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43"/>
  </p:notesMasterIdLst>
  <p:sldIdLst>
    <p:sldId id="256" r:id="rId2"/>
    <p:sldId id="257" r:id="rId3"/>
    <p:sldId id="258" r:id="rId4"/>
    <p:sldId id="264" r:id="rId5"/>
    <p:sldId id="302" r:id="rId6"/>
    <p:sldId id="261" r:id="rId7"/>
    <p:sldId id="303" r:id="rId8"/>
    <p:sldId id="263" r:id="rId9"/>
    <p:sldId id="265" r:id="rId10"/>
    <p:sldId id="304" r:id="rId11"/>
    <p:sldId id="305" r:id="rId12"/>
    <p:sldId id="271" r:id="rId13"/>
    <p:sldId id="306" r:id="rId14"/>
    <p:sldId id="307" r:id="rId15"/>
    <p:sldId id="328" r:id="rId16"/>
    <p:sldId id="329" r:id="rId17"/>
    <p:sldId id="308" r:id="rId18"/>
    <p:sldId id="309" r:id="rId19"/>
    <p:sldId id="310" r:id="rId20"/>
    <p:sldId id="331"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289" r:id="rId39"/>
    <p:sldId id="294" r:id="rId40"/>
    <p:sldId id="299" r:id="rId41"/>
    <p:sldId id="300" r:id="rId42"/>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35" autoAdjust="0"/>
    <p:restoredTop sz="90929"/>
  </p:normalViewPr>
  <p:slideViewPr>
    <p:cSldViewPr>
      <p:cViewPr varScale="1">
        <p:scale>
          <a:sx n="90" d="100"/>
          <a:sy n="90" d="100"/>
        </p:scale>
        <p:origin x="-2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0275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02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275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0275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0275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11B8F077-6CAA-9C4F-941B-3927CC13FB45}" type="slidenum">
              <a:rPr lang="en-US" altLang="ja-JP"/>
              <a:pPr/>
              <a:t>‹#›</a:t>
            </a:fld>
            <a:endParaRPr lang="en-US" altLang="ja-JP"/>
          </a:p>
        </p:txBody>
      </p:sp>
    </p:spTree>
    <p:extLst>
      <p:ext uri="{BB962C8B-B14F-4D97-AF65-F5344CB8AC3E}">
        <p14:creationId xmlns:p14="http://schemas.microsoft.com/office/powerpoint/2010/main" val="10710853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kumimoji="1" sz="1200" kern="1200">
        <a:solidFill>
          <a:schemeClr val="tx1"/>
        </a:solidFill>
        <a:latin typeface="Arial" charset="0"/>
        <a:ea typeface="ＭＳ Ｐゴシック" charset="0"/>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0"/>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EFF10-4EC2-9848-830A-AF31F51C2DA2}" type="slidenum">
              <a:rPr lang="en-US" altLang="ja-JP"/>
              <a:pPr/>
              <a:t>1</a:t>
            </a:fld>
            <a:endParaRPr lang="en-US" altLang="ja-JP"/>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2AAF8-77CE-E94E-82CC-D94208C4B018}" type="slidenum">
              <a:rPr lang="en-US" altLang="ja-JP"/>
              <a:pPr/>
              <a:t>38</a:t>
            </a:fld>
            <a:endParaRPr lang="en-US" altLang="ja-JP"/>
          </a:p>
        </p:txBody>
      </p:sp>
      <p:sp>
        <p:nvSpPr>
          <p:cNvPr id="23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75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E04C7-BEF2-1D46-88D2-F73A114BA503}" type="slidenum">
              <a:rPr lang="en-US" altLang="ja-JP"/>
              <a:pPr/>
              <a:t>2</a:t>
            </a:fld>
            <a:endParaRPr lang="en-US" altLang="ja-JP"/>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A80FD-B751-1B47-99ED-E15301F7BB06}" type="slidenum">
              <a:rPr lang="en-US" altLang="ja-JP"/>
              <a:pPr/>
              <a:t>3</a:t>
            </a:fld>
            <a:endParaRPr lang="en-US" altLang="ja-JP"/>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B05D1-6E76-4F46-AFCF-F7D2E6A61FF3}" type="slidenum">
              <a:rPr lang="en-US" altLang="ja-JP"/>
              <a:pPr/>
              <a:t>4</a:t>
            </a:fld>
            <a:endParaRPr lang="en-US" altLang="ja-JP"/>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C9CCC-72D9-464C-9E62-C4E383F69091}" type="slidenum">
              <a:rPr lang="en-US" altLang="ja-JP"/>
              <a:pPr/>
              <a:t>5</a:t>
            </a:fld>
            <a:endParaRPr lang="en-US" altLang="ja-JP"/>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A8444-3A29-1547-97FE-964FD72B53C2}" type="slidenum">
              <a:rPr lang="en-US" altLang="ja-JP"/>
              <a:pPr/>
              <a:t>6</a:t>
            </a:fld>
            <a:endParaRPr lang="en-US" altLang="ja-JP"/>
          </a:p>
        </p:txBody>
      </p:sp>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497CD-A94F-C74E-960A-2F1FC1C50EA4}" type="slidenum">
              <a:rPr lang="en-US" altLang="ja-JP"/>
              <a:pPr/>
              <a:t>8</a:t>
            </a:fld>
            <a:endParaRPr lang="en-US" altLang="ja-JP"/>
          </a:p>
        </p:txBody>
      </p:sp>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19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909D9-4D83-A34A-B060-40FBB7315C12}" type="slidenum">
              <a:rPr lang="en-US" altLang="ja-JP"/>
              <a:pPr/>
              <a:t>9</a:t>
            </a:fld>
            <a:endParaRPr lang="en-US" altLang="ja-JP"/>
          </a:p>
        </p:txBody>
      </p:sp>
      <p:sp>
        <p:nvSpPr>
          <p:cNvPr id="21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299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C9923-DC26-E94E-AEA9-8E255631DEE0}" type="slidenum">
              <a:rPr lang="en-US" altLang="ja-JP"/>
              <a:pPr/>
              <a:t>12</a:t>
            </a:fld>
            <a:endParaRPr lang="en-US" altLang="ja-JP"/>
          </a:p>
        </p:txBody>
      </p:sp>
      <p:sp>
        <p:nvSpPr>
          <p:cNvPr id="21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9139"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8963" name="Rectangle 3"/>
          <p:cNvSpPr>
            <a:spLocks noGrp="1" noChangeArrowheads="1"/>
          </p:cNvSpPr>
          <p:nvPr>
            <p:ph type="ctrTitle"/>
          </p:nvPr>
        </p:nvSpPr>
        <p:spPr>
          <a:xfrm>
            <a:off x="685800" y="2286000"/>
            <a:ext cx="7772400" cy="1143000"/>
          </a:xfrm>
        </p:spPr>
        <p:txBody>
          <a:bodyPr/>
          <a:lstStyle>
            <a:lvl1pPr>
              <a:defRPr/>
            </a:lvl1pPr>
          </a:lstStyle>
          <a:p>
            <a:pPr lvl="0"/>
            <a:r>
              <a:rPr lang="ja-JP" altLang="en-US" noProof="0" smtClean="0"/>
              <a:t>マスタ</a:t>
            </a:r>
            <a:r>
              <a:rPr lang="en-US" altLang="ja-JP" noProof="0" smtClean="0"/>
              <a:t> </a:t>
            </a:r>
            <a:r>
              <a:rPr lang="ja-JP" altLang="en-US" noProof="0" smtClean="0"/>
              <a:t>タイトルの書式設定</a:t>
            </a:r>
          </a:p>
        </p:txBody>
      </p:sp>
      <p:sp>
        <p:nvSpPr>
          <p:cNvPr id="1689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a:t>
            </a:r>
            <a:r>
              <a:rPr lang="en-US" altLang="ja-JP" noProof="0" smtClean="0"/>
              <a:t> </a:t>
            </a:r>
            <a:r>
              <a:rPr lang="ja-JP" altLang="en-US" noProof="0" smtClean="0"/>
              <a:t>サブタイトルの書式設定</a:t>
            </a:r>
          </a:p>
        </p:txBody>
      </p:sp>
      <p:sp>
        <p:nvSpPr>
          <p:cNvPr id="168965" name="Rectangle 5"/>
          <p:cNvSpPr>
            <a:spLocks noGrp="1" noChangeArrowheads="1"/>
          </p:cNvSpPr>
          <p:nvPr>
            <p:ph type="dt" sz="half" idx="2"/>
          </p:nvPr>
        </p:nvSpPr>
        <p:spPr/>
        <p:txBody>
          <a:bodyPr/>
          <a:lstStyle>
            <a:lvl1pPr>
              <a:defRPr/>
            </a:lvl1pPr>
          </a:lstStyle>
          <a:p>
            <a:endParaRPr lang="en-US" altLang="ja-JP"/>
          </a:p>
        </p:txBody>
      </p:sp>
      <p:sp>
        <p:nvSpPr>
          <p:cNvPr id="168966" name="Rectangle 6"/>
          <p:cNvSpPr>
            <a:spLocks noGrp="1" noChangeArrowheads="1"/>
          </p:cNvSpPr>
          <p:nvPr>
            <p:ph type="ftr" sz="quarter" idx="3"/>
          </p:nvPr>
        </p:nvSpPr>
        <p:spPr/>
        <p:txBody>
          <a:bodyPr/>
          <a:lstStyle>
            <a:lvl1pPr>
              <a:defRPr/>
            </a:lvl1pPr>
          </a:lstStyle>
          <a:p>
            <a:endParaRPr lang="en-US" altLang="ja-JP"/>
          </a:p>
        </p:txBody>
      </p:sp>
      <p:sp>
        <p:nvSpPr>
          <p:cNvPr id="168967" name="Rectangle 7"/>
          <p:cNvSpPr>
            <a:spLocks noGrp="1" noChangeArrowheads="1"/>
          </p:cNvSpPr>
          <p:nvPr>
            <p:ph type="sldNum" sz="quarter" idx="4"/>
          </p:nvPr>
        </p:nvSpPr>
        <p:spPr/>
        <p:txBody>
          <a:bodyPr/>
          <a:lstStyle>
            <a:lvl1pPr>
              <a:defRPr/>
            </a:lvl1pPr>
          </a:lstStyle>
          <a:p>
            <a:fld id="{82A1AD5F-2731-B84E-8A98-1D81BC2F89B6}"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0E5F5E2-7F26-A74C-B901-6690A5B95D91}" type="slidenum">
              <a:rPr lang="en-US" altLang="ja-JP"/>
              <a:pPr/>
              <a:t>‹#›</a:t>
            </a:fld>
            <a:endParaRPr lang="en-US" altLang="ja-JP"/>
          </a:p>
        </p:txBody>
      </p:sp>
    </p:spTree>
    <p:extLst>
      <p:ext uri="{BB962C8B-B14F-4D97-AF65-F5344CB8AC3E}">
        <p14:creationId xmlns:p14="http://schemas.microsoft.com/office/powerpoint/2010/main" val="217859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73A52FC-AA41-FD41-B11B-ED681E121AF7}" type="slidenum">
              <a:rPr lang="en-US" altLang="ja-JP"/>
              <a:pPr/>
              <a:t>‹#›</a:t>
            </a:fld>
            <a:endParaRPr lang="en-US" altLang="ja-JP"/>
          </a:p>
        </p:txBody>
      </p:sp>
    </p:spTree>
    <p:extLst>
      <p:ext uri="{BB962C8B-B14F-4D97-AF65-F5344CB8AC3E}">
        <p14:creationId xmlns:p14="http://schemas.microsoft.com/office/powerpoint/2010/main" val="363334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D4EA943-11A9-824B-9C44-DA261721C786}" type="slidenum">
              <a:rPr lang="en-US" altLang="ja-JP"/>
              <a:pPr/>
              <a:t>‹#›</a:t>
            </a:fld>
            <a:endParaRPr lang="en-US" altLang="ja-JP"/>
          </a:p>
        </p:txBody>
      </p:sp>
    </p:spTree>
    <p:extLst>
      <p:ext uri="{BB962C8B-B14F-4D97-AF65-F5344CB8AC3E}">
        <p14:creationId xmlns:p14="http://schemas.microsoft.com/office/powerpoint/2010/main" val="124471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8537317-17AB-6540-9886-637922C984CF}" type="slidenum">
              <a:rPr lang="en-US" altLang="ja-JP"/>
              <a:pPr/>
              <a:t>‹#›</a:t>
            </a:fld>
            <a:endParaRPr lang="en-US" altLang="ja-JP"/>
          </a:p>
        </p:txBody>
      </p:sp>
    </p:spTree>
    <p:extLst>
      <p:ext uri="{BB962C8B-B14F-4D97-AF65-F5344CB8AC3E}">
        <p14:creationId xmlns:p14="http://schemas.microsoft.com/office/powerpoint/2010/main" val="416207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6594351-5743-7D4C-BB47-B94DE4301795}" type="slidenum">
              <a:rPr lang="en-US" altLang="ja-JP"/>
              <a:pPr/>
              <a:t>‹#›</a:t>
            </a:fld>
            <a:endParaRPr lang="en-US" altLang="ja-JP"/>
          </a:p>
        </p:txBody>
      </p:sp>
    </p:spTree>
    <p:extLst>
      <p:ext uri="{BB962C8B-B14F-4D97-AF65-F5344CB8AC3E}">
        <p14:creationId xmlns:p14="http://schemas.microsoft.com/office/powerpoint/2010/main" val="1264636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5CE4A60F-42C7-7241-BBDD-CAB71867FAF9}" type="slidenum">
              <a:rPr lang="en-US" altLang="ja-JP"/>
              <a:pPr/>
              <a:t>‹#›</a:t>
            </a:fld>
            <a:endParaRPr lang="en-US" altLang="ja-JP"/>
          </a:p>
        </p:txBody>
      </p:sp>
    </p:spTree>
    <p:extLst>
      <p:ext uri="{BB962C8B-B14F-4D97-AF65-F5344CB8AC3E}">
        <p14:creationId xmlns:p14="http://schemas.microsoft.com/office/powerpoint/2010/main" val="138080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EC07980A-6262-5D45-901B-6893C98CDD26}" type="slidenum">
              <a:rPr lang="en-US" altLang="ja-JP"/>
              <a:pPr/>
              <a:t>‹#›</a:t>
            </a:fld>
            <a:endParaRPr lang="en-US" altLang="ja-JP"/>
          </a:p>
        </p:txBody>
      </p:sp>
    </p:spTree>
    <p:extLst>
      <p:ext uri="{BB962C8B-B14F-4D97-AF65-F5344CB8AC3E}">
        <p14:creationId xmlns:p14="http://schemas.microsoft.com/office/powerpoint/2010/main" val="348963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99DF55CF-7D52-9642-AA08-5C9C3BD7610F}" type="slidenum">
              <a:rPr lang="en-US" altLang="ja-JP"/>
              <a:pPr/>
              <a:t>‹#›</a:t>
            </a:fld>
            <a:endParaRPr lang="en-US" altLang="ja-JP"/>
          </a:p>
        </p:txBody>
      </p:sp>
    </p:spTree>
    <p:extLst>
      <p:ext uri="{BB962C8B-B14F-4D97-AF65-F5344CB8AC3E}">
        <p14:creationId xmlns:p14="http://schemas.microsoft.com/office/powerpoint/2010/main" val="264200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951D57D-E74E-C346-8DDD-12E8CBE8CDDB}" type="slidenum">
              <a:rPr lang="en-US" altLang="ja-JP"/>
              <a:pPr/>
              <a:t>‹#›</a:t>
            </a:fld>
            <a:endParaRPr lang="en-US" altLang="ja-JP"/>
          </a:p>
        </p:txBody>
      </p:sp>
    </p:spTree>
    <p:extLst>
      <p:ext uri="{BB962C8B-B14F-4D97-AF65-F5344CB8AC3E}">
        <p14:creationId xmlns:p14="http://schemas.microsoft.com/office/powerpoint/2010/main" val="308051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E3F8958-94B5-264F-8D83-EA8C75A05135}" type="slidenum">
              <a:rPr lang="en-US" altLang="ja-JP"/>
              <a:pPr/>
              <a:t>‹#›</a:t>
            </a:fld>
            <a:endParaRPr lang="en-US" altLang="ja-JP"/>
          </a:p>
        </p:txBody>
      </p:sp>
    </p:spTree>
    <p:extLst>
      <p:ext uri="{BB962C8B-B14F-4D97-AF65-F5344CB8AC3E}">
        <p14:creationId xmlns:p14="http://schemas.microsoft.com/office/powerpoint/2010/main" val="32536257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7939"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67940"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67941"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ja-JP"/>
          </a:p>
        </p:txBody>
      </p:sp>
      <p:sp>
        <p:nvSpPr>
          <p:cNvPr id="16794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ja-JP"/>
          </a:p>
        </p:txBody>
      </p:sp>
      <p:sp>
        <p:nvSpPr>
          <p:cNvPr id="167943"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B1756D80-7767-4347-B62D-1D0DDDD2878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kumimoji="1"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Blip>
          <a:blip r:embed="rId14"/>
        </a:buBlip>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gif"/><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066800"/>
            <a:ext cx="7772400" cy="1143000"/>
          </a:xfrm>
        </p:spPr>
        <p:txBody>
          <a:bodyPr/>
          <a:lstStyle/>
          <a:p>
            <a:r>
              <a:rPr lang="en-US" altLang="ja-JP" dirty="0" smtClean="0">
                <a:latin typeface="Times" charset="0"/>
              </a:rPr>
              <a:t>University-School Collaboration through Action Research</a:t>
            </a:r>
            <a:endParaRPr lang="en-US" altLang="ja-JP" dirty="0"/>
          </a:p>
        </p:txBody>
      </p:sp>
      <p:sp>
        <p:nvSpPr>
          <p:cNvPr id="2051" name="Rectangle 3"/>
          <p:cNvSpPr>
            <a:spLocks noGrp="1" noChangeArrowheads="1"/>
          </p:cNvSpPr>
          <p:nvPr>
            <p:ph type="subTitle" idx="1"/>
          </p:nvPr>
        </p:nvSpPr>
        <p:spPr>
          <a:xfrm>
            <a:off x="1403648" y="2780928"/>
            <a:ext cx="6400800" cy="1994520"/>
          </a:xfrm>
        </p:spPr>
        <p:txBody>
          <a:bodyPr/>
          <a:lstStyle/>
          <a:p>
            <a:r>
              <a:rPr lang="en-US" altLang="ja-JP" dirty="0">
                <a:latin typeface="Times" charset="0"/>
              </a:rPr>
              <a:t>Kazuyoshi Sato, PhD</a:t>
            </a:r>
          </a:p>
          <a:p>
            <a:r>
              <a:rPr lang="en-US" altLang="ja-JP" sz="2000" dirty="0" smtClean="0">
                <a:latin typeface="Times" charset="0"/>
              </a:rPr>
              <a:t>Nagoya </a:t>
            </a:r>
            <a:r>
              <a:rPr lang="en-US" altLang="ja-JP" sz="2000" dirty="0">
                <a:latin typeface="Times" charset="0"/>
              </a:rPr>
              <a:t>University of Foreign Studies</a:t>
            </a:r>
          </a:p>
          <a:p>
            <a:r>
              <a:rPr lang="en-US" altLang="ja-JP" dirty="0" smtClean="0">
                <a:latin typeface="Times" charset="0"/>
              </a:rPr>
              <a:t>AILA 2014</a:t>
            </a:r>
            <a:endParaRPr lang="en-US" altLang="ja-JP" dirty="0">
              <a:latin typeface="Times" charset="0"/>
            </a:endParaRPr>
          </a:p>
          <a:p>
            <a:endParaRPr lang="ja-JP" altLang="en-US" dirty="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Goals of the English Curriculum</a:t>
            </a:r>
            <a:r>
              <a:rPr lang="ja-JP" altLang="ja-JP" dirty="0">
                <a:latin typeface="Times"/>
                <a:cs typeface="Times"/>
              </a:rPr>
              <a:t> </a:t>
            </a:r>
            <a:endParaRPr kumimoji="1" lang="ja-JP" altLang="en-US" dirty="0">
              <a:latin typeface="Times"/>
              <a:cs typeface="Times"/>
            </a:endParaRP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507860417"/>
              </p:ext>
            </p:extLst>
          </p:nvPr>
        </p:nvGraphicFramePr>
        <p:xfrm>
          <a:off x="685800" y="1981200"/>
          <a:ext cx="7772400" cy="430276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370840">
                <a:tc>
                  <a:txBody>
                    <a:bodyPr/>
                    <a:lstStyle/>
                    <a:p>
                      <a:endParaRPr kumimoji="1" lang="ja-JP" altLang="en-US" dirty="0"/>
                    </a:p>
                  </a:txBody>
                  <a:tcPr/>
                </a:tc>
                <a:tc>
                  <a:txBody>
                    <a:bodyPr/>
                    <a:lstStyle/>
                    <a:p>
                      <a:r>
                        <a:rPr kumimoji="1" lang="en-US" altLang="ja-JP" sz="1800" b="1" kern="1200" dirty="0" smtClean="0">
                          <a:solidFill>
                            <a:schemeClr val="lt1"/>
                          </a:solidFill>
                          <a:effectLst/>
                          <a:latin typeface="+mn-lt"/>
                          <a:ea typeface="+mn-ea"/>
                          <a:cs typeface="+mn-cs"/>
                        </a:rPr>
                        <a:t>Listening</a:t>
                      </a:r>
                      <a:r>
                        <a:rPr lang="ja-JP" altLang="ja-JP" dirty="0" smtClean="0">
                          <a:effectLst/>
                        </a:rPr>
                        <a:t> </a:t>
                      </a:r>
                      <a:endParaRPr kumimoji="1" lang="ja-JP" altLang="en-US" dirty="0"/>
                    </a:p>
                  </a:txBody>
                  <a:tcPr>
                    <a:solidFill>
                      <a:schemeClr val="tx1"/>
                    </a:solidFill>
                  </a:tcPr>
                </a:tc>
                <a:tc>
                  <a:txBody>
                    <a:bodyPr/>
                    <a:lstStyle/>
                    <a:p>
                      <a:r>
                        <a:rPr kumimoji="1" lang="en-US" altLang="ja-JP" dirty="0" smtClean="0"/>
                        <a:t>Speaking</a:t>
                      </a:r>
                      <a:endParaRPr kumimoji="1" lang="ja-JP" altLang="en-US" dirty="0"/>
                    </a:p>
                  </a:txBody>
                  <a:tcPr>
                    <a:solidFill>
                      <a:schemeClr val="tx1"/>
                    </a:solidFill>
                  </a:tcPr>
                </a:tc>
                <a:tc>
                  <a:txBody>
                    <a:bodyPr/>
                    <a:lstStyle/>
                    <a:p>
                      <a:r>
                        <a:rPr kumimoji="1" lang="en-US" altLang="ja-JP" dirty="0" smtClean="0"/>
                        <a:t>Reading</a:t>
                      </a:r>
                      <a:endParaRPr kumimoji="1" lang="ja-JP" altLang="en-US" dirty="0"/>
                    </a:p>
                  </a:txBody>
                  <a:tcPr>
                    <a:solidFill>
                      <a:schemeClr val="tx1"/>
                    </a:solidFill>
                  </a:tcPr>
                </a:tc>
                <a:tc>
                  <a:txBody>
                    <a:bodyPr/>
                    <a:lstStyle/>
                    <a:p>
                      <a:r>
                        <a:rPr kumimoji="1" lang="en-US" altLang="ja-JP" dirty="0" smtClean="0"/>
                        <a:t>Writing</a:t>
                      </a:r>
                      <a:endParaRPr kumimoji="1" lang="ja-JP" altLang="en-US" dirty="0"/>
                    </a:p>
                  </a:txBody>
                  <a:tcPr>
                    <a:solidFill>
                      <a:schemeClr val="tx1"/>
                    </a:solidFill>
                  </a:tcPr>
                </a:tc>
              </a:tr>
              <a:tr h="370840">
                <a:tc>
                  <a:txBody>
                    <a:bodyPr/>
                    <a:lstStyle/>
                    <a:p>
                      <a:r>
                        <a:rPr kumimoji="1" lang="en-US" altLang="ja-JP" sz="1600" kern="1200" dirty="0" smtClean="0">
                          <a:solidFill>
                            <a:schemeClr val="dk1"/>
                          </a:solidFill>
                          <a:effectLst/>
                          <a:latin typeface="+mn-lt"/>
                          <a:ea typeface="+mn-ea"/>
                          <a:cs typeface="+mn-cs"/>
                        </a:rPr>
                        <a:t>1st year</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70% of what the teacher and the CD say</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Manage a three-minute conversation</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the text with 150 words</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Complete an essay with 100 words</a:t>
                      </a:r>
                      <a:r>
                        <a:rPr lang="ja-JP" altLang="ja-JP" sz="1600" dirty="0" smtClean="0">
                          <a:effectLst/>
                        </a:rPr>
                        <a:t> </a:t>
                      </a:r>
                      <a:endParaRPr kumimoji="1" lang="ja-JP" altLang="en-US" sz="1600" dirty="0"/>
                    </a:p>
                  </a:txBody>
                  <a:tcPr/>
                </a:tc>
              </a:tr>
              <a:tr h="370840">
                <a:tc>
                  <a:txBody>
                    <a:bodyPr/>
                    <a:lstStyle/>
                    <a:p>
                      <a:r>
                        <a:rPr kumimoji="1" lang="en-US" altLang="ja-JP" sz="1600" kern="1200" dirty="0" smtClean="0">
                          <a:solidFill>
                            <a:schemeClr val="dk1"/>
                          </a:solidFill>
                          <a:effectLst/>
                          <a:latin typeface="+mn-lt"/>
                          <a:ea typeface="+mn-ea"/>
                          <a:cs typeface="+mn-cs"/>
                        </a:rPr>
                        <a:t>2nd year</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80% of what the teacher and the CD say</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Manage a four-minute conversation</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the text with 300 words</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Complete an essay with 150 words</a:t>
                      </a:r>
                      <a:r>
                        <a:rPr lang="ja-JP" altLang="ja-JP" sz="1600" dirty="0" smtClean="0">
                          <a:effectLst/>
                        </a:rPr>
                        <a:t> </a:t>
                      </a:r>
                      <a:endParaRPr kumimoji="1" lang="ja-JP" altLang="en-US" sz="1600" dirty="0"/>
                    </a:p>
                  </a:txBody>
                  <a:tcPr/>
                </a:tc>
              </a:tr>
              <a:tr h="370840">
                <a:tc>
                  <a:txBody>
                    <a:bodyPr/>
                    <a:lstStyle/>
                    <a:p>
                      <a:r>
                        <a:rPr kumimoji="1" lang="en-US" altLang="ja-JP" sz="1600" kern="1200" dirty="0" smtClean="0">
                          <a:solidFill>
                            <a:schemeClr val="dk1"/>
                          </a:solidFill>
                          <a:effectLst/>
                          <a:latin typeface="+mn-lt"/>
                          <a:ea typeface="+mn-ea"/>
                          <a:cs typeface="+mn-cs"/>
                        </a:rPr>
                        <a:t>3rd year</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90% of what the teacher and the CD say</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Manage a five-minute conversation</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Understand the text with 400 words</a:t>
                      </a:r>
                      <a:r>
                        <a:rPr lang="ja-JP" altLang="ja-JP" sz="1600" dirty="0" smtClean="0">
                          <a:effectLst/>
                        </a:rPr>
                        <a:t> </a:t>
                      </a:r>
                      <a:endParaRPr kumimoji="1" lang="ja-JP" altLang="en-US" sz="1600" dirty="0"/>
                    </a:p>
                  </a:txBody>
                  <a:tcPr/>
                </a:tc>
                <a:tc>
                  <a:txBody>
                    <a:bodyPr/>
                    <a:lstStyle/>
                    <a:p>
                      <a:r>
                        <a:rPr kumimoji="1" lang="en-US" altLang="ja-JP" sz="1600" kern="1200" dirty="0" smtClean="0">
                          <a:solidFill>
                            <a:schemeClr val="dk1"/>
                          </a:solidFill>
                          <a:effectLst/>
                          <a:latin typeface="+mn-lt"/>
                          <a:ea typeface="+mn-ea"/>
                          <a:cs typeface="+mn-cs"/>
                        </a:rPr>
                        <a:t>Complete an essay with 200 words</a:t>
                      </a:r>
                      <a:r>
                        <a:rPr lang="ja-JP" altLang="ja-JP" sz="1600" dirty="0" smtClean="0">
                          <a:effectLst/>
                        </a:rPr>
                        <a:t> </a:t>
                      </a:r>
                      <a:endParaRPr kumimoji="1" lang="ja-JP" altLang="en-US" sz="1600" dirty="0"/>
                    </a:p>
                  </a:txBody>
                  <a:tcPr/>
                </a:tc>
              </a:tr>
            </a:tbl>
          </a:graphicData>
        </a:graphic>
      </p:graphicFrame>
    </p:spTree>
    <p:extLst>
      <p:ext uri="{BB962C8B-B14F-4D97-AF65-F5344CB8AC3E}">
        <p14:creationId xmlns:p14="http://schemas.microsoft.com/office/powerpoint/2010/main" val="11756759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Times"/>
                <a:cs typeface="Times"/>
              </a:rPr>
              <a:t>Participants</a:t>
            </a:r>
            <a:endParaRPr kumimoji="1" lang="ja-JP" altLang="en-US" dirty="0">
              <a:latin typeface="Times"/>
              <a:cs typeface="Times"/>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16520309"/>
              </p:ext>
            </p:extLst>
          </p:nvPr>
        </p:nvGraphicFramePr>
        <p:xfrm>
          <a:off x="685800" y="1981200"/>
          <a:ext cx="7772400" cy="1285239"/>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pPr algn="ctr"/>
                      <a:r>
                        <a:rPr kumimoji="1" lang="en-US" altLang="ja-JP" dirty="0" smtClean="0">
                          <a:solidFill>
                            <a:schemeClr val="tx1"/>
                          </a:solidFill>
                        </a:rPr>
                        <a:t>2008</a:t>
                      </a:r>
                      <a:endParaRPr kumimoji="1" lang="ja-JP" altLang="en-US" dirty="0">
                        <a:solidFill>
                          <a:schemeClr val="tx1"/>
                        </a:solidFill>
                      </a:endParaRPr>
                    </a:p>
                  </a:txBody>
                  <a:tcPr/>
                </a:tc>
                <a:tc>
                  <a:txBody>
                    <a:bodyPr/>
                    <a:lstStyle/>
                    <a:p>
                      <a:pPr algn="ctr"/>
                      <a:r>
                        <a:rPr kumimoji="1" lang="en-US" altLang="ja-JP" dirty="0" smtClean="0">
                          <a:solidFill>
                            <a:schemeClr val="tx1"/>
                          </a:solidFill>
                        </a:rPr>
                        <a:t>2009</a:t>
                      </a:r>
                      <a:endParaRPr kumimoji="1" lang="ja-JP" altLang="en-US" dirty="0">
                        <a:solidFill>
                          <a:schemeClr val="tx1"/>
                        </a:solidFill>
                      </a:endParaRPr>
                    </a:p>
                  </a:txBody>
                  <a:tcPr/>
                </a:tc>
                <a:tc>
                  <a:txBody>
                    <a:bodyPr/>
                    <a:lstStyle/>
                    <a:p>
                      <a:pPr algn="ctr"/>
                      <a:r>
                        <a:rPr kumimoji="1" lang="en-US" altLang="ja-JP" dirty="0" smtClean="0">
                          <a:solidFill>
                            <a:schemeClr val="tx1"/>
                          </a:solidFill>
                        </a:rPr>
                        <a:t>2010</a:t>
                      </a:r>
                      <a:endParaRPr kumimoji="1" lang="ja-JP" altLang="en-US" dirty="0">
                        <a:solidFill>
                          <a:schemeClr val="tx1"/>
                        </a:solidFill>
                      </a:endParaRPr>
                    </a:p>
                  </a:txBody>
                  <a:tcPr/>
                </a:tc>
                <a:tc>
                  <a:txBody>
                    <a:bodyPr/>
                    <a:lstStyle/>
                    <a:p>
                      <a:pPr algn="ctr"/>
                      <a:r>
                        <a:rPr kumimoji="1" lang="en-US" altLang="ja-JP" dirty="0" smtClean="0">
                          <a:solidFill>
                            <a:schemeClr val="tx1"/>
                          </a:solidFill>
                        </a:rPr>
                        <a:t>2010</a:t>
                      </a:r>
                      <a:endParaRPr kumimoji="1" lang="ja-JP" altLang="en-US" dirty="0">
                        <a:solidFill>
                          <a:schemeClr val="tx1"/>
                        </a:solidFill>
                      </a:endParaRPr>
                    </a:p>
                  </a:txBody>
                  <a:tcPr/>
                </a:tc>
              </a:tr>
              <a:tr h="370840">
                <a:tc>
                  <a:txBody>
                    <a:bodyPr/>
                    <a:lstStyle/>
                    <a:p>
                      <a:r>
                        <a:rPr kumimoji="1" lang="en-US" altLang="ja-JP" dirty="0" smtClean="0"/>
                        <a:t>4 first-year teachers</a:t>
                      </a:r>
                      <a:r>
                        <a:rPr kumimoji="1" lang="en-US" altLang="ja-JP" baseline="0" dirty="0" smtClean="0"/>
                        <a:t> (1 ALT)</a:t>
                      </a:r>
                      <a:endParaRPr kumimoji="1" lang="ja-JP" altLang="en-US" dirty="0"/>
                    </a:p>
                  </a:txBody>
                  <a:tcPr/>
                </a:tc>
                <a:tc>
                  <a:txBody>
                    <a:bodyPr/>
                    <a:lstStyle/>
                    <a:p>
                      <a:r>
                        <a:rPr kumimoji="1" lang="en-US" altLang="ja-JP" dirty="0" smtClean="0"/>
                        <a:t>8 first-year and second-year teachers (1 ALT)</a:t>
                      </a:r>
                      <a:endParaRPr kumimoji="1" lang="ja-JP" altLang="en-US" dirty="0"/>
                    </a:p>
                  </a:txBody>
                  <a:tcPr/>
                </a:tc>
                <a:tc>
                  <a:txBody>
                    <a:bodyPr/>
                    <a:lstStyle/>
                    <a:p>
                      <a:r>
                        <a:rPr kumimoji="1" lang="en-US" altLang="ja-JP" dirty="0" smtClean="0"/>
                        <a:t>All 12 teachers (1 ALT)</a:t>
                      </a:r>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All 12 teachers (1 ALT)</a:t>
                      </a:r>
                      <a:endParaRPr kumimoji="1" lang="ja-JP" altLang="en-US" dirty="0" smtClean="0"/>
                    </a:p>
                    <a:p>
                      <a:endParaRPr kumimoji="1" lang="ja-JP" altLang="en-US" dirty="0"/>
                    </a:p>
                  </a:txBody>
                  <a:tcPr/>
                </a:tc>
              </a:tr>
            </a:tbl>
          </a:graphicData>
        </a:graphic>
      </p:graphicFrame>
    </p:spTree>
    <p:extLst>
      <p:ext uri="{BB962C8B-B14F-4D97-AF65-F5344CB8AC3E}">
        <p14:creationId xmlns:p14="http://schemas.microsoft.com/office/powerpoint/2010/main" val="1680916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ltLang="ja-JP" dirty="0" smtClean="0">
                <a:latin typeface="Times" charset="0"/>
              </a:rPr>
              <a:t>Mixed Methods</a:t>
            </a:r>
            <a:endParaRPr lang="en-US" altLang="ja-JP" dirty="0"/>
          </a:p>
        </p:txBody>
      </p:sp>
      <p:sp>
        <p:nvSpPr>
          <p:cNvPr id="183299" name="Rectangle 3"/>
          <p:cNvSpPr>
            <a:spLocks noGrp="1" noChangeArrowheads="1"/>
          </p:cNvSpPr>
          <p:nvPr>
            <p:ph type="body" idx="1"/>
          </p:nvPr>
        </p:nvSpPr>
        <p:spPr>
          <a:xfrm>
            <a:off x="609600" y="1828800"/>
            <a:ext cx="7772400" cy="4114800"/>
          </a:xfrm>
        </p:spPr>
        <p:txBody>
          <a:bodyPr/>
          <a:lstStyle/>
          <a:p>
            <a:pPr marL="514350" indent="-514350">
              <a:lnSpc>
                <a:spcPct val="90000"/>
              </a:lnSpc>
              <a:buFontTx/>
              <a:buAutoNum type="arabicParenBoth"/>
            </a:pPr>
            <a:r>
              <a:rPr lang="en-US" altLang="ja-JP" sz="2800" dirty="0" smtClean="0">
                <a:latin typeface="Times" charset="0"/>
              </a:rPr>
              <a:t>Qualitative data: Hirano’s story</a:t>
            </a:r>
          </a:p>
          <a:p>
            <a:pPr marL="514350" indent="-514350">
              <a:lnSpc>
                <a:spcPct val="90000"/>
              </a:lnSpc>
              <a:buFontTx/>
              <a:buAutoNum type="arabicParenBoth"/>
            </a:pPr>
            <a:r>
              <a:rPr lang="en-US" altLang="ja-JP" sz="2800" dirty="0" smtClean="0">
                <a:latin typeface="Times" charset="0"/>
              </a:rPr>
              <a:t>Quantitative data: </a:t>
            </a:r>
            <a:r>
              <a:rPr lang="en-US" altLang="ja-JP" sz="2800" dirty="0" smtClean="0">
                <a:latin typeface="Times"/>
                <a:cs typeface="Times"/>
              </a:rPr>
              <a:t>student </a:t>
            </a:r>
            <a:r>
              <a:rPr lang="en-US" altLang="ja-JP" sz="2800" dirty="0">
                <a:latin typeface="Times"/>
                <a:cs typeface="Times"/>
              </a:rPr>
              <a:t>surveys for three years and the </a:t>
            </a:r>
            <a:r>
              <a:rPr lang="en-US" altLang="ja-JP" sz="2800" dirty="0" smtClean="0">
                <a:latin typeface="Times"/>
                <a:cs typeface="Times"/>
              </a:rPr>
              <a:t>ACE (</a:t>
            </a:r>
            <a:r>
              <a:rPr lang="en-US" altLang="ja-JP" sz="2800" dirty="0">
                <a:latin typeface="Times"/>
                <a:cs typeface="Times"/>
              </a:rPr>
              <a:t>Assessment of Communicative English) </a:t>
            </a:r>
            <a:r>
              <a:rPr lang="en-US" altLang="ja-JP" sz="2800" dirty="0" smtClean="0">
                <a:latin typeface="Times"/>
                <a:cs typeface="Times"/>
              </a:rPr>
              <a:t> </a:t>
            </a:r>
            <a:r>
              <a:rPr lang="en-US" altLang="ja-JP" sz="2800" dirty="0">
                <a:latin typeface="Times"/>
                <a:cs typeface="Times"/>
              </a:rPr>
              <a:t>test conducted in 2011</a:t>
            </a:r>
            <a:r>
              <a:rPr lang="ja-JP" altLang="ja-JP" sz="2800" dirty="0">
                <a:latin typeface="Times"/>
                <a:cs typeface="Times"/>
              </a:rPr>
              <a:t> </a:t>
            </a:r>
            <a:endParaRPr lang="en-US" altLang="ja-JP" sz="2800" dirty="0">
              <a:latin typeface="Times"/>
              <a:cs typeface="Time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92696"/>
            <a:ext cx="7772400" cy="1368152"/>
          </a:xfrm>
        </p:spPr>
        <p:txBody>
          <a:bodyPr/>
          <a:lstStyle/>
          <a:p>
            <a:r>
              <a:rPr lang="en-US" altLang="ja-JP" dirty="0" smtClean="0">
                <a:latin typeface="Times"/>
                <a:cs typeface="Times"/>
              </a:rPr>
              <a:t/>
            </a:r>
            <a:br>
              <a:rPr lang="en-US" altLang="ja-JP" dirty="0" smtClean="0">
                <a:latin typeface="Times"/>
                <a:cs typeface="Times"/>
              </a:rPr>
            </a:br>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smtClean="0">
                <a:latin typeface="Times"/>
                <a:cs typeface="Times"/>
              </a:rPr>
              <a:t>Year One</a:t>
            </a:r>
            <a:br>
              <a:rPr lang="en-US" altLang="ja-JP" sz="4000" dirty="0" smtClean="0">
                <a:latin typeface="Times"/>
                <a:cs typeface="Times"/>
              </a:rPr>
            </a:br>
            <a:endParaRPr kumimoji="1" lang="ja-JP" altLang="en-US" sz="4000" dirty="0">
              <a:latin typeface="Times"/>
              <a:cs typeface="Times"/>
            </a:endParaRPr>
          </a:p>
        </p:txBody>
      </p:sp>
      <p:sp>
        <p:nvSpPr>
          <p:cNvPr id="3" name="コンテンツ プレースホルダー 2"/>
          <p:cNvSpPr>
            <a:spLocks noGrp="1"/>
          </p:cNvSpPr>
          <p:nvPr>
            <p:ph idx="1"/>
          </p:nvPr>
        </p:nvSpPr>
        <p:spPr>
          <a:xfrm>
            <a:off x="685800" y="2204864"/>
            <a:ext cx="7772400" cy="4104456"/>
          </a:xfrm>
        </p:spPr>
        <p:txBody>
          <a:bodyPr/>
          <a:lstStyle/>
          <a:p>
            <a:pPr marL="0" indent="0">
              <a:buNone/>
            </a:pPr>
            <a:r>
              <a:rPr lang="en-US" altLang="ja-JP" sz="2000" dirty="0">
                <a:latin typeface="Times"/>
                <a:cs typeface="Times"/>
              </a:rPr>
              <a:t>At the beginning of April, it took some time for students to become accustomed to all the classes being taught only in English. However, my colleagues soon told me that almost no students slept during the class and there was an increase in motivation for studying English. Teachers had a meeting once a week for sharing problems related to our lessons. We also talked about the rubrics of both a speaking test and a writing </a:t>
            </a:r>
            <a:r>
              <a:rPr lang="en-US" altLang="ja-JP" sz="2000" dirty="0" smtClean="0">
                <a:latin typeface="Times"/>
                <a:cs typeface="Times"/>
              </a:rPr>
              <a:t>test. </a:t>
            </a:r>
            <a:r>
              <a:rPr lang="en-US" altLang="ja-JP" sz="2000" dirty="0">
                <a:latin typeface="Times"/>
                <a:cs typeface="Times"/>
              </a:rPr>
              <a:t>I was surprised and happy to see the improvement in students’ speaking ability in their first speaking test in front of a video camera. Even though the students were nervous, most somehow managed a three-minute conversation about a familiar topic using basic conversation strategies. Moreover, I was pleased to see students’ writing, which we call “fun essays” because they use colorful paper and include club </a:t>
            </a:r>
            <a:r>
              <a:rPr lang="en-US" altLang="ja-JP" sz="2000" dirty="0" smtClean="0">
                <a:latin typeface="Times"/>
                <a:cs typeface="Times"/>
              </a:rPr>
              <a:t>photos.</a:t>
            </a:r>
            <a:r>
              <a:rPr lang="ja-JP" altLang="ja-JP" sz="2000" dirty="0" smtClean="0">
                <a:latin typeface="Times"/>
                <a:cs typeface="Times"/>
              </a:rPr>
              <a:t> </a:t>
            </a:r>
            <a:endParaRPr kumimoji="1" lang="ja-JP" altLang="en-US" sz="2000" dirty="0">
              <a:latin typeface="Times"/>
              <a:cs typeface="Times"/>
            </a:endParaRPr>
          </a:p>
        </p:txBody>
      </p:sp>
    </p:spTree>
    <p:extLst>
      <p:ext uri="{BB962C8B-B14F-4D97-AF65-F5344CB8AC3E}">
        <p14:creationId xmlns:p14="http://schemas.microsoft.com/office/powerpoint/2010/main" val="22957058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548680"/>
            <a:ext cx="7772400" cy="1440160"/>
          </a:xfrm>
        </p:spPr>
        <p:txBody>
          <a:bodyPr/>
          <a:lstStyle/>
          <a:p>
            <a:r>
              <a:rPr lang="en-US" altLang="ja-JP" dirty="0" smtClean="0">
                <a:latin typeface="Times"/>
                <a:cs typeface="Times"/>
              </a:rPr>
              <a:t/>
            </a:r>
            <a:br>
              <a:rPr lang="en-US" altLang="ja-JP" dirty="0" smtClean="0">
                <a:latin typeface="Times"/>
                <a:cs typeface="Times"/>
              </a:rPr>
            </a:br>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a:latin typeface="Times"/>
                <a:cs typeface="Times"/>
              </a:rPr>
              <a:t>Year One</a:t>
            </a:r>
            <a:br>
              <a:rPr lang="en-US" altLang="ja-JP" sz="4000" dirty="0">
                <a:latin typeface="Times"/>
                <a:cs typeface="Times"/>
              </a:rPr>
            </a:b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000" dirty="0" smtClean="0">
                <a:latin typeface="Times"/>
                <a:cs typeface="Times"/>
              </a:rPr>
              <a:t>・</a:t>
            </a:r>
            <a:r>
              <a:rPr lang="en-US" altLang="ja-JP" sz="2000" dirty="0" smtClean="0">
                <a:latin typeface="Times"/>
                <a:cs typeface="Times"/>
              </a:rPr>
              <a:t>I </a:t>
            </a:r>
            <a:r>
              <a:rPr lang="en-US" altLang="ja-JP" sz="2000" dirty="0">
                <a:latin typeface="Times"/>
                <a:cs typeface="Times"/>
              </a:rPr>
              <a:t>did not want to write something in English because my English was poor. But I could gradually get used to writing. Finally I completed a fun essay. I was a little embarrassed that not only my classmates but also students from different classes looked at mine and some friends told me my work was cute and colorful. I was very happy. (Student A)</a:t>
            </a:r>
            <a:endParaRPr lang="ja-JP" altLang="ja-JP" sz="2000" dirty="0">
              <a:latin typeface="Times"/>
              <a:cs typeface="Times"/>
            </a:endParaRPr>
          </a:p>
          <a:p>
            <a:pPr marL="0" indent="0">
              <a:buNone/>
            </a:pPr>
            <a:endParaRPr lang="ja-JP" altLang="ja-JP" sz="2000" dirty="0">
              <a:latin typeface="Times"/>
              <a:cs typeface="Times"/>
            </a:endParaRPr>
          </a:p>
          <a:p>
            <a:pPr marL="0" indent="0">
              <a:buNone/>
            </a:pPr>
            <a:r>
              <a:rPr lang="ja-JP" altLang="en-US" sz="2000" dirty="0" smtClean="0">
                <a:latin typeface="Times"/>
                <a:cs typeface="Times"/>
              </a:rPr>
              <a:t>・</a:t>
            </a:r>
            <a:r>
              <a:rPr lang="en-US" altLang="ja-JP" sz="2000" dirty="0" smtClean="0">
                <a:latin typeface="Times"/>
                <a:cs typeface="Times"/>
              </a:rPr>
              <a:t>I </a:t>
            </a:r>
            <a:r>
              <a:rPr lang="en-US" altLang="ja-JP" sz="2000" dirty="0">
                <a:latin typeface="Times"/>
                <a:cs typeface="Times"/>
              </a:rPr>
              <a:t>was surprised to see the rubric for the fun essay as I was not good at </a:t>
            </a:r>
            <a:r>
              <a:rPr lang="ja-JP" altLang="en-US" sz="2000" dirty="0" smtClean="0">
                <a:latin typeface="Times"/>
                <a:cs typeface="Times"/>
              </a:rPr>
              <a:t>　</a:t>
            </a:r>
            <a:r>
              <a:rPr lang="en-US" altLang="ja-JP" sz="2000" dirty="0" smtClean="0">
                <a:latin typeface="Times"/>
                <a:cs typeface="Times"/>
              </a:rPr>
              <a:t>English</a:t>
            </a:r>
            <a:r>
              <a:rPr lang="en-US" altLang="ja-JP" sz="2000" dirty="0">
                <a:latin typeface="Times"/>
                <a:cs typeface="Times"/>
              </a:rPr>
              <a:t>. But as one of the criteria was design, I wrote my essay without worrying about my English. I want to </a:t>
            </a:r>
            <a:r>
              <a:rPr lang="en-US" altLang="ja-JP" sz="2000" dirty="0" smtClean="0">
                <a:latin typeface="Times"/>
                <a:cs typeface="Times"/>
              </a:rPr>
              <a:t>increase </a:t>
            </a:r>
            <a:r>
              <a:rPr lang="en-US" altLang="ja-JP" sz="2000" dirty="0">
                <a:latin typeface="Times"/>
                <a:cs typeface="Times"/>
              </a:rPr>
              <a:t>the number of the words for the next fun essay. (Student B)</a:t>
            </a:r>
            <a:endParaRPr lang="ja-JP" altLang="ja-JP" sz="2000" dirty="0">
              <a:latin typeface="Times"/>
              <a:cs typeface="Times"/>
            </a:endParaRPr>
          </a:p>
          <a:p>
            <a:pPr marL="0" indent="0">
              <a:buNone/>
            </a:pPr>
            <a:endParaRPr kumimoji="1" lang="ja-JP" altLang="en-US" sz="2000" dirty="0">
              <a:latin typeface="Times"/>
              <a:cs typeface="Times"/>
            </a:endParaRPr>
          </a:p>
        </p:txBody>
      </p:sp>
    </p:spTree>
    <p:extLst>
      <p:ext uri="{BB962C8B-B14F-4D97-AF65-F5344CB8AC3E}">
        <p14:creationId xmlns:p14="http://schemas.microsoft.com/office/powerpoint/2010/main" val="39792018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D:\Appendix\2011_01_13\IMG_0001.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78290" y="923415"/>
            <a:ext cx="6858000" cy="5011167"/>
          </a:xfrm>
          <a:prstGeom prst="rect">
            <a:avLst/>
          </a:prstGeom>
          <a:noFill/>
          <a:ln>
            <a:noFill/>
          </a:ln>
        </p:spPr>
      </p:pic>
    </p:spTree>
    <p:extLst>
      <p:ext uri="{BB962C8B-B14F-4D97-AF65-F5344CB8AC3E}">
        <p14:creationId xmlns:p14="http://schemas.microsoft.com/office/powerpoint/2010/main" val="3425265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D:\Appendix\2011_01_13\IMG_0010.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40583" y="951025"/>
            <a:ext cx="6858000" cy="4955950"/>
          </a:xfrm>
          <a:prstGeom prst="rect">
            <a:avLst/>
          </a:prstGeom>
          <a:noFill/>
          <a:ln>
            <a:noFill/>
          </a:ln>
        </p:spPr>
      </p:pic>
    </p:spTree>
    <p:extLst>
      <p:ext uri="{BB962C8B-B14F-4D97-AF65-F5344CB8AC3E}">
        <p14:creationId xmlns:p14="http://schemas.microsoft.com/office/powerpoint/2010/main" val="37676275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
            </a:r>
            <a:br>
              <a:rPr lang="en-US" altLang="ja-JP" dirty="0" smtClean="0">
                <a:latin typeface="Times"/>
                <a:cs typeface="Times"/>
              </a:rPr>
            </a:br>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a:latin typeface="Times"/>
                <a:cs typeface="Times"/>
              </a:rPr>
              <a:t>Year One</a:t>
            </a:r>
            <a:br>
              <a:rPr lang="en-US" altLang="ja-JP" sz="4000" dirty="0">
                <a:latin typeface="Times"/>
                <a:cs typeface="Times"/>
              </a:rPr>
            </a:b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dirty="0">
                <a:latin typeface="Times"/>
                <a:cs typeface="Times"/>
              </a:rPr>
              <a:t>My colleagues were also moved when they saw their students’ work displayed in the hallway. They told me that they had not expected their students to complete such excellent essays. In addition, it was a good opportunity for teachers of other subjects to see what we had been doing for the English curriculum reform project. Two English teachers gave me the following comments:</a:t>
            </a:r>
            <a:endParaRPr lang="ja-JP" altLang="ja-JP" sz="2400" dirty="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31272417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
            </a:r>
            <a:br>
              <a:rPr lang="en-US" altLang="ja-JP" dirty="0" smtClean="0">
                <a:latin typeface="Times"/>
                <a:cs typeface="Times"/>
              </a:rPr>
            </a:br>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a:latin typeface="Times"/>
                <a:cs typeface="Times"/>
              </a:rPr>
              <a:t>Year One</a:t>
            </a:r>
            <a:br>
              <a:rPr lang="en-US" altLang="ja-JP" sz="4000" dirty="0">
                <a:latin typeface="Times"/>
                <a:cs typeface="Times"/>
              </a:rPr>
            </a:b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dirty="0">
                <a:latin typeface="Times"/>
                <a:cs typeface="Times"/>
              </a:rPr>
              <a:t>The essays of the first-year students were much better than those of the second-year students as theirs were much more colorful and longer. (Teacher A)</a:t>
            </a:r>
            <a:endParaRPr lang="ja-JP" altLang="ja-JP" sz="2400" dirty="0">
              <a:latin typeface="Times"/>
              <a:cs typeface="Times"/>
            </a:endParaRPr>
          </a:p>
          <a:p>
            <a:pPr marL="0" indent="0">
              <a:buNone/>
            </a:pPr>
            <a:r>
              <a:rPr lang="en-US" altLang="ja-JP" sz="2400" dirty="0">
                <a:latin typeface="Times"/>
                <a:cs typeface="Times"/>
              </a:rPr>
              <a:t> </a:t>
            </a:r>
            <a:endParaRPr lang="ja-JP" altLang="ja-JP" sz="2400" dirty="0">
              <a:latin typeface="Times"/>
              <a:cs typeface="Times"/>
            </a:endParaRPr>
          </a:p>
          <a:p>
            <a:pPr marL="0" indent="0">
              <a:buNone/>
            </a:pPr>
            <a:r>
              <a:rPr lang="en-US" altLang="ja-JP" sz="2400" dirty="0">
                <a:latin typeface="Times"/>
                <a:cs typeface="Times"/>
              </a:rPr>
              <a:t>I did not know that some students of my homeroom class were good at design. It was a good thing to show us students’ essays because we could not easily see what the reform project was. (Teacher B)</a:t>
            </a:r>
            <a:endParaRPr lang="ja-JP" altLang="ja-JP" sz="2400" dirty="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28391452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Qualitative </a:t>
            </a:r>
            <a:r>
              <a:rPr lang="en-US" altLang="ja-JP" dirty="0">
                <a:latin typeface="Times"/>
                <a:cs typeface="Times"/>
              </a:rPr>
              <a:t>Results</a:t>
            </a:r>
            <a:r>
              <a:rPr lang="ja-JP" altLang="ja-JP" dirty="0">
                <a:latin typeface="Times"/>
                <a:cs typeface="Times"/>
              </a:rPr>
              <a:t/>
            </a:r>
            <a:br>
              <a:rPr lang="ja-JP" altLang="ja-JP" dirty="0">
                <a:latin typeface="Times"/>
                <a:cs typeface="Times"/>
              </a:rPr>
            </a:br>
            <a:r>
              <a:rPr lang="en-US" altLang="ja-JP" sz="4000" dirty="0">
                <a:latin typeface="Times"/>
                <a:cs typeface="Times"/>
              </a:rPr>
              <a:t>Year </a:t>
            </a:r>
            <a:r>
              <a:rPr lang="en-US" altLang="ja-JP" sz="4000" dirty="0" smtClean="0">
                <a:latin typeface="Times"/>
                <a:cs typeface="Times"/>
              </a:rPr>
              <a:t>Two</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dirty="0">
                <a:latin typeface="Times"/>
                <a:cs typeface="Times"/>
              </a:rPr>
              <a:t>All the second-year students started one-hour extensive reading once a week from the second semester following the advice of Sato and continued reading the </a:t>
            </a:r>
            <a:r>
              <a:rPr lang="en-US" altLang="ja-JP" sz="2400" i="1" dirty="0">
                <a:latin typeface="Times"/>
                <a:cs typeface="Times"/>
              </a:rPr>
              <a:t>True Stories</a:t>
            </a:r>
            <a:r>
              <a:rPr lang="en-US" altLang="ja-JP" sz="2400" dirty="0">
                <a:latin typeface="Times"/>
                <a:cs typeface="Times"/>
              </a:rPr>
              <a:t> series in addition to the textbook. They were able to read the content of the stories more quickly than before. All the teachers involved in extensive reading told me that their students suddenly concentrated on reading the books of the Oxford Reading Tree (ORT) and Foundations Reading Library (FRL) series. I realized that those books had an impact on students’ motivation.</a:t>
            </a:r>
            <a:r>
              <a:rPr lang="ja-JP" altLang="ja-JP" sz="2400" dirty="0">
                <a:latin typeface="Times"/>
                <a:cs typeface="Times"/>
              </a:rPr>
              <a:t> </a:t>
            </a:r>
            <a:endParaRPr kumimoji="1" lang="ja-JP" altLang="en-US" sz="2400" dirty="0">
              <a:latin typeface="Times"/>
              <a:cs typeface="Times"/>
            </a:endParaRPr>
          </a:p>
        </p:txBody>
      </p:sp>
    </p:spTree>
    <p:extLst>
      <p:ext uri="{BB962C8B-B14F-4D97-AF65-F5344CB8AC3E}">
        <p14:creationId xmlns:p14="http://schemas.microsoft.com/office/powerpoint/2010/main" val="38247838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ja-JP">
                <a:latin typeface="Times" charset="0"/>
              </a:rPr>
              <a:t>Introduction</a:t>
            </a:r>
            <a:endParaRPr lang="en-US" altLang="ja-JP"/>
          </a:p>
        </p:txBody>
      </p:sp>
      <p:sp>
        <p:nvSpPr>
          <p:cNvPr id="1027" name="Rectangle 3"/>
          <p:cNvSpPr>
            <a:spLocks noGrp="1" noChangeArrowheads="1"/>
          </p:cNvSpPr>
          <p:nvPr>
            <p:ph type="body" idx="1"/>
          </p:nvPr>
        </p:nvSpPr>
        <p:spPr>
          <a:xfrm>
            <a:off x="457200" y="1676400"/>
            <a:ext cx="8229600" cy="4343400"/>
          </a:xfrm>
        </p:spPr>
        <p:txBody>
          <a:bodyPr/>
          <a:lstStyle/>
          <a:p>
            <a:pPr>
              <a:buFontTx/>
              <a:buNone/>
            </a:pPr>
            <a:r>
              <a:rPr lang="en-US" altLang="ja-JP" sz="2800" dirty="0">
                <a:latin typeface="Times" charset="0"/>
                <a:ea typeface="平成明朝" charset="0"/>
                <a:cs typeface="平成明朝" charset="0"/>
              </a:rPr>
              <a:t>  </a:t>
            </a:r>
            <a:r>
              <a:rPr lang="en-US" altLang="ja-JP" sz="2800" dirty="0" smtClean="0">
                <a:latin typeface="Times" charset="0"/>
                <a:ea typeface="平成明朝" charset="0"/>
                <a:cs typeface="平成明朝" charset="0"/>
              </a:rPr>
              <a:t>  </a:t>
            </a:r>
            <a:r>
              <a:rPr lang="en-US" altLang="ja-JP" sz="2800" dirty="0" smtClean="0">
                <a:latin typeface="Times"/>
                <a:cs typeface="Times"/>
              </a:rPr>
              <a:t>Although </a:t>
            </a:r>
            <a:r>
              <a:rPr lang="en-US" altLang="ja-JP" sz="2800" dirty="0">
                <a:latin typeface="Times"/>
                <a:cs typeface="Times"/>
              </a:rPr>
              <a:t>Gordon (2008) affirms that “</a:t>
            </a:r>
            <a:r>
              <a:rPr lang="en-US" altLang="ja-JP" sz="2800" i="1" dirty="0" err="1">
                <a:latin typeface="Times"/>
                <a:cs typeface="Times"/>
              </a:rPr>
              <a:t>schoolwide</a:t>
            </a:r>
            <a:r>
              <a:rPr lang="en-US" altLang="ja-JP" sz="2800" dirty="0">
                <a:latin typeface="Times"/>
                <a:cs typeface="Times"/>
              </a:rPr>
              <a:t> collaborative action research is the most powerful type of collaborative research because of its potential for bringing about whole-school improvement” (p. 1-2, italics in original), little is known about how teachers have actually incorporated action research into their practice and worked with other teachers for curriculum development.</a:t>
            </a:r>
            <a:r>
              <a:rPr lang="ja-JP" altLang="ja-JP" sz="2800" dirty="0">
                <a:latin typeface="Times"/>
                <a:cs typeface="Times"/>
              </a:rPr>
              <a:t> </a:t>
            </a:r>
            <a:endParaRPr lang="en-US" altLang="ja-JP" sz="2800" dirty="0">
              <a:latin typeface="Times"/>
              <a:ea typeface="平成明朝" charset="0"/>
              <a:cs typeface="Time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acher\Pictures\th12076483824rmi4-2.jpg"/>
          <p:cNvPicPr>
            <a:picLocks noChangeAspect="1" noChangeArrowheads="1"/>
          </p:cNvPicPr>
          <p:nvPr/>
        </p:nvPicPr>
        <p:blipFill>
          <a:blip r:embed="rId2" cstate="print"/>
          <a:srcRect/>
          <a:stretch>
            <a:fillRect/>
          </a:stretch>
        </p:blipFill>
        <p:spPr bwMode="auto">
          <a:xfrm>
            <a:off x="4427984" y="836712"/>
            <a:ext cx="4104456" cy="2448272"/>
          </a:xfrm>
          <a:prstGeom prst="rect">
            <a:avLst/>
          </a:prstGeom>
          <a:noFill/>
        </p:spPr>
      </p:pic>
      <p:sp>
        <p:nvSpPr>
          <p:cNvPr id="5" name="テキスト ボックス 4"/>
          <p:cNvSpPr txBox="1"/>
          <p:nvPr/>
        </p:nvSpPr>
        <p:spPr>
          <a:xfrm>
            <a:off x="4572000" y="332656"/>
            <a:ext cx="4067944" cy="461665"/>
          </a:xfrm>
          <a:prstGeom prst="rect">
            <a:avLst/>
          </a:prstGeom>
          <a:noFill/>
        </p:spPr>
        <p:txBody>
          <a:bodyPr wrap="square" rtlCol="0">
            <a:spAutoFit/>
          </a:bodyPr>
          <a:lstStyle/>
          <a:p>
            <a:r>
              <a:rPr lang="en-US" altLang="ja-JP" sz="2400" b="1" dirty="0" smtClean="0"/>
              <a:t>Foundation Reading Library</a:t>
            </a:r>
            <a:endParaRPr kumimoji="1" lang="ja-JP" altLang="en-US" sz="2400" b="1" dirty="0"/>
          </a:p>
        </p:txBody>
      </p:sp>
      <p:pic>
        <p:nvPicPr>
          <p:cNvPr id="1027" name="Picture 3" descr="C:\Users\teacher\Pictures\9780131345560.gif"/>
          <p:cNvPicPr>
            <a:picLocks noChangeAspect="1" noChangeArrowheads="1"/>
          </p:cNvPicPr>
          <p:nvPr/>
        </p:nvPicPr>
        <p:blipFill>
          <a:blip r:embed="rId3" cstate="print"/>
          <a:srcRect/>
          <a:stretch>
            <a:fillRect/>
          </a:stretch>
        </p:blipFill>
        <p:spPr bwMode="auto">
          <a:xfrm>
            <a:off x="323528" y="1556792"/>
            <a:ext cx="2016224" cy="2736304"/>
          </a:xfrm>
          <a:prstGeom prst="rect">
            <a:avLst/>
          </a:prstGeom>
          <a:noFill/>
        </p:spPr>
      </p:pic>
      <p:pic>
        <p:nvPicPr>
          <p:cNvPr id="1028" name="Picture 4" descr="C:\Users\teacher\Pictures\9780131182653.gif"/>
          <p:cNvPicPr>
            <a:picLocks noChangeAspect="1" noChangeArrowheads="1"/>
          </p:cNvPicPr>
          <p:nvPr/>
        </p:nvPicPr>
        <p:blipFill>
          <a:blip r:embed="rId4" cstate="print"/>
          <a:srcRect/>
          <a:stretch>
            <a:fillRect/>
          </a:stretch>
        </p:blipFill>
        <p:spPr bwMode="auto">
          <a:xfrm>
            <a:off x="1475656" y="908720"/>
            <a:ext cx="1872208" cy="2664296"/>
          </a:xfrm>
          <a:prstGeom prst="rect">
            <a:avLst/>
          </a:prstGeom>
          <a:noFill/>
        </p:spPr>
      </p:pic>
      <p:sp>
        <p:nvSpPr>
          <p:cNvPr id="8" name="テキスト ボックス 7"/>
          <p:cNvSpPr txBox="1"/>
          <p:nvPr/>
        </p:nvSpPr>
        <p:spPr>
          <a:xfrm>
            <a:off x="467544" y="332656"/>
            <a:ext cx="3168352" cy="461665"/>
          </a:xfrm>
          <a:prstGeom prst="rect">
            <a:avLst/>
          </a:prstGeom>
          <a:noFill/>
        </p:spPr>
        <p:txBody>
          <a:bodyPr wrap="square" rtlCol="0">
            <a:spAutoFit/>
          </a:bodyPr>
          <a:lstStyle/>
          <a:p>
            <a:r>
              <a:rPr kumimoji="1" lang="en-US" altLang="ja-JP" sz="2400" b="1" dirty="0" smtClean="0"/>
              <a:t>True Stories Series</a:t>
            </a:r>
            <a:endParaRPr kumimoji="1" lang="ja-JP" altLang="en-US" sz="2400" b="1" dirty="0"/>
          </a:p>
        </p:txBody>
      </p:sp>
      <p:pic>
        <p:nvPicPr>
          <p:cNvPr id="1029" name="Picture 5" descr="C:\Users\teacher\Pictures\ort_inside_images.jpg"/>
          <p:cNvPicPr>
            <a:picLocks noChangeAspect="1" noChangeArrowheads="1"/>
          </p:cNvPicPr>
          <p:nvPr/>
        </p:nvPicPr>
        <p:blipFill>
          <a:blip r:embed="rId5" cstate="print"/>
          <a:srcRect/>
          <a:stretch>
            <a:fillRect/>
          </a:stretch>
        </p:blipFill>
        <p:spPr bwMode="auto">
          <a:xfrm>
            <a:off x="2195736" y="4049688"/>
            <a:ext cx="5543178" cy="2808312"/>
          </a:xfrm>
          <a:prstGeom prst="rect">
            <a:avLst/>
          </a:prstGeom>
          <a:noFill/>
        </p:spPr>
      </p:pic>
      <p:sp>
        <p:nvSpPr>
          <p:cNvPr id="10" name="テキスト ボックス 9"/>
          <p:cNvSpPr txBox="1"/>
          <p:nvPr/>
        </p:nvSpPr>
        <p:spPr>
          <a:xfrm rot="10800000" flipV="1">
            <a:off x="3419872" y="3501008"/>
            <a:ext cx="4220344" cy="461665"/>
          </a:xfrm>
          <a:prstGeom prst="rect">
            <a:avLst/>
          </a:prstGeom>
          <a:noFill/>
        </p:spPr>
        <p:txBody>
          <a:bodyPr wrap="square" rtlCol="0">
            <a:spAutoFit/>
          </a:bodyPr>
          <a:lstStyle/>
          <a:p>
            <a:r>
              <a:rPr kumimoji="1" lang="en-US" altLang="ja-JP" sz="2400" b="1" dirty="0" smtClean="0"/>
              <a:t>    Oxford Reading Tree</a:t>
            </a:r>
            <a:endParaRPr kumimoji="1" lang="ja-JP" altLang="en-US" sz="2400" b="1" dirty="0"/>
          </a:p>
        </p:txBody>
      </p:sp>
    </p:spTree>
    <p:extLst>
      <p:ext uri="{BB962C8B-B14F-4D97-AF65-F5344CB8AC3E}">
        <p14:creationId xmlns:p14="http://schemas.microsoft.com/office/powerpoint/2010/main" val="3828371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Qualitative Results</a:t>
            </a:r>
            <a:r>
              <a:rPr lang="ja-JP" altLang="ja-JP" dirty="0">
                <a:latin typeface="Times"/>
                <a:cs typeface="Times"/>
              </a:rPr>
              <a:t/>
            </a:r>
            <a:br>
              <a:rPr lang="ja-JP" altLang="ja-JP" dirty="0">
                <a:latin typeface="Times"/>
                <a:cs typeface="Times"/>
              </a:rPr>
            </a:br>
            <a:r>
              <a:rPr lang="en-US" altLang="ja-JP" sz="4000" dirty="0">
                <a:latin typeface="Times"/>
                <a:cs typeface="Times"/>
              </a:rPr>
              <a:t>Year Two</a:t>
            </a:r>
            <a:endParaRPr kumimoji="1" lang="ja-JP" altLang="en-US" dirty="0"/>
          </a:p>
        </p:txBody>
      </p:sp>
      <p:sp>
        <p:nvSpPr>
          <p:cNvPr id="3" name="コンテンツ プレースホルダー 2"/>
          <p:cNvSpPr>
            <a:spLocks noGrp="1"/>
          </p:cNvSpPr>
          <p:nvPr>
            <p:ph idx="1"/>
          </p:nvPr>
        </p:nvSpPr>
        <p:spPr>
          <a:xfrm>
            <a:off x="683568" y="1700808"/>
            <a:ext cx="7772400" cy="4464496"/>
          </a:xfrm>
        </p:spPr>
        <p:txBody>
          <a:bodyPr/>
          <a:lstStyle/>
          <a:p>
            <a:pPr marL="0" indent="0">
              <a:buNone/>
            </a:pPr>
            <a:r>
              <a:rPr lang="en-US" altLang="ja-JP" sz="2000" dirty="0">
                <a:latin typeface="Times"/>
                <a:cs typeface="Times"/>
              </a:rPr>
              <a:t>As I disliked studying English, I did not understand why we should move to another room just to read. But I was shocked when I read through the books of the ORT series. It was easy for me to read those books with a small number of words and various pictures. (Student D)</a:t>
            </a:r>
            <a:endParaRPr lang="ja-JP" altLang="ja-JP" sz="2000" dirty="0">
              <a:latin typeface="Times"/>
              <a:cs typeface="Times"/>
            </a:endParaRPr>
          </a:p>
          <a:p>
            <a:pPr marL="0" indent="0">
              <a:buNone/>
            </a:pPr>
            <a:r>
              <a:rPr lang="en-US" altLang="ja-JP" sz="2000" dirty="0">
                <a:latin typeface="Times"/>
                <a:cs typeface="Times"/>
              </a:rPr>
              <a:t> </a:t>
            </a:r>
            <a:endParaRPr lang="ja-JP" altLang="ja-JP" sz="2000" dirty="0">
              <a:latin typeface="Times"/>
              <a:cs typeface="Times"/>
            </a:endParaRPr>
          </a:p>
          <a:p>
            <a:pPr marL="0" indent="0">
              <a:buNone/>
            </a:pPr>
            <a:r>
              <a:rPr lang="en-US" altLang="ja-JP" sz="2000" dirty="0">
                <a:latin typeface="Times"/>
                <a:cs typeface="Times"/>
              </a:rPr>
              <a:t>I didn’t expect that the contents of the stories of ORT and FRL would be enjoyable. I had never had the experience of being devoted to reading something written in English. (Student E)</a:t>
            </a:r>
            <a:endParaRPr lang="ja-JP" altLang="ja-JP" sz="2000" dirty="0">
              <a:latin typeface="Times"/>
              <a:cs typeface="Times"/>
            </a:endParaRPr>
          </a:p>
          <a:p>
            <a:pPr marL="0" indent="0">
              <a:buNone/>
            </a:pPr>
            <a:r>
              <a:rPr lang="en-US" altLang="ja-JP" sz="2000" dirty="0">
                <a:latin typeface="Times"/>
                <a:cs typeface="Times"/>
              </a:rPr>
              <a:t> </a:t>
            </a:r>
            <a:endParaRPr lang="ja-JP" altLang="ja-JP" sz="2000" dirty="0">
              <a:latin typeface="Times"/>
              <a:cs typeface="Times"/>
            </a:endParaRPr>
          </a:p>
          <a:p>
            <a:pPr marL="0" indent="0">
              <a:buNone/>
            </a:pPr>
            <a:r>
              <a:rPr lang="en-US" altLang="ja-JP" sz="2000" dirty="0">
                <a:latin typeface="Times"/>
                <a:cs typeface="Times"/>
              </a:rPr>
              <a:t>I naturally memorized the characteristics of the characters in the stories so I enjoyed talking with my friends about them. At the same time, friends gave me comments about stories I hadn’t read yet or I was going to read. (Student F)</a:t>
            </a:r>
            <a:endParaRPr lang="ja-JP" altLang="ja-JP" sz="2000" dirty="0">
              <a:latin typeface="Times"/>
              <a:cs typeface="Times"/>
            </a:endParaRPr>
          </a:p>
          <a:p>
            <a:pPr marL="0" indent="0">
              <a:buNone/>
            </a:pPr>
            <a:endParaRPr kumimoji="1" lang="ja-JP" altLang="en-US" sz="2000" dirty="0">
              <a:latin typeface="Times"/>
              <a:cs typeface="Times"/>
            </a:endParaRPr>
          </a:p>
        </p:txBody>
      </p:sp>
    </p:spTree>
    <p:extLst>
      <p:ext uri="{BB962C8B-B14F-4D97-AF65-F5344CB8AC3E}">
        <p14:creationId xmlns:p14="http://schemas.microsoft.com/office/powerpoint/2010/main" val="37397967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Qualitative Results</a:t>
            </a:r>
            <a:r>
              <a:rPr lang="ja-JP" altLang="ja-JP" dirty="0">
                <a:latin typeface="Times"/>
                <a:cs typeface="Times"/>
              </a:rPr>
              <a:t/>
            </a:r>
            <a:br>
              <a:rPr lang="ja-JP" altLang="ja-JP" dirty="0">
                <a:latin typeface="Times"/>
                <a:cs typeface="Times"/>
              </a:rPr>
            </a:br>
            <a:r>
              <a:rPr lang="en-US" altLang="ja-JP" sz="4000" dirty="0">
                <a:latin typeface="Times"/>
                <a:cs typeface="Times"/>
              </a:rPr>
              <a:t>Year </a:t>
            </a:r>
            <a:r>
              <a:rPr lang="en-US" altLang="ja-JP" sz="4000" dirty="0" smtClean="0">
                <a:latin typeface="Times"/>
                <a:cs typeface="Times"/>
              </a:rPr>
              <a:t>Three</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dirty="0">
                <a:latin typeface="Times"/>
                <a:cs typeface="Times"/>
              </a:rPr>
              <a:t>For the final speaking test in December, almost all the students were able to manage a five-minute conversation about a social topic using all the conversation strategies they had learned. Teachers noted that they strove to succeed in the final speaking test especially by using follow-up questions. As both teachers and students worked hard toward the same goal, the students performed noticeably better on the speaking test. It was vital to implement a speaking test to improve students’ speaking skills.</a:t>
            </a:r>
            <a:r>
              <a:rPr lang="ja-JP" altLang="ja-JP" sz="2400" dirty="0">
                <a:latin typeface="Times"/>
                <a:cs typeface="Times"/>
              </a:rPr>
              <a:t> </a:t>
            </a:r>
            <a:endParaRPr kumimoji="1" lang="ja-JP" altLang="en-US" sz="2400" dirty="0">
              <a:latin typeface="Times"/>
              <a:cs typeface="Times"/>
            </a:endParaRPr>
          </a:p>
        </p:txBody>
      </p:sp>
    </p:spTree>
    <p:extLst>
      <p:ext uri="{BB962C8B-B14F-4D97-AF65-F5344CB8AC3E}">
        <p14:creationId xmlns:p14="http://schemas.microsoft.com/office/powerpoint/2010/main" val="34694401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Qualitative Results</a:t>
            </a:r>
            <a:r>
              <a:rPr lang="ja-JP" altLang="ja-JP" dirty="0">
                <a:latin typeface="Times"/>
                <a:cs typeface="Times"/>
              </a:rPr>
              <a:t/>
            </a:r>
            <a:br>
              <a:rPr lang="ja-JP" altLang="ja-JP" dirty="0">
                <a:latin typeface="Times"/>
                <a:cs typeface="Times"/>
              </a:rPr>
            </a:br>
            <a:r>
              <a:rPr lang="en-US" altLang="ja-JP" sz="4000" dirty="0">
                <a:latin typeface="Times"/>
                <a:cs typeface="Times"/>
              </a:rPr>
              <a:t>Year Three</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Thanks to small talk (warm-up conversations) at the start of every class, I am sure that my speaking skills improved. We had an opportunity to use what we learned in small talk for the speaking test, and it was especially useful for me to pass the 2nd-grade </a:t>
            </a:r>
            <a:r>
              <a:rPr lang="en-US" altLang="ja-JP" sz="2000" dirty="0" err="1">
                <a:latin typeface="Times"/>
                <a:cs typeface="Times"/>
              </a:rPr>
              <a:t>Eiken</a:t>
            </a:r>
            <a:r>
              <a:rPr lang="en-US" altLang="ja-JP" sz="2000" dirty="0">
                <a:latin typeface="Times"/>
                <a:cs typeface="Times"/>
              </a:rPr>
              <a:t> interview test. (Student G)</a:t>
            </a:r>
            <a:endParaRPr lang="ja-JP" altLang="ja-JP" sz="2000" dirty="0">
              <a:latin typeface="Times"/>
              <a:cs typeface="Times"/>
            </a:endParaRPr>
          </a:p>
          <a:p>
            <a:pPr marL="0" indent="0">
              <a:buNone/>
            </a:pPr>
            <a:r>
              <a:rPr lang="en-US" altLang="ja-JP" sz="2000" dirty="0">
                <a:latin typeface="Times"/>
                <a:cs typeface="Times"/>
              </a:rPr>
              <a:t> </a:t>
            </a:r>
            <a:endParaRPr lang="ja-JP" altLang="ja-JP" sz="2000" dirty="0">
              <a:latin typeface="Times"/>
              <a:cs typeface="Times"/>
            </a:endParaRPr>
          </a:p>
          <a:p>
            <a:pPr marL="0" indent="0">
              <a:buNone/>
            </a:pPr>
            <a:r>
              <a:rPr lang="en-US" altLang="ja-JP" sz="2000" dirty="0">
                <a:latin typeface="Times"/>
                <a:cs typeface="Times"/>
              </a:rPr>
              <a:t>Even though rotating my position to talk with different partners annoyed me, I actually stole some useful expressions from my partners during small talk. (Student H)</a:t>
            </a:r>
            <a:endParaRPr lang="ja-JP" altLang="ja-JP" sz="2000" dirty="0">
              <a:latin typeface="Times"/>
              <a:cs typeface="Times"/>
            </a:endParaRPr>
          </a:p>
          <a:p>
            <a:endParaRPr lang="en-US" altLang="ja-JP" sz="2000" smtClean="0">
              <a:latin typeface="Times"/>
              <a:cs typeface="Times"/>
            </a:endParaRPr>
          </a:p>
          <a:p>
            <a:pPr marL="0" indent="0">
              <a:buNone/>
            </a:pPr>
            <a:r>
              <a:rPr lang="en-US" altLang="ja-JP" sz="2000" smtClean="0">
                <a:latin typeface="Times"/>
                <a:cs typeface="Times"/>
              </a:rPr>
              <a:t>I </a:t>
            </a:r>
            <a:r>
              <a:rPr lang="en-US" altLang="ja-JP" sz="2000" dirty="0">
                <a:latin typeface="Times"/>
                <a:cs typeface="Times"/>
              </a:rPr>
              <a:t>learned that I needed a lot of background knowledge in order to be able to keep talking about not only familiar topics but also social topics. (Student I)</a:t>
            </a:r>
            <a:endParaRPr lang="ja-JP" altLang="ja-JP" sz="2000" dirty="0">
              <a:latin typeface="Times"/>
              <a:cs typeface="Times"/>
            </a:endParaRPr>
          </a:p>
          <a:p>
            <a:pPr marL="0" indent="0">
              <a:buNone/>
            </a:pPr>
            <a:endParaRPr kumimoji="1" lang="ja-JP" altLang="en-US" sz="2000" dirty="0">
              <a:latin typeface="Times"/>
              <a:cs typeface="Times"/>
            </a:endParaRPr>
          </a:p>
        </p:txBody>
      </p:sp>
    </p:spTree>
    <p:extLst>
      <p:ext uri="{BB962C8B-B14F-4D97-AF65-F5344CB8AC3E}">
        <p14:creationId xmlns:p14="http://schemas.microsoft.com/office/powerpoint/2010/main" val="19335277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Summary</a:t>
            </a:r>
            <a:r>
              <a:rPr lang="en-US" altLang="ja-JP" dirty="0">
                <a:latin typeface="Times"/>
                <a:cs typeface="Times"/>
              </a:rPr>
              <a:t> </a:t>
            </a:r>
            <a:r>
              <a:rPr lang="en-US" altLang="ja-JP" dirty="0" smtClean="0">
                <a:latin typeface="Times"/>
                <a:cs typeface="Times"/>
              </a:rPr>
              <a:t>of Qualitative Results</a:t>
            </a:r>
            <a:endParaRPr kumimoji="1" lang="ja-JP" altLang="en-US" dirty="0">
              <a:latin typeface="Times"/>
              <a:cs typeface="Times"/>
            </a:endParaRPr>
          </a:p>
        </p:txBody>
      </p:sp>
      <p:sp>
        <p:nvSpPr>
          <p:cNvPr id="3" name="コンテンツ プレースホルダー 2"/>
          <p:cNvSpPr>
            <a:spLocks noGrp="1"/>
          </p:cNvSpPr>
          <p:nvPr>
            <p:ph idx="1"/>
          </p:nvPr>
        </p:nvSpPr>
        <p:spPr/>
        <p:txBody>
          <a:bodyPr/>
          <a:lstStyle/>
          <a:p>
            <a:pPr marL="0" indent="0">
              <a:buNone/>
            </a:pPr>
            <a:r>
              <a:rPr lang="en-US" altLang="ja-JP" sz="2400" dirty="0">
                <a:latin typeface="Times"/>
                <a:cs typeface="Times"/>
              </a:rPr>
              <a:t>Through participating in this lesson reform project, I have learned a number of things. I had a fulfilling time teaching English through integrated skills learning. I was astonished to see our students improve their English skills.</a:t>
            </a:r>
            <a:r>
              <a:rPr lang="ja-JP" altLang="ja-JP" sz="2400" dirty="0">
                <a:latin typeface="Times"/>
                <a:cs typeface="Times"/>
              </a:rPr>
              <a:t> </a:t>
            </a:r>
            <a:endParaRPr lang="en-US" altLang="ja-JP" sz="2400" dirty="0" smtClean="0">
              <a:latin typeface="Times"/>
              <a:cs typeface="Times"/>
            </a:endParaRPr>
          </a:p>
          <a:p>
            <a:pPr marL="0" indent="0">
              <a:buNone/>
            </a:pPr>
            <a:endParaRPr kumimoji="1" lang="en-US" altLang="ja-JP" sz="2400" dirty="0">
              <a:latin typeface="Times"/>
              <a:cs typeface="Times"/>
            </a:endParaRPr>
          </a:p>
          <a:p>
            <a:pPr marL="0" indent="0">
              <a:buNone/>
            </a:pPr>
            <a:r>
              <a:rPr lang="en-US" altLang="ja-JP" sz="2400" dirty="0">
                <a:latin typeface="Times"/>
                <a:cs typeface="Times"/>
              </a:rPr>
              <a:t>However, I had great difficulty in developing a three-year communicative curriculum. I would like to highlight two of these problems. </a:t>
            </a:r>
            <a:endParaRPr lang="ja-JP" altLang="ja-JP" sz="2400" dirty="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7791661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Summary of Qualitative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latin typeface="Times"/>
                <a:cs typeface="Times"/>
              </a:rPr>
              <a:t>1. </a:t>
            </a:r>
            <a:r>
              <a:rPr lang="en-US" altLang="ja-JP" sz="2800" dirty="0">
                <a:latin typeface="Times"/>
                <a:cs typeface="Times"/>
              </a:rPr>
              <a:t>The first difficulty was making handouts for each lesson based on skill integration and the framework suggested by Lee and </a:t>
            </a:r>
            <a:r>
              <a:rPr lang="en-US" altLang="ja-JP" sz="2800" dirty="0" err="1">
                <a:latin typeface="Times"/>
                <a:cs typeface="Times"/>
              </a:rPr>
              <a:t>VanPatten</a:t>
            </a:r>
            <a:r>
              <a:rPr lang="en-US" altLang="ja-JP" sz="2800" dirty="0">
                <a:latin typeface="Times"/>
                <a:cs typeface="Times"/>
              </a:rPr>
              <a:t> (2003). The handouts included an information-exchange task as the lesson goal and students worked toward the speaking test and fun essay.</a:t>
            </a:r>
            <a:r>
              <a:rPr lang="ja-JP" altLang="ja-JP" sz="2800" dirty="0">
                <a:latin typeface="Times"/>
                <a:cs typeface="Times"/>
              </a:rPr>
              <a:t> </a:t>
            </a:r>
            <a:r>
              <a:rPr lang="en-US" altLang="ja-JP" sz="2800" dirty="0">
                <a:latin typeface="Times"/>
                <a:cs typeface="Times"/>
              </a:rPr>
              <a:t>I spent hours making handouts and modifying them following Sato’s advice and my colleagues’ feedback. </a:t>
            </a:r>
            <a:endParaRPr kumimoji="1" lang="ja-JP" altLang="en-US" sz="2800" dirty="0">
              <a:latin typeface="Times"/>
              <a:cs typeface="Times"/>
            </a:endParaRPr>
          </a:p>
        </p:txBody>
      </p:sp>
    </p:spTree>
    <p:extLst>
      <p:ext uri="{BB962C8B-B14F-4D97-AF65-F5344CB8AC3E}">
        <p14:creationId xmlns:p14="http://schemas.microsoft.com/office/powerpoint/2010/main" val="35953804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48680"/>
            <a:ext cx="7772400" cy="1008112"/>
          </a:xfrm>
        </p:spPr>
        <p:txBody>
          <a:bodyPr/>
          <a:lstStyle/>
          <a:p>
            <a:r>
              <a:rPr lang="en-US" altLang="ja-JP" dirty="0">
                <a:latin typeface="Times"/>
                <a:cs typeface="Times"/>
              </a:rPr>
              <a:t>Summary of Qualitative Results</a:t>
            </a:r>
            <a:endParaRPr kumimoji="1" lang="ja-JP" altLang="en-US" dirty="0"/>
          </a:p>
        </p:txBody>
      </p:sp>
      <p:sp>
        <p:nvSpPr>
          <p:cNvPr id="3" name="コンテンツ プレースホルダー 2"/>
          <p:cNvSpPr>
            <a:spLocks noGrp="1"/>
          </p:cNvSpPr>
          <p:nvPr>
            <p:ph idx="1"/>
          </p:nvPr>
        </p:nvSpPr>
        <p:spPr>
          <a:xfrm>
            <a:off x="539552" y="1556792"/>
            <a:ext cx="8352928" cy="4539208"/>
          </a:xfrm>
        </p:spPr>
        <p:txBody>
          <a:bodyPr/>
          <a:lstStyle/>
          <a:p>
            <a:pPr marL="0" indent="0">
              <a:buNone/>
            </a:pPr>
            <a:r>
              <a:rPr kumimoji="1" lang="en-US" altLang="ja-JP" sz="2400" dirty="0" smtClean="0">
                <a:latin typeface="Times"/>
                <a:cs typeface="Times"/>
              </a:rPr>
              <a:t>2. </a:t>
            </a:r>
            <a:r>
              <a:rPr lang="en-US" altLang="ja-JP" sz="2400" dirty="0">
                <a:latin typeface="Times"/>
                <a:cs typeface="Times"/>
              </a:rPr>
              <a:t>The second difficulty was teacher collaboration. Some teachers with strong beliefs in traditional methods of language teaching and learning regularly complained about communicative teaching in English teachers’ meetings. </a:t>
            </a:r>
            <a:r>
              <a:rPr lang="en-US" altLang="ja-JP" sz="2400" dirty="0" smtClean="0">
                <a:latin typeface="Times"/>
                <a:cs typeface="Times"/>
              </a:rPr>
              <a:t>However</a:t>
            </a:r>
            <a:r>
              <a:rPr lang="en-US" altLang="ja-JP" sz="2400" dirty="0">
                <a:latin typeface="Times"/>
                <a:cs typeface="Times"/>
              </a:rPr>
              <a:t>, I fortunately had the great privilege of collaborating with two other teachers for three years. We had not only a weekly one-hour meeting but also other informal meetings to share problems and feedback. My colleagues and I discussed how to implement each activity on the handouts, the speaking tests, fun essays, extensive reading, and surveys. Those meeting were essential to improving our lessons. We also received substantial advice from Sato for the project after his observations of our English classes every other week. </a:t>
            </a:r>
            <a:endParaRPr lang="ja-JP" altLang="ja-JP" sz="2400" dirty="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21930826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Times"/>
                <a:cs typeface="Times"/>
              </a:rPr>
              <a:t>Quantitative </a:t>
            </a:r>
            <a:r>
              <a:rPr lang="en-US" altLang="ja-JP" dirty="0">
                <a:latin typeface="Times"/>
                <a:cs typeface="Times"/>
              </a:rPr>
              <a:t>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Table 3. Speaking Skills of First-Year Students in February 2009 (Familiar Topics)</a:t>
            </a:r>
            <a:endParaRPr lang="ja-JP" altLang="ja-JP" sz="2000" dirty="0">
              <a:latin typeface="Times"/>
              <a:cs typeface="Times"/>
            </a:endParaRPr>
          </a:p>
          <a:p>
            <a:pPr marL="0" indent="0">
              <a:buNone/>
            </a:pP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418497689"/>
              </p:ext>
            </p:extLst>
          </p:nvPr>
        </p:nvGraphicFramePr>
        <p:xfrm>
          <a:off x="899594" y="2852936"/>
          <a:ext cx="7536156" cy="2438400"/>
        </p:xfrm>
        <a:graphic>
          <a:graphicData uri="http://schemas.openxmlformats.org/drawingml/2006/table">
            <a:tbl>
              <a:tblPr firstRow="1" bandRow="1">
                <a:tableStyleId>{5C22544A-7EE6-4342-B048-85BDC9FD1C3A}</a:tableStyleId>
              </a:tblPr>
              <a:tblGrid>
                <a:gridCol w="1256026"/>
                <a:gridCol w="1256026"/>
                <a:gridCol w="1256026"/>
                <a:gridCol w="1256026"/>
                <a:gridCol w="1256026"/>
                <a:gridCol w="1256026"/>
              </a:tblGrid>
              <a:tr h="370840">
                <a:tc>
                  <a:txBody>
                    <a:bodyPr/>
                    <a:lstStyle/>
                    <a:p>
                      <a:pPr algn="ctr"/>
                      <a:r>
                        <a:rPr kumimoji="1" lang="en-US" altLang="ja-JP" sz="1600" b="0" kern="1200" dirty="0" smtClean="0">
                          <a:solidFill>
                            <a:schemeClr val="tx1"/>
                          </a:solidFill>
                          <a:effectLst/>
                          <a:latin typeface="Times"/>
                          <a:ea typeface="+mn-ea"/>
                          <a:cs typeface="Times"/>
                        </a:rPr>
                        <a:t>A three-minute timed conversation</a:t>
                      </a:r>
                      <a:r>
                        <a:rPr lang="ja-JP" altLang="ja-JP" sz="1600" b="0" dirty="0" smtClean="0">
                          <a:solidFill>
                            <a:schemeClr val="tx1"/>
                          </a:solidFill>
                          <a:effectLst/>
                          <a:latin typeface="Times"/>
                          <a:cs typeface="Times"/>
                        </a:rPr>
                        <a:t> </a:t>
                      </a:r>
                      <a:endParaRPr kumimoji="1" lang="ja-JP" altLang="en-US" sz="1600" b="0" dirty="0">
                        <a:solidFill>
                          <a:schemeClr val="tx1"/>
                        </a:solidFill>
                        <a:latin typeface="Times"/>
                        <a:cs typeface="Times"/>
                      </a:endParaRPr>
                    </a:p>
                  </a:txBody>
                  <a:tcPr/>
                </a:tc>
                <a:tc>
                  <a:txBody>
                    <a:bodyPr/>
                    <a:lstStyle/>
                    <a:p>
                      <a:pPr algn="ctr"/>
                      <a:r>
                        <a:rPr kumimoji="1" lang="en-US" altLang="ja-JP" sz="1600" b="0" kern="1200" dirty="0" smtClean="0">
                          <a:solidFill>
                            <a:schemeClr val="tx1"/>
                          </a:solidFill>
                          <a:effectLst/>
                          <a:latin typeface="Times"/>
                          <a:ea typeface="+mn-ea"/>
                          <a:cs typeface="Times"/>
                        </a:rPr>
                        <a:t>Can completely manage using shadowing and rejoinders</a:t>
                      </a:r>
                      <a:r>
                        <a:rPr lang="ja-JP" altLang="ja-JP" sz="1600" b="0" dirty="0" smtClean="0">
                          <a:solidFill>
                            <a:schemeClr val="tx1"/>
                          </a:solidFill>
                          <a:effectLst/>
                          <a:latin typeface="Times"/>
                          <a:cs typeface="Times"/>
                        </a:rPr>
                        <a:t> </a:t>
                      </a:r>
                      <a:endParaRPr kumimoji="1" lang="ja-JP" altLang="en-US" sz="1600" b="0" dirty="0">
                        <a:solidFill>
                          <a:schemeClr val="tx1"/>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almost manage using shadowing and rejoinders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somehow manage using shadowing and rejoinders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hardly manage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Cannot manage at all</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275 students</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25%</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42%</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27%</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5%</a:t>
                      </a:r>
                      <a:r>
                        <a:rPr lang="ja-JP" altLang="ja-JP" sz="1400" dirty="0" smtClean="0">
                          <a:effectLst/>
                        </a:rPr>
                        <a:t> </a:t>
                      </a:r>
                      <a:endParaRPr kumimoji="1" lang="ja-JP" altLang="en-US" sz="1400" dirty="0">
                        <a:latin typeface="Times"/>
                        <a:cs typeface="Times"/>
                      </a:endParaRPr>
                    </a:p>
                  </a:txBody>
                  <a:tcPr/>
                </a:tc>
                <a:tc>
                  <a:txBody>
                    <a:bodyPr/>
                    <a:lstStyle/>
                    <a:p>
                      <a:pPr algn="ctr"/>
                      <a:r>
                        <a:rPr kumimoji="1" lang="en-US" altLang="ja-JP" sz="1800" kern="1200" dirty="0" smtClean="0">
                          <a:solidFill>
                            <a:schemeClr val="dk1"/>
                          </a:solidFill>
                          <a:effectLst/>
                          <a:latin typeface="+mn-lt"/>
                          <a:ea typeface="+mn-ea"/>
                          <a:cs typeface="+mn-cs"/>
                        </a:rPr>
                        <a:t>1%</a:t>
                      </a:r>
                      <a:r>
                        <a:rPr lang="ja-JP" altLang="ja-JP" sz="1400" dirty="0" smtClean="0">
                          <a:effectLst/>
                        </a:rPr>
                        <a:t> </a:t>
                      </a:r>
                      <a:endParaRPr kumimoji="1" lang="ja-JP" altLang="en-US" sz="1400" dirty="0">
                        <a:latin typeface="Times"/>
                        <a:cs typeface="Times"/>
                      </a:endParaRPr>
                    </a:p>
                  </a:txBody>
                  <a:tcPr/>
                </a:tc>
              </a:tr>
            </a:tbl>
          </a:graphicData>
        </a:graphic>
      </p:graphicFrame>
    </p:spTree>
    <p:extLst>
      <p:ext uri="{BB962C8B-B14F-4D97-AF65-F5344CB8AC3E}">
        <p14:creationId xmlns:p14="http://schemas.microsoft.com/office/powerpoint/2010/main" val="10754774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Table 4. Speaking Skills of Second-Year Students in February 2010 (Familiar Topics)</a:t>
            </a: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973779558"/>
              </p:ext>
            </p:extLst>
          </p:nvPr>
        </p:nvGraphicFramePr>
        <p:xfrm>
          <a:off x="755576" y="2996952"/>
          <a:ext cx="7704858" cy="2682239"/>
        </p:xfrm>
        <a:graphic>
          <a:graphicData uri="http://schemas.openxmlformats.org/drawingml/2006/table">
            <a:tbl>
              <a:tblPr firstRow="1" bandRow="1">
                <a:tableStyleId>{5C22544A-7EE6-4342-B048-85BDC9FD1C3A}</a:tableStyleId>
              </a:tblPr>
              <a:tblGrid>
                <a:gridCol w="1284143"/>
                <a:gridCol w="1284143"/>
                <a:gridCol w="1284143"/>
                <a:gridCol w="1284143"/>
                <a:gridCol w="1284143"/>
                <a:gridCol w="1284143"/>
              </a:tblGrid>
              <a:tr h="370840">
                <a:tc>
                  <a:txBody>
                    <a:bodyPr/>
                    <a:lstStyle/>
                    <a:p>
                      <a:pPr algn="ctr"/>
                      <a:r>
                        <a:rPr kumimoji="1" lang="en-US" altLang="ja-JP" sz="1600" b="0" kern="1200" dirty="0" smtClean="0">
                          <a:solidFill>
                            <a:srgbClr val="003300"/>
                          </a:solidFill>
                          <a:effectLst/>
                          <a:latin typeface="Times"/>
                          <a:ea typeface="+mn-ea"/>
                          <a:cs typeface="Times"/>
                        </a:rPr>
                        <a:t>A five-minute timed conversation</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completely manage using shadowing, rejoinders, and 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spcAft>
                          <a:spcPts val="0"/>
                        </a:spcAft>
                      </a:pPr>
                      <a:r>
                        <a:rPr lang="en-US" sz="1600" b="0" kern="100" dirty="0">
                          <a:solidFill>
                            <a:srgbClr val="003300"/>
                          </a:solidFill>
                          <a:effectLst/>
                          <a:latin typeface="Times"/>
                          <a:ea typeface="ＭＳ 明朝"/>
                          <a:cs typeface="Times New Roman"/>
                        </a:rPr>
                        <a:t>Can almost manage using shadowing, rejoinders, and follow-up questions</a:t>
                      </a:r>
                      <a:endParaRPr lang="ja-JP" sz="1600" b="0" kern="100" dirty="0">
                        <a:solidFill>
                          <a:srgbClr val="003300"/>
                        </a:solidFill>
                        <a:effectLst/>
                        <a:latin typeface="Century"/>
                        <a:ea typeface="ＭＳ 明朝"/>
                        <a:cs typeface="Times New Roman"/>
                      </a:endParaRPr>
                    </a:p>
                  </a:txBody>
                  <a:tcPr marL="62865" marR="62865" marT="0" marB="0"/>
                </a:tc>
                <a:tc>
                  <a:txBody>
                    <a:bodyPr/>
                    <a:lstStyle/>
                    <a:p>
                      <a:pPr algn="ctr"/>
                      <a:r>
                        <a:rPr kumimoji="1" lang="en-US" altLang="ja-JP" sz="1600" b="0" kern="1200" dirty="0" smtClean="0">
                          <a:solidFill>
                            <a:srgbClr val="003300"/>
                          </a:solidFill>
                          <a:effectLst/>
                          <a:latin typeface="Times"/>
                          <a:ea typeface="+mn-ea"/>
                          <a:cs typeface="Times"/>
                        </a:rPr>
                        <a:t>Can somehow manage using shadowing, rejoinders, and 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hardly manage</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Cannot manage at all</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273 students</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64%</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9%</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4%</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17304795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Table 5. Speaking Skills of third-Year Students in February 2011 (Social Topics)</a:t>
            </a: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69080405"/>
              </p:ext>
            </p:extLst>
          </p:nvPr>
        </p:nvGraphicFramePr>
        <p:xfrm>
          <a:off x="755576" y="2924944"/>
          <a:ext cx="7704858" cy="2926080"/>
        </p:xfrm>
        <a:graphic>
          <a:graphicData uri="http://schemas.openxmlformats.org/drawingml/2006/table">
            <a:tbl>
              <a:tblPr firstRow="1" bandRow="1">
                <a:tableStyleId>{5C22544A-7EE6-4342-B048-85BDC9FD1C3A}</a:tableStyleId>
              </a:tblPr>
              <a:tblGrid>
                <a:gridCol w="1284143"/>
                <a:gridCol w="1284143"/>
                <a:gridCol w="1284143"/>
                <a:gridCol w="1284143"/>
                <a:gridCol w="1284143"/>
                <a:gridCol w="1284143"/>
              </a:tblGrid>
              <a:tr h="370840">
                <a:tc>
                  <a:txBody>
                    <a:bodyPr/>
                    <a:lstStyle/>
                    <a:p>
                      <a:pPr algn="ctr"/>
                      <a:r>
                        <a:rPr kumimoji="1" lang="en-US" altLang="ja-JP" sz="1600" b="0" kern="1200" dirty="0" smtClean="0">
                          <a:solidFill>
                            <a:schemeClr val="tx1"/>
                          </a:solidFill>
                          <a:effectLst/>
                          <a:latin typeface="Times"/>
                          <a:ea typeface="+mn-ea"/>
                          <a:cs typeface="Times"/>
                        </a:rPr>
                        <a:t>A five-minute timed conversation</a:t>
                      </a:r>
                      <a:r>
                        <a:rPr lang="ja-JP" altLang="ja-JP" sz="1600" b="0" dirty="0" smtClean="0">
                          <a:solidFill>
                            <a:schemeClr val="tx1"/>
                          </a:solidFill>
                          <a:effectLst/>
                          <a:latin typeface="Times"/>
                          <a:cs typeface="Times"/>
                        </a:rPr>
                        <a:t> </a:t>
                      </a:r>
                      <a:endParaRPr kumimoji="1" lang="ja-JP" altLang="en-US" sz="1600" b="0" dirty="0">
                        <a:solidFill>
                          <a:schemeClr val="tx1"/>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completely manage using shadowing, rejoinders, and </a:t>
                      </a:r>
                      <a:endParaRPr kumimoji="1" lang="ja-JP" altLang="ja-JP" sz="1600" b="0" kern="1200" dirty="0" smtClean="0">
                        <a:solidFill>
                          <a:srgbClr val="003300"/>
                        </a:solidFill>
                        <a:effectLst/>
                        <a:latin typeface="Times"/>
                        <a:ea typeface="+mn-ea"/>
                        <a:cs typeface="Times"/>
                      </a:endParaRPr>
                    </a:p>
                    <a:p>
                      <a:pPr algn="ctr"/>
                      <a:r>
                        <a:rPr kumimoji="1" lang="en-US" altLang="ja-JP" sz="1600" b="0" kern="1200" dirty="0" smtClean="0">
                          <a:solidFill>
                            <a:srgbClr val="003300"/>
                          </a:solidFill>
                          <a:effectLst/>
                          <a:latin typeface="Times"/>
                          <a:ea typeface="+mn-ea"/>
                          <a:cs typeface="Times"/>
                        </a:rPr>
                        <a:t>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almost manage using shadowing, rejoinders, and 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somehow manage using shadowing, rejoinders, and follow-up questions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hardly manage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Cannot manage at all</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ja-JP" altLang="ja-JP" sz="1800" kern="1200" dirty="0" smtClean="0">
                          <a:solidFill>
                            <a:schemeClr val="dk1"/>
                          </a:solidFill>
                          <a:effectLst/>
                          <a:latin typeface="+mn-lt"/>
                          <a:ea typeface="+mn-ea"/>
                          <a:cs typeface="+mn-cs"/>
                        </a:rPr>
                        <a:t> </a:t>
                      </a:r>
                      <a:r>
                        <a:rPr kumimoji="1" lang="en-US" altLang="ja-JP" sz="1800" kern="1200" dirty="0" smtClean="0">
                          <a:solidFill>
                            <a:schemeClr val="dk1"/>
                          </a:solidFill>
                          <a:effectLst/>
                          <a:latin typeface="+mn-lt"/>
                          <a:ea typeface="+mn-ea"/>
                          <a:cs typeface="+mn-cs"/>
                        </a:rPr>
                        <a:t>261 students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5%</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63%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27%</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5%</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25650620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ja-JP">
                <a:latin typeface="Times" charset="0"/>
              </a:rPr>
              <a:t>Definition of AR</a:t>
            </a:r>
            <a:endParaRPr lang="en-US" altLang="ja-JP"/>
          </a:p>
        </p:txBody>
      </p:sp>
      <p:sp>
        <p:nvSpPr>
          <p:cNvPr id="169987" name="Rectangle 3"/>
          <p:cNvSpPr>
            <a:spLocks noGrp="1" noChangeArrowheads="1"/>
          </p:cNvSpPr>
          <p:nvPr>
            <p:ph type="body" idx="1"/>
          </p:nvPr>
        </p:nvSpPr>
        <p:spPr>
          <a:xfrm>
            <a:off x="685800" y="1981200"/>
            <a:ext cx="8001000" cy="4114800"/>
          </a:xfrm>
        </p:spPr>
        <p:txBody>
          <a:bodyPr/>
          <a:lstStyle/>
          <a:p>
            <a:pPr>
              <a:buFontTx/>
              <a:buNone/>
            </a:pPr>
            <a:r>
              <a:rPr lang="en-US" altLang="ja-JP" dirty="0">
                <a:latin typeface="Times" charset="0"/>
              </a:rPr>
              <a:t>  </a:t>
            </a:r>
            <a:r>
              <a:rPr lang="ja-JP" altLang="en-US" dirty="0">
                <a:latin typeface="Times" charset="0"/>
              </a:rPr>
              <a:t>“</a:t>
            </a:r>
            <a:r>
              <a:rPr lang="en-US" altLang="ja-JP" dirty="0">
                <a:latin typeface="Times" charset="0"/>
              </a:rPr>
              <a:t>Action research is simply a form of self-reflective enquiry undertaken by participants in order to improve the rationality and justice of their own practices, their understanding of these practices and the situations in which the practices are carried out.</a:t>
            </a:r>
            <a:r>
              <a:rPr lang="ja-JP" altLang="en-US" dirty="0">
                <a:latin typeface="Times" charset="0"/>
              </a:rPr>
              <a:t>”</a:t>
            </a:r>
            <a:r>
              <a:rPr lang="en-US" altLang="ja-JP" dirty="0">
                <a:latin typeface="Times" charset="0"/>
              </a:rPr>
              <a:t> (Carr &amp; </a:t>
            </a:r>
            <a:r>
              <a:rPr lang="en-US" altLang="ja-JP" dirty="0" err="1">
                <a:latin typeface="Times" charset="0"/>
              </a:rPr>
              <a:t>Kemmis</a:t>
            </a:r>
            <a:r>
              <a:rPr lang="en-US" altLang="ja-JP" dirty="0">
                <a:latin typeface="Times" charset="0"/>
              </a:rPr>
              <a:t>, 1986, p. 162)</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5" name="コンテンツ プレースホルダー 4"/>
          <p:cNvSpPr>
            <a:spLocks noGrp="1"/>
          </p:cNvSpPr>
          <p:nvPr>
            <p:ph idx="1"/>
          </p:nvPr>
        </p:nvSpPr>
        <p:spPr/>
        <p:txBody>
          <a:bodyPr/>
          <a:lstStyle/>
          <a:p>
            <a:pPr marL="0" indent="0">
              <a:buNone/>
            </a:pPr>
            <a:r>
              <a:rPr lang="en-US" altLang="ja-JP" sz="2000" dirty="0">
                <a:latin typeface="Times"/>
                <a:cs typeface="Times"/>
              </a:rPr>
              <a:t>Table 6. Writing Skills of First-Year Students in February 2009 (Familiar Topics</a:t>
            </a:r>
            <a:r>
              <a:rPr lang="en-US" altLang="ja-JP" sz="2000" dirty="0" smtClean="0">
                <a:latin typeface="Times"/>
                <a:cs typeface="Times"/>
              </a:rPr>
              <a:t>)</a:t>
            </a:r>
          </a:p>
          <a:p>
            <a:pPr marL="0" indent="0">
              <a:buNone/>
            </a:pPr>
            <a:endParaRPr lang="ja-JP" altLang="ja-JP" sz="2000" dirty="0">
              <a:latin typeface="Times"/>
              <a:cs typeface="Times"/>
            </a:endParaRPr>
          </a:p>
          <a:p>
            <a:pPr marL="0" indent="0">
              <a:buNone/>
            </a:pP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252818471"/>
              </p:ext>
            </p:extLst>
          </p:nvPr>
        </p:nvGraphicFramePr>
        <p:xfrm>
          <a:off x="899594" y="3068960"/>
          <a:ext cx="7488828" cy="1706880"/>
        </p:xfrm>
        <a:graphic>
          <a:graphicData uri="http://schemas.openxmlformats.org/drawingml/2006/table">
            <a:tbl>
              <a:tblPr firstRow="1" bandRow="1">
                <a:tableStyleId>{5C22544A-7EE6-4342-B048-85BDC9FD1C3A}</a:tableStyleId>
              </a:tblPr>
              <a:tblGrid>
                <a:gridCol w="1248138"/>
                <a:gridCol w="1248138"/>
                <a:gridCol w="1248138"/>
                <a:gridCol w="1248138"/>
                <a:gridCol w="1248138"/>
                <a:gridCol w="1248138"/>
              </a:tblGrid>
              <a:tr h="432048">
                <a:tc>
                  <a:txBody>
                    <a:bodyPr/>
                    <a:lstStyle/>
                    <a:p>
                      <a:pPr algn="ctr"/>
                      <a:r>
                        <a:rPr kumimoji="1" lang="en-US" altLang="ja-JP" sz="1600" b="0" kern="1200" dirty="0" smtClean="0">
                          <a:solidFill>
                            <a:srgbClr val="003300"/>
                          </a:solidFill>
                          <a:effectLst/>
                          <a:latin typeface="Times"/>
                          <a:ea typeface="+mn-ea"/>
                          <a:cs typeface="Times"/>
                        </a:rPr>
                        <a:t>A fun essay</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150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120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80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with fewer than 80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274 students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48%</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24%</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14%</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5555172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a:latin typeface="Times"/>
                <a:cs typeface="Times"/>
              </a:rPr>
              <a:t>Table 7. Writing skills of Second-Year Students in February 2010 (Familiar Topics)</a:t>
            </a: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69321308"/>
              </p:ext>
            </p:extLst>
          </p:nvPr>
        </p:nvGraphicFramePr>
        <p:xfrm>
          <a:off x="899592" y="2996952"/>
          <a:ext cx="7416822" cy="1463040"/>
        </p:xfrm>
        <a:graphic>
          <a:graphicData uri="http://schemas.openxmlformats.org/drawingml/2006/table">
            <a:tbl>
              <a:tblPr firstRow="1" bandRow="1">
                <a:tableStyleId>{5C22544A-7EE6-4342-B048-85BDC9FD1C3A}</a:tableStyleId>
              </a:tblPr>
              <a:tblGrid>
                <a:gridCol w="1236137"/>
                <a:gridCol w="1236137"/>
                <a:gridCol w="1236137"/>
                <a:gridCol w="1236137"/>
                <a:gridCol w="1236137"/>
                <a:gridCol w="1236137"/>
              </a:tblGrid>
              <a:tr h="370840">
                <a:tc>
                  <a:txBody>
                    <a:bodyPr/>
                    <a:lstStyle/>
                    <a:p>
                      <a:pPr algn="ctr"/>
                      <a:r>
                        <a:rPr kumimoji="1" lang="en-US" altLang="ja-JP" sz="1600" b="0" kern="1200" dirty="0" smtClean="0">
                          <a:solidFill>
                            <a:srgbClr val="003300"/>
                          </a:solidFill>
                          <a:effectLst/>
                          <a:latin typeface="Times"/>
                          <a:ea typeface="+mn-ea"/>
                          <a:cs typeface="Times"/>
                        </a:rPr>
                        <a:t>A fun essay</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150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120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80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fewer than 80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273 students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53%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33%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11%</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2%</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9431486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000" dirty="0" smtClean="0">
                <a:latin typeface="Times"/>
                <a:cs typeface="Times"/>
              </a:rPr>
              <a:t>Table </a:t>
            </a:r>
            <a:r>
              <a:rPr lang="en-US" altLang="ja-JP" sz="2000" dirty="0">
                <a:latin typeface="Times"/>
                <a:cs typeface="Times"/>
              </a:rPr>
              <a:t>8. Writing Skills of Third-Year Students in February 2011 (Social Topics</a:t>
            </a:r>
            <a:r>
              <a:rPr lang="en-US" altLang="ja-JP" sz="2000" dirty="0" smtClean="0">
                <a:latin typeface="Times"/>
                <a:cs typeface="Times"/>
              </a:rPr>
              <a:t>)</a:t>
            </a:r>
          </a:p>
          <a:p>
            <a:pPr marL="0" indent="0">
              <a:buNone/>
            </a:pPr>
            <a:endParaRPr lang="en-US" altLang="ja-JP" sz="2000" dirty="0">
              <a:latin typeface="Times"/>
              <a:cs typeface="Times"/>
            </a:endParaRPr>
          </a:p>
          <a:p>
            <a:pPr marL="0" indent="0">
              <a:buNone/>
            </a:pP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31249897"/>
              </p:ext>
            </p:extLst>
          </p:nvPr>
        </p:nvGraphicFramePr>
        <p:xfrm>
          <a:off x="755578" y="2852936"/>
          <a:ext cx="7704852" cy="1463040"/>
        </p:xfrm>
        <a:graphic>
          <a:graphicData uri="http://schemas.openxmlformats.org/drawingml/2006/table">
            <a:tbl>
              <a:tblPr firstRow="1" bandRow="1">
                <a:tableStyleId>{5C22544A-7EE6-4342-B048-85BDC9FD1C3A}</a:tableStyleId>
              </a:tblPr>
              <a:tblGrid>
                <a:gridCol w="1284142"/>
                <a:gridCol w="1284142"/>
                <a:gridCol w="1284142"/>
                <a:gridCol w="1284142"/>
                <a:gridCol w="1284142"/>
                <a:gridCol w="1284142"/>
              </a:tblGrid>
              <a:tr h="370840">
                <a:tc>
                  <a:txBody>
                    <a:bodyPr/>
                    <a:lstStyle/>
                    <a:p>
                      <a:pPr algn="ctr"/>
                      <a:r>
                        <a:rPr kumimoji="1" lang="en-US" altLang="ja-JP" sz="1600" b="0" kern="1200" dirty="0" smtClean="0">
                          <a:solidFill>
                            <a:srgbClr val="003300"/>
                          </a:solidFill>
                          <a:effectLst/>
                          <a:latin typeface="Times"/>
                          <a:ea typeface="+mn-ea"/>
                          <a:cs typeface="Times"/>
                        </a:rPr>
                        <a:t>A fun essay</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200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150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120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over 100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Can write fewer than 100 words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370840">
                <a:tc>
                  <a:txBody>
                    <a:bodyPr/>
                    <a:lstStyle/>
                    <a:p>
                      <a:pPr algn="ctr"/>
                      <a:r>
                        <a:rPr kumimoji="1" lang="en-US" altLang="ja-JP" sz="1800" kern="1200" dirty="0" smtClean="0">
                          <a:solidFill>
                            <a:schemeClr val="dk1"/>
                          </a:solidFill>
                          <a:effectLst/>
                          <a:latin typeface="+mn-lt"/>
                          <a:ea typeface="+mn-ea"/>
                          <a:cs typeface="+mn-cs"/>
                        </a:rPr>
                        <a:t>271 students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13%</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49%</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37%</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1%</a:t>
                      </a:r>
                      <a:r>
                        <a:rPr lang="ja-JP" altLang="ja-JP" dirty="0" smtClean="0">
                          <a:effectLst/>
                        </a:rPr>
                        <a:t> </a:t>
                      </a:r>
                      <a:endParaRPr kumimoji="1" lang="ja-JP" altLang="en-US" dirty="0"/>
                    </a:p>
                  </a:txBody>
                  <a:tcPr/>
                </a:tc>
                <a:tc>
                  <a:txBody>
                    <a:bodyPr/>
                    <a:lstStyle/>
                    <a:p>
                      <a:pPr algn="ctr"/>
                      <a:r>
                        <a:rPr kumimoji="1" lang="en-US" altLang="ja-JP" sz="1800" kern="1200" dirty="0" smtClean="0">
                          <a:solidFill>
                            <a:schemeClr val="dk1"/>
                          </a:solidFill>
                          <a:effectLst/>
                          <a:latin typeface="+mn-lt"/>
                          <a:ea typeface="+mn-ea"/>
                          <a:cs typeface="+mn-cs"/>
                        </a:rPr>
                        <a:t>0%</a:t>
                      </a:r>
                      <a:r>
                        <a:rPr lang="ja-JP" altLang="ja-JP" dirty="0" smtClean="0">
                          <a:effectLst/>
                        </a:rPr>
                        <a:t> </a:t>
                      </a:r>
                      <a:endParaRPr kumimoji="1" lang="ja-JP" altLang="en-US" dirty="0"/>
                    </a:p>
                  </a:txBody>
                  <a:tcPr/>
                </a:tc>
              </a:tr>
            </a:tbl>
          </a:graphicData>
        </a:graphic>
      </p:graphicFrame>
    </p:spTree>
    <p:extLst>
      <p:ext uri="{BB962C8B-B14F-4D97-AF65-F5344CB8AC3E}">
        <p14:creationId xmlns:p14="http://schemas.microsoft.com/office/powerpoint/2010/main" val="13949567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1419944"/>
          </a:xfrm>
        </p:spPr>
        <p:txBody>
          <a:bodyPr/>
          <a:lstStyle/>
          <a:p>
            <a:r>
              <a:rPr lang="en-US" altLang="ja-JP" dirty="0">
                <a:latin typeface="Times"/>
                <a:cs typeface="Times"/>
              </a:rPr>
              <a:t>Quantitative Results</a:t>
            </a:r>
            <a:endParaRPr kumimoji="1" lang="ja-JP" altLang="en-US" dirty="0"/>
          </a:p>
        </p:txBody>
      </p:sp>
      <p:sp>
        <p:nvSpPr>
          <p:cNvPr id="3" name="コンテンツ プレースホルダー 2"/>
          <p:cNvSpPr>
            <a:spLocks noGrp="1"/>
          </p:cNvSpPr>
          <p:nvPr>
            <p:ph idx="1"/>
          </p:nvPr>
        </p:nvSpPr>
        <p:spPr>
          <a:xfrm>
            <a:off x="685800" y="1412776"/>
            <a:ext cx="7772400" cy="4683224"/>
          </a:xfrm>
        </p:spPr>
        <p:txBody>
          <a:bodyPr/>
          <a:lstStyle/>
          <a:p>
            <a:pPr marL="0" indent="0">
              <a:buNone/>
            </a:pPr>
            <a:r>
              <a:rPr lang="en-US" altLang="ja-JP" sz="2000" dirty="0">
                <a:latin typeface="Times"/>
                <a:cs typeface="Times"/>
              </a:rPr>
              <a:t>Table 9. The Results of ACE Tests in 2011 School </a:t>
            </a:r>
            <a:r>
              <a:rPr lang="en-US" altLang="ja-JP" sz="2000" dirty="0" smtClean="0">
                <a:latin typeface="Times"/>
                <a:cs typeface="Times"/>
              </a:rPr>
              <a:t>Year</a:t>
            </a:r>
            <a:endParaRPr lang="ja-JP" altLang="ja-JP" sz="2000" dirty="0">
              <a:latin typeface="Times"/>
              <a:cs typeface="Times"/>
            </a:endParaRPr>
          </a:p>
          <a:p>
            <a:pPr marL="0" indent="0">
              <a:buNone/>
            </a:pP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70839616"/>
              </p:ext>
            </p:extLst>
          </p:nvPr>
        </p:nvGraphicFramePr>
        <p:xfrm>
          <a:off x="611560" y="1916832"/>
          <a:ext cx="8208914" cy="4863459"/>
        </p:xfrm>
        <a:graphic>
          <a:graphicData uri="http://schemas.openxmlformats.org/drawingml/2006/table">
            <a:tbl>
              <a:tblPr firstRow="1" bandRow="1">
                <a:tableStyleId>{5C22544A-7EE6-4342-B048-85BDC9FD1C3A}</a:tableStyleId>
              </a:tblPr>
              <a:tblGrid>
                <a:gridCol w="1172702"/>
                <a:gridCol w="1172702"/>
                <a:gridCol w="1172702"/>
                <a:gridCol w="1172702"/>
                <a:gridCol w="1172702"/>
                <a:gridCol w="1172702"/>
                <a:gridCol w="1172702"/>
              </a:tblGrid>
              <a:tr h="1231200">
                <a:tc>
                  <a:txBody>
                    <a:bodyPr/>
                    <a:lstStyle/>
                    <a:p>
                      <a:pPr algn="ctr"/>
                      <a:endParaRPr kumimoji="1" lang="ja-JP" altLang="en-US" dirty="0"/>
                    </a:p>
                  </a:txBody>
                  <a:tcPr/>
                </a:tc>
                <a:tc>
                  <a:txBody>
                    <a:bodyPr/>
                    <a:lstStyle/>
                    <a:p>
                      <a:pPr algn="ctr"/>
                      <a:r>
                        <a:rPr kumimoji="1" lang="en-US" altLang="ja-JP" sz="1600" b="0" kern="1200" dirty="0" smtClean="0">
                          <a:solidFill>
                            <a:srgbClr val="003300"/>
                          </a:solidFill>
                          <a:effectLst/>
                          <a:latin typeface="Times"/>
                          <a:ea typeface="+mn-ea"/>
                          <a:cs typeface="Times"/>
                        </a:rPr>
                        <a:t>430~449</a:t>
                      </a:r>
                      <a:endParaRPr kumimoji="1" lang="ja-JP" altLang="ja-JP" sz="1600" b="0" kern="1200" dirty="0" smtClean="0">
                        <a:solidFill>
                          <a:srgbClr val="003300"/>
                        </a:solidFill>
                        <a:effectLst/>
                        <a:latin typeface="Times"/>
                        <a:ea typeface="+mn-ea"/>
                        <a:cs typeface="Times"/>
                      </a:endParaRPr>
                    </a:p>
                    <a:p>
                      <a:pPr algn="ctr"/>
                      <a:r>
                        <a:rPr kumimoji="1" lang="en-US" altLang="ja-JP" sz="1600" b="0" kern="1200" dirty="0" smtClean="0">
                          <a:solidFill>
                            <a:srgbClr val="003300"/>
                          </a:solidFill>
                          <a:effectLst/>
                          <a:latin typeface="Times"/>
                          <a:ea typeface="+mn-ea"/>
                          <a:cs typeface="Times"/>
                        </a:rPr>
                        <a:t>(Standard score for first-year students)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450~469</a:t>
                      </a:r>
                      <a:endParaRPr kumimoji="1" lang="ja-JP" altLang="ja-JP" sz="1600" b="0" kern="1200" dirty="0" smtClean="0">
                        <a:solidFill>
                          <a:srgbClr val="003300"/>
                        </a:solidFill>
                        <a:effectLst/>
                        <a:latin typeface="Times"/>
                        <a:ea typeface="+mn-ea"/>
                        <a:cs typeface="Times"/>
                      </a:endParaRPr>
                    </a:p>
                    <a:p>
                      <a:pPr algn="ctr"/>
                      <a:r>
                        <a:rPr kumimoji="1" lang="en-US" altLang="ja-JP" sz="1600" b="0" kern="1200" dirty="0" smtClean="0">
                          <a:solidFill>
                            <a:srgbClr val="003300"/>
                          </a:solidFill>
                          <a:effectLst/>
                          <a:latin typeface="Times"/>
                          <a:ea typeface="+mn-ea"/>
                          <a:cs typeface="Times"/>
                        </a:rPr>
                        <a:t>(Standard score for second-year students)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470 ~499</a:t>
                      </a:r>
                      <a:endParaRPr kumimoji="1" lang="ja-JP" altLang="ja-JP" sz="1600" b="0" kern="1200" dirty="0" smtClean="0">
                        <a:solidFill>
                          <a:srgbClr val="003300"/>
                        </a:solidFill>
                        <a:effectLst/>
                        <a:latin typeface="Times"/>
                        <a:ea typeface="+mn-ea"/>
                        <a:cs typeface="Times"/>
                      </a:endParaRPr>
                    </a:p>
                    <a:p>
                      <a:pPr algn="ctr"/>
                      <a:r>
                        <a:rPr kumimoji="1" lang="en-US" altLang="ja-JP" sz="1600" b="0" kern="1200" dirty="0" smtClean="0">
                          <a:solidFill>
                            <a:srgbClr val="003300"/>
                          </a:solidFill>
                          <a:effectLst/>
                          <a:latin typeface="Times"/>
                          <a:ea typeface="+mn-ea"/>
                          <a:cs typeface="Times"/>
                        </a:rPr>
                        <a:t>(Standard score for third-year students)</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500 ~ 599</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600 ~ 699</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c>
                  <a:txBody>
                    <a:bodyPr/>
                    <a:lstStyle/>
                    <a:p>
                      <a:pPr algn="ctr"/>
                      <a:r>
                        <a:rPr kumimoji="1" lang="en-US" altLang="ja-JP" sz="1600" b="0" kern="1200" dirty="0" smtClean="0">
                          <a:solidFill>
                            <a:srgbClr val="003300"/>
                          </a:solidFill>
                          <a:effectLst/>
                          <a:latin typeface="Times"/>
                          <a:ea typeface="+mn-ea"/>
                          <a:cs typeface="Times"/>
                        </a:rPr>
                        <a:t>700</a:t>
                      </a:r>
                      <a:r>
                        <a:rPr lang="ja-JP" altLang="ja-JP" sz="1600" b="0" dirty="0" smtClean="0">
                          <a:solidFill>
                            <a:srgbClr val="003300"/>
                          </a:solidFill>
                          <a:effectLst/>
                          <a:latin typeface="Times"/>
                          <a:cs typeface="Times"/>
                        </a:rPr>
                        <a:t> </a:t>
                      </a:r>
                      <a:endParaRPr kumimoji="1" lang="ja-JP" altLang="en-US" sz="1600" b="0" dirty="0">
                        <a:solidFill>
                          <a:srgbClr val="003300"/>
                        </a:solidFill>
                        <a:latin typeface="Times"/>
                        <a:cs typeface="Times"/>
                      </a:endParaRPr>
                    </a:p>
                  </a:txBody>
                  <a:tcPr/>
                </a:tc>
              </a:tr>
              <a:tr h="544018">
                <a:tc>
                  <a:txBody>
                    <a:bodyPr/>
                    <a:lstStyle/>
                    <a:p>
                      <a:pPr algn="ctr"/>
                      <a:r>
                        <a:rPr kumimoji="1" lang="en-US" altLang="ja-JP" sz="1600" b="0" dirty="0" smtClean="0"/>
                        <a:t>First-year (April)</a:t>
                      </a:r>
                      <a:endParaRPr kumimoji="1" lang="ja-JP" altLang="en-US" sz="1600" b="0" dirty="0"/>
                    </a:p>
                  </a:txBody>
                  <a:tcPr/>
                </a:tc>
                <a:tc>
                  <a:txBody>
                    <a:bodyPr/>
                    <a:lstStyle/>
                    <a:p>
                      <a:pPr algn="ctr"/>
                      <a:r>
                        <a:rPr kumimoji="1" lang="en-US" altLang="ja-JP" sz="1600" b="0" kern="1200" dirty="0" smtClean="0">
                          <a:solidFill>
                            <a:schemeClr val="dk1"/>
                          </a:solidFill>
                          <a:effectLst/>
                          <a:latin typeface="+mn-lt"/>
                          <a:ea typeface="+mn-ea"/>
                          <a:cs typeface="+mn-cs"/>
                        </a:rPr>
                        <a:t>18 (6.5%)</a:t>
                      </a:r>
                      <a:r>
                        <a:rPr lang="ja-JP" altLang="ja-JP" sz="1600" b="0" dirty="0" smtClean="0">
                          <a:effectLst/>
                        </a:rPr>
                        <a:t> </a:t>
                      </a:r>
                      <a:endParaRPr kumimoji="1" lang="ja-JP" altLang="en-US" sz="1600" b="0" dirty="0"/>
                    </a:p>
                  </a:txBody>
                  <a:tcPr/>
                </a:tc>
                <a:tc>
                  <a:txBody>
                    <a:bodyPr/>
                    <a:lstStyle/>
                    <a:p>
                      <a:pPr algn="ctr"/>
                      <a:r>
                        <a:rPr kumimoji="1" lang="en-US" altLang="ja-JP" sz="1600" b="0" kern="1200" dirty="0" smtClean="0">
                          <a:solidFill>
                            <a:schemeClr val="dk1"/>
                          </a:solidFill>
                          <a:effectLst/>
                          <a:latin typeface="+mn-lt"/>
                          <a:ea typeface="+mn-ea"/>
                          <a:cs typeface="+mn-cs"/>
                        </a:rPr>
                        <a:t>6 (5.7%)</a:t>
                      </a:r>
                      <a:r>
                        <a:rPr lang="ja-JP" altLang="ja-JP" sz="1600" b="0" dirty="0" smtClean="0">
                          <a:effectLst/>
                        </a:rPr>
                        <a:t> </a:t>
                      </a:r>
                      <a:endParaRPr kumimoji="1" lang="ja-JP" altLang="en-US" sz="1600" b="0" dirty="0"/>
                    </a:p>
                  </a:txBody>
                  <a:tcPr/>
                </a:tc>
                <a:tc>
                  <a:txBody>
                    <a:bodyPr/>
                    <a:lstStyle/>
                    <a:p>
                      <a:pPr algn="ctr">
                        <a:spcAft>
                          <a:spcPts val="0"/>
                        </a:spcAft>
                      </a:pPr>
                      <a:r>
                        <a:rPr lang="en-US" sz="1600" b="0" kern="100" dirty="0">
                          <a:solidFill>
                            <a:srgbClr val="003300"/>
                          </a:solidFill>
                          <a:effectLst/>
                          <a:latin typeface="Times"/>
                          <a:ea typeface="ＭＳ 明朝"/>
                          <a:cs typeface="Times New Roman"/>
                        </a:rPr>
                        <a:t>4 (1.4%)</a:t>
                      </a:r>
                      <a:endParaRPr lang="ja-JP" sz="1600" b="0" kern="100" dirty="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dirty="0">
                          <a:solidFill>
                            <a:srgbClr val="003300"/>
                          </a:solidFill>
                          <a:effectLst/>
                          <a:latin typeface="Times"/>
                          <a:ea typeface="ＭＳ 明朝"/>
                          <a:cs typeface="Times New Roman"/>
                        </a:rPr>
                        <a:t>6 (2.2%)</a:t>
                      </a:r>
                      <a:endParaRPr lang="ja-JP" sz="1600" b="0" kern="100" dirty="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dirty="0">
                          <a:solidFill>
                            <a:srgbClr val="003300"/>
                          </a:solidFill>
                          <a:effectLst/>
                          <a:latin typeface="Times"/>
                          <a:ea typeface="ＭＳ 明朝"/>
                          <a:cs typeface="Times New Roman"/>
                        </a:rPr>
                        <a:t>0</a:t>
                      </a:r>
                      <a:endParaRPr lang="ja-JP" sz="1600" b="0" kern="100" dirty="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dirty="0">
                          <a:solidFill>
                            <a:srgbClr val="003300"/>
                          </a:solidFill>
                          <a:effectLst/>
                          <a:latin typeface="Times"/>
                          <a:ea typeface="ＭＳ 明朝"/>
                          <a:cs typeface="Times New Roman"/>
                        </a:rPr>
                        <a:t>0</a:t>
                      </a:r>
                      <a:endParaRPr lang="ja-JP" sz="1600" b="0" kern="100" dirty="0">
                        <a:solidFill>
                          <a:srgbClr val="003300"/>
                        </a:solidFill>
                        <a:effectLst/>
                        <a:latin typeface="Century"/>
                        <a:ea typeface="ＭＳ 明朝"/>
                        <a:cs typeface="Times New Roman"/>
                      </a:endParaRPr>
                    </a:p>
                  </a:txBody>
                  <a:tcPr marL="68580" marR="68580" marT="0" marB="0"/>
                </a:tc>
              </a:tr>
              <a:tr h="5440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t>First-year (January)</a:t>
                      </a:r>
                      <a:endParaRPr kumimoji="1" lang="ja-JP" altLang="en-US" sz="1600" b="0" dirty="0" smtClean="0"/>
                    </a:p>
                  </a:txBody>
                  <a:tcPr/>
                </a:tc>
                <a:tc>
                  <a:txBody>
                    <a:bodyPr/>
                    <a:lstStyle/>
                    <a:p>
                      <a:pPr algn="ctr"/>
                      <a:r>
                        <a:rPr kumimoji="1" lang="en-US" altLang="ja-JP" sz="1600" b="0" kern="1200" dirty="0" smtClean="0">
                          <a:solidFill>
                            <a:schemeClr val="dk1"/>
                          </a:solidFill>
                          <a:effectLst/>
                          <a:latin typeface="Times"/>
                          <a:ea typeface="+mn-ea"/>
                          <a:cs typeface="Times"/>
                        </a:rPr>
                        <a:t>36 (12.9%)</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r>
                        <a:rPr kumimoji="1" lang="en-US" altLang="ja-JP" sz="1600" b="0" kern="1200" dirty="0" smtClean="0">
                          <a:solidFill>
                            <a:schemeClr val="dk1"/>
                          </a:solidFill>
                          <a:effectLst/>
                          <a:latin typeface="Times"/>
                          <a:ea typeface="+mn-ea"/>
                          <a:cs typeface="Times"/>
                        </a:rPr>
                        <a:t>26 (9.3%)</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spcAft>
                          <a:spcPts val="0"/>
                        </a:spcAft>
                      </a:pPr>
                      <a:r>
                        <a:rPr lang="en-US" sz="1600" b="0" kern="100" dirty="0">
                          <a:solidFill>
                            <a:srgbClr val="003300"/>
                          </a:solidFill>
                          <a:effectLst/>
                          <a:latin typeface="Times"/>
                          <a:ea typeface="ＭＳ 明朝"/>
                          <a:cs typeface="Times New Roman"/>
                        </a:rPr>
                        <a:t>10 (3.5%)</a:t>
                      </a:r>
                      <a:endParaRPr lang="ja-JP" sz="1600" b="0" kern="100" dirty="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7 (2.5%)</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3 (1.1%)</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0</a:t>
                      </a:r>
                      <a:endParaRPr lang="ja-JP" sz="1600" b="0" kern="100">
                        <a:solidFill>
                          <a:srgbClr val="003300"/>
                        </a:solidFill>
                        <a:effectLst/>
                        <a:latin typeface="Century"/>
                        <a:ea typeface="ＭＳ 明朝"/>
                        <a:cs typeface="Times New Roman"/>
                      </a:endParaRPr>
                    </a:p>
                  </a:txBody>
                  <a:tcPr marL="68580" marR="68580" marT="0" marB="0"/>
                </a:tc>
              </a:tr>
              <a:tr h="544018">
                <a:tc>
                  <a:txBody>
                    <a:bodyPr/>
                    <a:lstStyle/>
                    <a:p>
                      <a:pPr algn="ctr"/>
                      <a:r>
                        <a:rPr kumimoji="1" lang="en-US" altLang="ja-JP" sz="1600" b="0" dirty="0" smtClean="0"/>
                        <a:t>Second-year</a:t>
                      </a:r>
                      <a:r>
                        <a:rPr kumimoji="1" lang="en-US" altLang="ja-JP" sz="1600" b="0" baseline="0" dirty="0" smtClean="0"/>
                        <a:t> (April)</a:t>
                      </a:r>
                      <a:endParaRPr kumimoji="1" lang="ja-JP" altLang="en-US" sz="1600" b="0" dirty="0"/>
                    </a:p>
                  </a:txBody>
                  <a:tcPr/>
                </a:tc>
                <a:tc>
                  <a:txBody>
                    <a:bodyPr/>
                    <a:lstStyle/>
                    <a:p>
                      <a:pPr algn="ctr"/>
                      <a:r>
                        <a:rPr kumimoji="1" lang="en-US" altLang="ja-JP" sz="1600" b="0" kern="1200" dirty="0" smtClean="0">
                          <a:solidFill>
                            <a:schemeClr val="dk1"/>
                          </a:solidFill>
                          <a:effectLst/>
                          <a:latin typeface="Times"/>
                          <a:ea typeface="+mn-ea"/>
                          <a:cs typeface="Times"/>
                        </a:rPr>
                        <a:t>45 (15.1%)</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r>
                        <a:rPr kumimoji="1" lang="en-US" altLang="ja-JP" sz="1600" b="0" kern="1200" dirty="0" smtClean="0">
                          <a:solidFill>
                            <a:schemeClr val="dk1"/>
                          </a:solidFill>
                          <a:effectLst/>
                          <a:latin typeface="Times"/>
                          <a:ea typeface="+mn-ea"/>
                          <a:cs typeface="Times"/>
                        </a:rPr>
                        <a:t>17 (5.7%)</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spcAft>
                          <a:spcPts val="0"/>
                        </a:spcAft>
                      </a:pPr>
                      <a:r>
                        <a:rPr lang="en-US" sz="1600" b="0" kern="100">
                          <a:solidFill>
                            <a:srgbClr val="003300"/>
                          </a:solidFill>
                          <a:effectLst/>
                          <a:latin typeface="Times"/>
                          <a:ea typeface="ＭＳ 明朝"/>
                          <a:cs typeface="Times New Roman"/>
                        </a:rPr>
                        <a:t>7 (2.3%)</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1 (0.3%)</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0</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0</a:t>
                      </a:r>
                      <a:endParaRPr lang="ja-JP" sz="1600" b="0" kern="100">
                        <a:solidFill>
                          <a:srgbClr val="003300"/>
                        </a:solidFill>
                        <a:effectLst/>
                        <a:latin typeface="Century"/>
                        <a:ea typeface="ＭＳ 明朝"/>
                        <a:cs typeface="Times New Roman"/>
                      </a:endParaRPr>
                    </a:p>
                  </a:txBody>
                  <a:tcPr marL="68580" marR="68580" marT="0" marB="0"/>
                </a:tc>
              </a:tr>
              <a:tr h="544018">
                <a:tc>
                  <a:txBody>
                    <a:bodyPr/>
                    <a:lstStyle/>
                    <a:p>
                      <a:pPr algn="ctr"/>
                      <a:r>
                        <a:rPr kumimoji="1" lang="en-US" altLang="ja-JP" sz="1600" b="0" dirty="0" smtClean="0"/>
                        <a:t>Second-year (Jan)</a:t>
                      </a:r>
                      <a:endParaRPr kumimoji="1" lang="ja-JP" altLang="en-US" sz="1600" b="0" dirty="0"/>
                    </a:p>
                  </a:txBody>
                  <a:tcPr/>
                </a:tc>
                <a:tc>
                  <a:txBody>
                    <a:bodyPr/>
                    <a:lstStyle/>
                    <a:p>
                      <a:pPr algn="ctr"/>
                      <a:r>
                        <a:rPr kumimoji="1" lang="en-US" altLang="ja-JP" sz="1600" b="0" kern="1200" dirty="0" smtClean="0">
                          <a:solidFill>
                            <a:schemeClr val="dk1"/>
                          </a:solidFill>
                          <a:effectLst/>
                          <a:latin typeface="Times"/>
                          <a:ea typeface="+mn-ea"/>
                          <a:cs typeface="Times"/>
                        </a:rPr>
                        <a:t>38 (12.8%)</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r>
                        <a:rPr kumimoji="1" lang="en-US" altLang="ja-JP" sz="1600" b="0" kern="1200" dirty="0" smtClean="0">
                          <a:solidFill>
                            <a:schemeClr val="dk1"/>
                          </a:solidFill>
                          <a:effectLst/>
                          <a:latin typeface="Times"/>
                          <a:ea typeface="+mn-ea"/>
                          <a:cs typeface="Times"/>
                        </a:rPr>
                        <a:t>41 (13.8%)</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spcAft>
                          <a:spcPts val="0"/>
                        </a:spcAft>
                      </a:pPr>
                      <a:r>
                        <a:rPr lang="en-US" sz="1600" b="0" kern="100">
                          <a:solidFill>
                            <a:srgbClr val="003300"/>
                          </a:solidFill>
                          <a:effectLst/>
                          <a:latin typeface="Times"/>
                          <a:ea typeface="ＭＳ 明朝"/>
                          <a:cs typeface="Times New Roman"/>
                        </a:rPr>
                        <a:t>30 (10.1%)</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8 (2.7%)</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1 (0.3%)</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0</a:t>
                      </a:r>
                      <a:endParaRPr lang="ja-JP" sz="1600" b="0" kern="100">
                        <a:solidFill>
                          <a:srgbClr val="003300"/>
                        </a:solidFill>
                        <a:effectLst/>
                        <a:latin typeface="Century"/>
                        <a:ea typeface="ＭＳ 明朝"/>
                        <a:cs typeface="Times New Roman"/>
                      </a:endParaRPr>
                    </a:p>
                  </a:txBody>
                  <a:tcPr marL="68580" marR="68580" marT="0" marB="0"/>
                </a:tc>
              </a:tr>
              <a:tr h="544018">
                <a:tc>
                  <a:txBody>
                    <a:bodyPr/>
                    <a:lstStyle/>
                    <a:p>
                      <a:pPr algn="ctr"/>
                      <a:r>
                        <a:rPr kumimoji="1" lang="en-US" altLang="ja-JP" sz="1600" b="0" dirty="0" smtClean="0"/>
                        <a:t>Third-year (April)</a:t>
                      </a:r>
                      <a:endParaRPr kumimoji="1" lang="ja-JP" altLang="en-US" sz="1600" b="0" dirty="0"/>
                    </a:p>
                  </a:txBody>
                  <a:tcPr/>
                </a:tc>
                <a:tc>
                  <a:txBody>
                    <a:bodyPr/>
                    <a:lstStyle/>
                    <a:p>
                      <a:pPr algn="ctr"/>
                      <a:r>
                        <a:rPr kumimoji="1" lang="en-US" altLang="ja-JP" sz="1600" b="0" kern="1200" dirty="0" smtClean="0">
                          <a:solidFill>
                            <a:schemeClr val="dk1"/>
                          </a:solidFill>
                          <a:effectLst/>
                          <a:latin typeface="Times"/>
                          <a:ea typeface="+mn-ea"/>
                          <a:cs typeface="Times"/>
                        </a:rPr>
                        <a:t>42 (15.7%)</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r>
                        <a:rPr kumimoji="1" lang="en-US" altLang="ja-JP" sz="1600" b="0" kern="1200" dirty="0" smtClean="0">
                          <a:solidFill>
                            <a:schemeClr val="dk1"/>
                          </a:solidFill>
                          <a:effectLst/>
                          <a:latin typeface="Times"/>
                          <a:ea typeface="+mn-ea"/>
                          <a:cs typeface="Times"/>
                        </a:rPr>
                        <a:t>36 (13.4%)</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spcAft>
                          <a:spcPts val="0"/>
                        </a:spcAft>
                      </a:pPr>
                      <a:r>
                        <a:rPr lang="en-US" sz="1600" b="0" kern="100">
                          <a:solidFill>
                            <a:srgbClr val="003300"/>
                          </a:solidFill>
                          <a:effectLst/>
                          <a:latin typeface="Times"/>
                          <a:ea typeface="ＭＳ 明朝"/>
                          <a:cs typeface="Times New Roman"/>
                        </a:rPr>
                        <a:t>26 (9.7%)</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18 (6.7%)</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3 (1.1%)</a:t>
                      </a:r>
                      <a:endParaRPr lang="ja-JP" sz="1600" b="0" kern="10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a:solidFill>
                            <a:srgbClr val="003300"/>
                          </a:solidFill>
                          <a:effectLst/>
                          <a:latin typeface="Times"/>
                          <a:ea typeface="ＭＳ 明朝"/>
                          <a:cs typeface="Times New Roman"/>
                        </a:rPr>
                        <a:t>0</a:t>
                      </a:r>
                      <a:endParaRPr lang="ja-JP" sz="1600" b="0" kern="100">
                        <a:solidFill>
                          <a:srgbClr val="003300"/>
                        </a:solidFill>
                        <a:effectLst/>
                        <a:latin typeface="Century"/>
                        <a:ea typeface="ＭＳ 明朝"/>
                        <a:cs typeface="Times New Roman"/>
                      </a:endParaRPr>
                    </a:p>
                  </a:txBody>
                  <a:tcPr marL="68580" marR="68580" marT="0" marB="0"/>
                </a:tc>
              </a:tr>
              <a:tr h="65721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t>Third-year (Jan)</a:t>
                      </a:r>
                    </a:p>
                  </a:txBody>
                  <a:tcPr/>
                </a:tc>
                <a:tc>
                  <a:txBody>
                    <a:bodyPr/>
                    <a:lstStyle/>
                    <a:p>
                      <a:pPr algn="ctr"/>
                      <a:r>
                        <a:rPr kumimoji="1" lang="en-US" altLang="ja-JP" sz="1600" b="0" kern="1200" dirty="0" smtClean="0">
                          <a:solidFill>
                            <a:schemeClr val="dk1"/>
                          </a:solidFill>
                          <a:effectLst/>
                          <a:latin typeface="Times"/>
                          <a:ea typeface="+mn-ea"/>
                          <a:cs typeface="Times"/>
                        </a:rPr>
                        <a:t>37 (13.8)</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r>
                        <a:rPr kumimoji="1" lang="en-US" altLang="ja-JP" sz="1600" b="0" kern="1200" dirty="0" smtClean="0">
                          <a:solidFill>
                            <a:schemeClr val="dk1"/>
                          </a:solidFill>
                          <a:effectLst/>
                          <a:latin typeface="Times"/>
                          <a:ea typeface="+mn-ea"/>
                          <a:cs typeface="Times"/>
                        </a:rPr>
                        <a:t>34 (12.7%)</a:t>
                      </a:r>
                      <a:r>
                        <a:rPr lang="ja-JP" altLang="ja-JP" sz="1600" b="0" dirty="0" smtClean="0">
                          <a:effectLst/>
                          <a:latin typeface="Times"/>
                          <a:cs typeface="Times"/>
                        </a:rPr>
                        <a:t> </a:t>
                      </a:r>
                      <a:endParaRPr kumimoji="1" lang="ja-JP" altLang="en-US" sz="1600" b="0" dirty="0">
                        <a:latin typeface="Times"/>
                        <a:cs typeface="Times"/>
                      </a:endParaRPr>
                    </a:p>
                  </a:txBody>
                  <a:tcPr/>
                </a:tc>
                <a:tc>
                  <a:txBody>
                    <a:bodyPr/>
                    <a:lstStyle/>
                    <a:p>
                      <a:pPr algn="ctr">
                        <a:spcAft>
                          <a:spcPts val="0"/>
                        </a:spcAft>
                      </a:pPr>
                      <a:r>
                        <a:rPr lang="en-US" sz="1600" b="0" kern="100" dirty="0">
                          <a:solidFill>
                            <a:srgbClr val="003300"/>
                          </a:solidFill>
                          <a:effectLst/>
                          <a:latin typeface="Times"/>
                          <a:ea typeface="ＭＳ 明朝"/>
                          <a:cs typeface="Times New Roman"/>
                        </a:rPr>
                        <a:t>34 (12.7%)</a:t>
                      </a:r>
                      <a:endParaRPr lang="ja-JP" sz="1600" b="0" kern="100" dirty="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dirty="0">
                          <a:solidFill>
                            <a:srgbClr val="003300"/>
                          </a:solidFill>
                          <a:effectLst/>
                          <a:latin typeface="Times"/>
                          <a:ea typeface="ＭＳ 明朝"/>
                          <a:cs typeface="Times New Roman"/>
                        </a:rPr>
                        <a:t>31 (11.6%)</a:t>
                      </a:r>
                      <a:endParaRPr lang="ja-JP" sz="1600" b="0" kern="100" dirty="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dirty="0">
                          <a:solidFill>
                            <a:srgbClr val="003300"/>
                          </a:solidFill>
                          <a:effectLst/>
                          <a:latin typeface="Times"/>
                          <a:ea typeface="ＭＳ 明朝"/>
                          <a:cs typeface="Times New Roman"/>
                        </a:rPr>
                        <a:t>4 (1.5%)</a:t>
                      </a:r>
                      <a:endParaRPr lang="ja-JP" sz="1600" b="0" kern="100" dirty="0">
                        <a:solidFill>
                          <a:srgbClr val="003300"/>
                        </a:solidFill>
                        <a:effectLst/>
                        <a:latin typeface="Century"/>
                        <a:ea typeface="ＭＳ 明朝"/>
                        <a:cs typeface="Times New Roman"/>
                      </a:endParaRPr>
                    </a:p>
                  </a:txBody>
                  <a:tcPr marL="68580" marR="68580" marT="0" marB="0"/>
                </a:tc>
                <a:tc>
                  <a:txBody>
                    <a:bodyPr/>
                    <a:lstStyle/>
                    <a:p>
                      <a:pPr algn="ctr">
                        <a:spcAft>
                          <a:spcPts val="0"/>
                        </a:spcAft>
                      </a:pPr>
                      <a:r>
                        <a:rPr lang="en-US" sz="1600" b="0" kern="100" dirty="0">
                          <a:solidFill>
                            <a:srgbClr val="003300"/>
                          </a:solidFill>
                          <a:effectLst/>
                          <a:latin typeface="Times"/>
                          <a:ea typeface="ＭＳ 明朝"/>
                          <a:cs typeface="Times New Roman"/>
                        </a:rPr>
                        <a:t>2 (0.7%)</a:t>
                      </a:r>
                      <a:endParaRPr lang="ja-JP" sz="1600" b="0" kern="100" dirty="0">
                        <a:solidFill>
                          <a:srgbClr val="003300"/>
                        </a:solidFill>
                        <a:effectLst/>
                        <a:latin typeface="Century"/>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4568630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1152128"/>
          </a:xfrm>
        </p:spPr>
        <p:txBody>
          <a:bodyPr/>
          <a:lstStyle/>
          <a:p>
            <a:r>
              <a:rPr kumimoji="1" lang="en-US" altLang="ja-JP" dirty="0" smtClean="0">
                <a:latin typeface="Times"/>
                <a:cs typeface="Times"/>
              </a:rPr>
              <a:t>Discussion</a:t>
            </a:r>
            <a:endParaRPr kumimoji="1" lang="ja-JP" altLang="en-US" dirty="0">
              <a:latin typeface="Times"/>
              <a:cs typeface="Times"/>
            </a:endParaRPr>
          </a:p>
        </p:txBody>
      </p:sp>
      <p:sp>
        <p:nvSpPr>
          <p:cNvPr id="3" name="コンテンツ プレースホルダー 2"/>
          <p:cNvSpPr>
            <a:spLocks noGrp="1"/>
          </p:cNvSpPr>
          <p:nvPr>
            <p:ph idx="1"/>
          </p:nvPr>
        </p:nvSpPr>
        <p:spPr>
          <a:xfrm>
            <a:off x="611560" y="1556792"/>
            <a:ext cx="8136904" cy="4539208"/>
          </a:xfrm>
        </p:spPr>
        <p:txBody>
          <a:bodyPr/>
          <a:lstStyle/>
          <a:p>
            <a:pPr marL="457200" indent="-457200">
              <a:buAutoNum type="arabicPeriod"/>
            </a:pPr>
            <a:r>
              <a:rPr lang="en-US" altLang="ja-JP" sz="2400" dirty="0" smtClean="0">
                <a:latin typeface="Times"/>
                <a:cs typeface="Times"/>
              </a:rPr>
              <a:t>How </a:t>
            </a:r>
            <a:r>
              <a:rPr lang="en-US" altLang="ja-JP" sz="2400" dirty="0">
                <a:latin typeface="Times"/>
                <a:cs typeface="Times"/>
              </a:rPr>
              <a:t>did teachers communicate and collaborate for the curriculum reform project?</a:t>
            </a:r>
            <a:r>
              <a:rPr lang="ja-JP" altLang="ja-JP" sz="2400" dirty="0">
                <a:latin typeface="Times"/>
                <a:cs typeface="Times"/>
              </a:rPr>
              <a:t> </a:t>
            </a:r>
            <a:endParaRPr lang="en-US" altLang="ja-JP" sz="2400" dirty="0" smtClean="0">
              <a:latin typeface="Times"/>
              <a:cs typeface="Times"/>
            </a:endParaRPr>
          </a:p>
          <a:p>
            <a:pPr marL="0" indent="0">
              <a:buNone/>
            </a:pPr>
            <a:r>
              <a:rPr lang="en-US" altLang="ja-JP" sz="2400" dirty="0" smtClean="0">
                <a:latin typeface="Times"/>
                <a:cs typeface="Times"/>
              </a:rPr>
              <a:t>As </a:t>
            </a:r>
            <a:r>
              <a:rPr lang="en-US" altLang="ja-JP" sz="2400" dirty="0">
                <a:latin typeface="Times"/>
                <a:cs typeface="Times"/>
              </a:rPr>
              <a:t>Hirano revealed, </a:t>
            </a:r>
            <a:r>
              <a:rPr lang="en-US" altLang="ja-JP" sz="2400" dirty="0" smtClean="0">
                <a:latin typeface="Times"/>
                <a:cs typeface="Times"/>
              </a:rPr>
              <a:t>he </a:t>
            </a:r>
            <a:r>
              <a:rPr lang="en-US" altLang="ja-JP" sz="2400" dirty="0">
                <a:latin typeface="Times"/>
                <a:cs typeface="Times"/>
              </a:rPr>
              <a:t>and his colleagues had informal gatherings in addition to weekly meetings so as to discuss how to use handouts and solve problems. The results attest to the finding that teacher collaboration leads to better student learning (McLaughlin &amp; Talbert, 2001; Sato &amp; Takahashi, 2008).</a:t>
            </a:r>
            <a:r>
              <a:rPr lang="ja-JP" altLang="ja-JP" sz="2400" dirty="0">
                <a:latin typeface="Times"/>
                <a:cs typeface="Times"/>
              </a:rPr>
              <a:t> </a:t>
            </a:r>
            <a:r>
              <a:rPr lang="en-US" altLang="ja-JP" sz="2400" dirty="0">
                <a:latin typeface="Times"/>
                <a:cs typeface="Times"/>
              </a:rPr>
              <a:t>Unfortunately, Hirano reported that there were other teachers who were unwilling to collaborate due to different beliefs about language learning and teaching. Hawley and </a:t>
            </a:r>
            <a:r>
              <a:rPr lang="en-US" altLang="ja-JP" sz="2400" dirty="0" err="1">
                <a:latin typeface="Times"/>
                <a:cs typeface="Times"/>
              </a:rPr>
              <a:t>Valli</a:t>
            </a:r>
            <a:r>
              <a:rPr lang="en-US" altLang="ja-JP" sz="2400" dirty="0">
                <a:latin typeface="Times"/>
                <a:cs typeface="Times"/>
              </a:rPr>
              <a:t> (1999) claim that “Without collaborative problem solving, individual change may be possible, but school change is not” (p. 141).</a:t>
            </a:r>
            <a:r>
              <a:rPr lang="ja-JP" altLang="ja-JP" sz="2400" dirty="0">
                <a:latin typeface="Times"/>
                <a:cs typeface="Times"/>
              </a:rPr>
              <a:t> </a:t>
            </a:r>
            <a:endParaRPr lang="en-US" altLang="ja-JP" sz="2400" dirty="0" smtClean="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24172579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1080120"/>
          </a:xfrm>
        </p:spPr>
        <p:txBody>
          <a:bodyPr/>
          <a:lstStyle/>
          <a:p>
            <a:r>
              <a:rPr lang="en-US" altLang="ja-JP" dirty="0">
                <a:latin typeface="Times"/>
                <a:cs typeface="Times"/>
              </a:rPr>
              <a:t>Discussion</a:t>
            </a:r>
            <a:endParaRPr kumimoji="1" lang="ja-JP" altLang="en-US" dirty="0"/>
          </a:p>
        </p:txBody>
      </p:sp>
      <p:sp>
        <p:nvSpPr>
          <p:cNvPr id="3" name="コンテンツ プレースホルダー 2"/>
          <p:cNvSpPr>
            <a:spLocks noGrp="1"/>
          </p:cNvSpPr>
          <p:nvPr>
            <p:ph idx="1"/>
          </p:nvPr>
        </p:nvSpPr>
        <p:spPr>
          <a:xfrm>
            <a:off x="685800" y="1412776"/>
            <a:ext cx="7772400" cy="4683224"/>
          </a:xfrm>
        </p:spPr>
        <p:txBody>
          <a:bodyPr/>
          <a:lstStyle/>
          <a:p>
            <a:pPr marL="0" indent="0">
              <a:buNone/>
            </a:pPr>
            <a:r>
              <a:rPr kumimoji="1" lang="en-US" altLang="ja-JP" sz="2400" dirty="0" smtClean="0">
                <a:latin typeface="Times"/>
                <a:cs typeface="Times"/>
              </a:rPr>
              <a:t>2. </a:t>
            </a:r>
            <a:r>
              <a:rPr lang="en-US" altLang="ja-JP" sz="2400" dirty="0">
                <a:latin typeface="Times"/>
                <a:cs typeface="Times"/>
              </a:rPr>
              <a:t>How did students change their attitudes toward learning English and improve their ability through the curriculum reform project?</a:t>
            </a:r>
            <a:r>
              <a:rPr lang="ja-JP" altLang="ja-JP" sz="2400" dirty="0">
                <a:latin typeface="Times"/>
                <a:cs typeface="Times"/>
              </a:rPr>
              <a:t> </a:t>
            </a:r>
            <a:endParaRPr lang="en-US" altLang="ja-JP" sz="2400" dirty="0" smtClean="0">
              <a:latin typeface="Times"/>
              <a:cs typeface="Times"/>
            </a:endParaRPr>
          </a:p>
          <a:p>
            <a:pPr marL="0" indent="0">
              <a:buNone/>
            </a:pPr>
            <a:r>
              <a:rPr lang="en-US" altLang="ja-JP" sz="2400" dirty="0">
                <a:latin typeface="Times"/>
                <a:cs typeface="Times"/>
              </a:rPr>
              <a:t>The results indicate that students improved their English ability in terms of both fluency and accuracy. One of the important things we learned from this project was integrating teaching and assessment. Brown (2007) affirms that assessment and teaching should be partners for successful language learning. Because the final grade included speaking tests (20%) and fun essays (20%), both teachers and students worked hard on performance tests. </a:t>
            </a:r>
            <a:endParaRPr lang="en-US" altLang="ja-JP" sz="2400" dirty="0" smtClean="0">
              <a:latin typeface="Times"/>
              <a:cs typeface="Times"/>
            </a:endParaRPr>
          </a:p>
          <a:p>
            <a:pPr marL="0" indent="0">
              <a:buNone/>
            </a:pPr>
            <a:endParaRPr kumimoji="1" lang="ja-JP" altLang="en-US" sz="2400" dirty="0">
              <a:latin typeface="Times"/>
              <a:cs typeface="Times"/>
            </a:endParaRPr>
          </a:p>
        </p:txBody>
      </p:sp>
    </p:spTree>
    <p:extLst>
      <p:ext uri="{BB962C8B-B14F-4D97-AF65-F5344CB8AC3E}">
        <p14:creationId xmlns:p14="http://schemas.microsoft.com/office/powerpoint/2010/main" val="38672808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04664"/>
            <a:ext cx="7772400" cy="1008112"/>
          </a:xfrm>
        </p:spPr>
        <p:txBody>
          <a:bodyPr/>
          <a:lstStyle/>
          <a:p>
            <a:r>
              <a:rPr lang="en-US" altLang="ja-JP" dirty="0">
                <a:latin typeface="Times"/>
                <a:cs typeface="Times"/>
              </a:rPr>
              <a:t>Discussion</a:t>
            </a:r>
            <a:endParaRPr kumimoji="1" lang="ja-JP" altLang="en-US" dirty="0"/>
          </a:p>
        </p:txBody>
      </p:sp>
      <p:sp>
        <p:nvSpPr>
          <p:cNvPr id="3" name="コンテンツ プレースホルダー 2"/>
          <p:cNvSpPr>
            <a:spLocks noGrp="1"/>
          </p:cNvSpPr>
          <p:nvPr>
            <p:ph idx="1"/>
          </p:nvPr>
        </p:nvSpPr>
        <p:spPr>
          <a:xfrm>
            <a:off x="611560" y="1412776"/>
            <a:ext cx="8208912" cy="4683224"/>
          </a:xfrm>
        </p:spPr>
        <p:txBody>
          <a:bodyPr/>
          <a:lstStyle/>
          <a:p>
            <a:pPr marL="0" indent="0">
              <a:buNone/>
            </a:pPr>
            <a:r>
              <a:rPr kumimoji="1" lang="en-US" altLang="ja-JP" sz="2400" dirty="0" smtClean="0">
                <a:latin typeface="Times"/>
                <a:cs typeface="Times"/>
              </a:rPr>
              <a:t>3. </a:t>
            </a:r>
            <a:r>
              <a:rPr lang="en-US" altLang="ja-JP" sz="2400" dirty="0">
                <a:latin typeface="Times"/>
                <a:cs typeface="Times"/>
              </a:rPr>
              <a:t>What were the difficulties in implementing the </a:t>
            </a:r>
            <a:r>
              <a:rPr lang="en-US" altLang="ja-JP" sz="2400" dirty="0" err="1">
                <a:latin typeface="Times"/>
                <a:cs typeface="Times"/>
              </a:rPr>
              <a:t>schoolwide</a:t>
            </a:r>
            <a:r>
              <a:rPr lang="en-US" altLang="ja-JP" sz="2400" dirty="0">
                <a:latin typeface="Times"/>
                <a:cs typeface="Times"/>
              </a:rPr>
              <a:t> curriculum reform project?</a:t>
            </a:r>
            <a:r>
              <a:rPr lang="ja-JP" altLang="ja-JP" sz="2400" dirty="0">
                <a:latin typeface="Times"/>
                <a:cs typeface="Times"/>
              </a:rPr>
              <a:t> </a:t>
            </a:r>
            <a:endParaRPr lang="en-US" altLang="ja-JP" sz="2400" dirty="0" smtClean="0">
              <a:latin typeface="Times"/>
              <a:cs typeface="Times"/>
            </a:endParaRPr>
          </a:p>
          <a:p>
            <a:pPr marL="0" indent="0">
              <a:buNone/>
            </a:pPr>
            <a:r>
              <a:rPr lang="en-US" altLang="ja-JP" sz="2400" dirty="0">
                <a:latin typeface="Times"/>
                <a:cs typeface="Times"/>
              </a:rPr>
              <a:t>Hirano revealed two difficulties in his narrative. One was developing handouts based on skill integration and the other was teacher collaboration. Regarding the first, Hirano spent hours developing handouts and modified them based on the advisor’s comments and feedback from his colleagues. This study indicates that teachers can put theory into practice successfully and make a difference in student learning if they receive continuous teacher learning opportunities and advice from a </a:t>
            </a:r>
            <a:r>
              <a:rPr lang="en-US" altLang="ja-JP" sz="2400" dirty="0" smtClean="0">
                <a:latin typeface="Times"/>
                <a:cs typeface="Times"/>
              </a:rPr>
              <a:t>mentor (</a:t>
            </a:r>
            <a:r>
              <a:rPr lang="en-US" altLang="ja-JP" sz="2400" dirty="0">
                <a:latin typeface="Times"/>
                <a:cs typeface="Times"/>
              </a:rPr>
              <a:t>see Mutoh, Sato, </a:t>
            </a:r>
            <a:r>
              <a:rPr lang="en-US" altLang="ja-JP" sz="2400" dirty="0" err="1">
                <a:latin typeface="Times"/>
                <a:cs typeface="Times"/>
              </a:rPr>
              <a:t>Hakamada</a:t>
            </a:r>
            <a:r>
              <a:rPr lang="en-US" altLang="ja-JP" sz="2400" dirty="0">
                <a:latin typeface="Times"/>
                <a:cs typeface="Times"/>
              </a:rPr>
              <a:t>, Tsuji, &amp; </a:t>
            </a:r>
            <a:r>
              <a:rPr lang="en-US" altLang="ja-JP" sz="2400" dirty="0" err="1">
                <a:latin typeface="Times"/>
                <a:cs typeface="Times"/>
              </a:rPr>
              <a:t>Shintani</a:t>
            </a:r>
            <a:r>
              <a:rPr lang="en-US" altLang="ja-JP" sz="2400" dirty="0">
                <a:latin typeface="Times"/>
                <a:cs typeface="Times"/>
              </a:rPr>
              <a:t>, 2009). </a:t>
            </a:r>
            <a:endParaRPr kumimoji="1" lang="ja-JP" altLang="en-US" sz="2400" dirty="0">
              <a:latin typeface="Times"/>
              <a:cs typeface="Times"/>
            </a:endParaRPr>
          </a:p>
        </p:txBody>
      </p:sp>
    </p:spTree>
    <p:extLst>
      <p:ext uri="{BB962C8B-B14F-4D97-AF65-F5344CB8AC3E}">
        <p14:creationId xmlns:p14="http://schemas.microsoft.com/office/powerpoint/2010/main" val="4790484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60648"/>
            <a:ext cx="7772400" cy="864096"/>
          </a:xfrm>
        </p:spPr>
        <p:txBody>
          <a:bodyPr/>
          <a:lstStyle/>
          <a:p>
            <a:r>
              <a:rPr lang="en-US" altLang="ja-JP" dirty="0">
                <a:latin typeface="Times"/>
                <a:cs typeface="Times"/>
              </a:rPr>
              <a:t>Discussion</a:t>
            </a:r>
            <a:endParaRPr kumimoji="1" lang="ja-JP" altLang="en-US" dirty="0"/>
          </a:p>
        </p:txBody>
      </p:sp>
      <p:sp>
        <p:nvSpPr>
          <p:cNvPr id="3" name="コンテンツ プレースホルダー 2"/>
          <p:cNvSpPr>
            <a:spLocks noGrp="1"/>
          </p:cNvSpPr>
          <p:nvPr>
            <p:ph idx="1"/>
          </p:nvPr>
        </p:nvSpPr>
        <p:spPr>
          <a:xfrm>
            <a:off x="685800" y="1052736"/>
            <a:ext cx="8134672" cy="5256584"/>
          </a:xfrm>
        </p:spPr>
        <p:txBody>
          <a:bodyPr/>
          <a:lstStyle/>
          <a:p>
            <a:pPr marL="0" indent="0">
              <a:buNone/>
            </a:pPr>
            <a:r>
              <a:rPr lang="en-US" altLang="ja-JP" sz="2400" dirty="0">
                <a:latin typeface="Times"/>
                <a:cs typeface="Times"/>
              </a:rPr>
              <a:t>Yet, an unresolved issue remains. As Hirano reported, there were teachers who were unwilling to participate in the curriculum reform project, which had been mandated by the prefectural Board of Education. Because it was a top-down reform project, Sato observed that some teachers did not collaborate and did not follow the handouts that grade-level leaders made over the four years. As the literature on teacher beliefs and practices indicates, beliefs are difficult to change, tend to self-perpetuate, and affect practices (</a:t>
            </a:r>
            <a:r>
              <a:rPr lang="en-US" altLang="ja-JP" sz="2400" dirty="0" err="1">
                <a:latin typeface="Times"/>
                <a:cs typeface="Times"/>
              </a:rPr>
              <a:t>Pajares</a:t>
            </a:r>
            <a:r>
              <a:rPr lang="en-US" altLang="ja-JP" sz="2400" dirty="0">
                <a:latin typeface="Times"/>
                <a:cs typeface="Times"/>
              </a:rPr>
              <a:t>, 1992). Moreover, school culture is influential in forming individual teachers’ beliefs (Sato, 2002; Sato &amp; </a:t>
            </a:r>
            <a:r>
              <a:rPr lang="en-US" altLang="ja-JP" sz="2400" dirty="0" err="1">
                <a:latin typeface="Times"/>
                <a:cs typeface="Times"/>
              </a:rPr>
              <a:t>Kleinsasser</a:t>
            </a:r>
            <a:r>
              <a:rPr lang="en-US" altLang="ja-JP" sz="2400" dirty="0">
                <a:latin typeface="Times"/>
                <a:cs typeface="Times"/>
              </a:rPr>
              <a:t>, 2004). How can teachers collaborate with others and develop a collaborative school culture? How do teachers change their beliefs and practices in a collaborative school culture?</a:t>
            </a:r>
            <a:r>
              <a:rPr lang="ja-JP" altLang="ja-JP" sz="2400" dirty="0">
                <a:latin typeface="Times"/>
                <a:cs typeface="Times"/>
              </a:rPr>
              <a:t> </a:t>
            </a:r>
            <a:endParaRPr kumimoji="1" lang="ja-JP" altLang="en-US" sz="2400" dirty="0">
              <a:latin typeface="Times"/>
              <a:cs typeface="Times"/>
            </a:endParaRPr>
          </a:p>
        </p:txBody>
      </p:sp>
    </p:spTree>
    <p:extLst>
      <p:ext uri="{BB962C8B-B14F-4D97-AF65-F5344CB8AC3E}">
        <p14:creationId xmlns:p14="http://schemas.microsoft.com/office/powerpoint/2010/main" val="281359760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ja-JP" dirty="0">
                <a:latin typeface="Times" charset="0"/>
              </a:rPr>
              <a:t>Conclusion</a:t>
            </a:r>
            <a:endParaRPr lang="en-US" altLang="ja-JP" dirty="0"/>
          </a:p>
        </p:txBody>
      </p:sp>
      <p:sp>
        <p:nvSpPr>
          <p:cNvPr id="201731" name="Rectangle 3"/>
          <p:cNvSpPr>
            <a:spLocks noGrp="1" noChangeArrowheads="1"/>
          </p:cNvSpPr>
          <p:nvPr>
            <p:ph type="body" idx="1"/>
          </p:nvPr>
        </p:nvSpPr>
        <p:spPr>
          <a:xfrm>
            <a:off x="685800" y="1844824"/>
            <a:ext cx="7772400" cy="4251176"/>
          </a:xfrm>
        </p:spPr>
        <p:txBody>
          <a:bodyPr/>
          <a:lstStyle/>
          <a:p>
            <a:pPr>
              <a:buFontTx/>
              <a:buNone/>
            </a:pPr>
            <a:r>
              <a:rPr lang="en-US" altLang="ja-JP" sz="2800" dirty="0">
                <a:latin typeface="Times" charset="0"/>
              </a:rPr>
              <a:t>    Collaborative AR empowers teachers to be continuous learners and AR </a:t>
            </a:r>
            <a:r>
              <a:rPr lang="ja-JP" altLang="en-US" sz="2800" dirty="0">
                <a:latin typeface="Times" charset="0"/>
              </a:rPr>
              <a:t>“</a:t>
            </a:r>
            <a:r>
              <a:rPr lang="en-US" altLang="ja-JP" sz="2800" dirty="0">
                <a:latin typeface="Times" charset="0"/>
              </a:rPr>
              <a:t>has a potential to be a powerful agent of educational change</a:t>
            </a:r>
            <a:r>
              <a:rPr lang="ja-JP" altLang="en-US" sz="2800" dirty="0">
                <a:latin typeface="Times" charset="0"/>
              </a:rPr>
              <a:t>”</a:t>
            </a:r>
            <a:r>
              <a:rPr lang="en-US" altLang="ja-JP" sz="2800" dirty="0">
                <a:latin typeface="Times" charset="0"/>
              </a:rPr>
              <a:t> (Milles, 2003, p. v). However, to make it happen, these teachers need support both from their colleagues </a:t>
            </a:r>
            <a:r>
              <a:rPr lang="en-US" altLang="ja-JP" sz="2800" dirty="0" smtClean="0">
                <a:latin typeface="Times" charset="0"/>
              </a:rPr>
              <a:t>and policy makers to </a:t>
            </a:r>
            <a:r>
              <a:rPr lang="en-US" altLang="ja-JP" sz="2800" dirty="0">
                <a:latin typeface="Times" charset="0"/>
              </a:rPr>
              <a:t>make their schools collaborative learning communities (see </a:t>
            </a:r>
            <a:r>
              <a:rPr lang="en-US" altLang="ja-JP" sz="2800" dirty="0" err="1">
                <a:latin typeface="Times" charset="0"/>
              </a:rPr>
              <a:t>Murphey</a:t>
            </a:r>
            <a:r>
              <a:rPr lang="en-US" altLang="ja-JP" sz="2800" dirty="0">
                <a:latin typeface="Times" charset="0"/>
              </a:rPr>
              <a:t> &amp; Sato, 2005, Sato &amp; </a:t>
            </a:r>
            <a:r>
              <a:rPr lang="en-US" altLang="ja-JP" sz="2800" dirty="0" err="1">
                <a:latin typeface="Times" charset="0"/>
              </a:rPr>
              <a:t>Kleinsasser</a:t>
            </a:r>
            <a:r>
              <a:rPr lang="en-US" altLang="ja-JP" sz="2800" dirty="0">
                <a:latin typeface="Times" charset="0"/>
              </a:rPr>
              <a:t>, 2004; Sato &amp; Takahashi, 2008)</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0688"/>
            <a:ext cx="7772400" cy="843880"/>
          </a:xfrm>
        </p:spPr>
        <p:txBody>
          <a:bodyPr/>
          <a:lstStyle/>
          <a:p>
            <a:r>
              <a:rPr kumimoji="1" lang="en-US" altLang="ja-JP" dirty="0" smtClean="0">
                <a:latin typeface="Times"/>
                <a:cs typeface="Times"/>
              </a:rPr>
              <a:t>References</a:t>
            </a:r>
            <a:endParaRPr kumimoji="1" lang="ja-JP" altLang="en-US" dirty="0">
              <a:latin typeface="Times"/>
              <a:cs typeface="Times"/>
            </a:endParaRPr>
          </a:p>
        </p:txBody>
      </p:sp>
      <p:sp>
        <p:nvSpPr>
          <p:cNvPr id="3" name="コンテンツ プレースホルダー 2"/>
          <p:cNvSpPr>
            <a:spLocks noGrp="1"/>
          </p:cNvSpPr>
          <p:nvPr>
            <p:ph idx="1"/>
          </p:nvPr>
        </p:nvSpPr>
        <p:spPr>
          <a:xfrm>
            <a:off x="685800" y="1412776"/>
            <a:ext cx="7772400" cy="4608512"/>
          </a:xfrm>
        </p:spPr>
        <p:txBody>
          <a:bodyPr/>
          <a:lstStyle/>
          <a:p>
            <a:r>
              <a:rPr lang="en-US" altLang="ja-JP" sz="2000" dirty="0">
                <a:latin typeface="Times"/>
                <a:cs typeface="Times"/>
              </a:rPr>
              <a:t>Carr, W., &amp; </a:t>
            </a:r>
            <a:r>
              <a:rPr lang="en-US" altLang="ja-JP" sz="2000" dirty="0" err="1">
                <a:latin typeface="Times"/>
                <a:cs typeface="Times"/>
              </a:rPr>
              <a:t>Kemmis</a:t>
            </a:r>
            <a:r>
              <a:rPr lang="en-US" altLang="ja-JP" sz="2000" dirty="0">
                <a:latin typeface="Times"/>
                <a:cs typeface="Times"/>
              </a:rPr>
              <a:t>, S. (1986). </a:t>
            </a:r>
            <a:r>
              <a:rPr lang="en-US" altLang="ja-JP" sz="2000" i="1" dirty="0">
                <a:latin typeface="Times"/>
                <a:cs typeface="Times"/>
              </a:rPr>
              <a:t>Becoming critical: Knowing through action </a:t>
            </a:r>
            <a:r>
              <a:rPr lang="en-US" altLang="ja-JP" sz="2000" i="1" dirty="0" smtClean="0">
                <a:latin typeface="Times"/>
                <a:cs typeface="Times"/>
              </a:rPr>
              <a:t>research.</a:t>
            </a:r>
            <a:r>
              <a:rPr lang="en-US" altLang="ja-JP" sz="2000" dirty="0">
                <a:latin typeface="Times"/>
                <a:cs typeface="Times"/>
              </a:rPr>
              <a:t> </a:t>
            </a:r>
            <a:r>
              <a:rPr lang="en-US" altLang="ja-JP" sz="2000" dirty="0" smtClean="0">
                <a:latin typeface="Times"/>
                <a:cs typeface="Times"/>
              </a:rPr>
              <a:t>London</a:t>
            </a:r>
            <a:r>
              <a:rPr lang="en-US" altLang="ja-JP" sz="2000" dirty="0">
                <a:latin typeface="Times"/>
                <a:cs typeface="Times"/>
              </a:rPr>
              <a:t>: </a:t>
            </a:r>
            <a:r>
              <a:rPr lang="en-US" altLang="ja-JP" sz="2000" dirty="0" err="1">
                <a:latin typeface="Times"/>
                <a:cs typeface="Times"/>
              </a:rPr>
              <a:t>Falmer</a:t>
            </a:r>
            <a:r>
              <a:rPr lang="en-US" altLang="ja-JP" sz="2000" dirty="0">
                <a:latin typeface="Times"/>
                <a:cs typeface="Times"/>
              </a:rPr>
              <a:t>. </a:t>
            </a:r>
            <a:endParaRPr lang="ja-JP" altLang="ja-JP" sz="2000" dirty="0">
              <a:latin typeface="Times"/>
              <a:cs typeface="Times"/>
            </a:endParaRPr>
          </a:p>
          <a:p>
            <a:r>
              <a:rPr lang="en-US" altLang="ja-JP" sz="2000" dirty="0" err="1" smtClean="0">
                <a:latin typeface="Times"/>
                <a:cs typeface="Times"/>
              </a:rPr>
              <a:t>Bransford</a:t>
            </a:r>
            <a:r>
              <a:rPr lang="en-US" altLang="ja-JP" sz="2000" dirty="0">
                <a:latin typeface="Times"/>
                <a:cs typeface="Times"/>
              </a:rPr>
              <a:t>, J.D., Brown, A.L.,&amp; Cocking, R.R. (Eds.) (2000). </a:t>
            </a:r>
            <a:r>
              <a:rPr lang="en-US" altLang="ja-JP" sz="2000" i="1" dirty="0">
                <a:latin typeface="Times"/>
                <a:cs typeface="Times"/>
              </a:rPr>
              <a:t>How people </a:t>
            </a:r>
            <a:r>
              <a:rPr lang="en-US" altLang="ja-JP" sz="2000" i="1" dirty="0" smtClean="0">
                <a:latin typeface="Times"/>
                <a:cs typeface="Times"/>
              </a:rPr>
              <a:t>learn. </a:t>
            </a:r>
            <a:r>
              <a:rPr lang="en-US" altLang="ja-JP" sz="2000" dirty="0" smtClean="0">
                <a:latin typeface="Times"/>
                <a:cs typeface="Times"/>
              </a:rPr>
              <a:t>Washington</a:t>
            </a:r>
            <a:r>
              <a:rPr lang="en-US" altLang="ja-JP" sz="2000" dirty="0">
                <a:latin typeface="Times"/>
                <a:cs typeface="Times"/>
              </a:rPr>
              <a:t>, D.C.: National Academy Press. </a:t>
            </a:r>
            <a:endParaRPr lang="ja-JP" altLang="ja-JP" sz="2000" dirty="0">
              <a:latin typeface="Times"/>
              <a:cs typeface="Times"/>
            </a:endParaRPr>
          </a:p>
          <a:p>
            <a:r>
              <a:rPr lang="en-US" altLang="ja-JP" sz="2000" dirty="0">
                <a:latin typeface="Times"/>
                <a:cs typeface="Times"/>
              </a:rPr>
              <a:t>Burns, A. (1999). </a:t>
            </a:r>
            <a:r>
              <a:rPr lang="en-US" altLang="ja-JP" sz="2000" i="1" dirty="0">
                <a:latin typeface="Times"/>
                <a:cs typeface="Times"/>
              </a:rPr>
              <a:t>Collaborative action research for English language teachers. </a:t>
            </a:r>
            <a:r>
              <a:rPr lang="en-US" altLang="ja-JP" sz="2000" dirty="0" smtClean="0">
                <a:latin typeface="Times"/>
                <a:cs typeface="Times"/>
              </a:rPr>
              <a:t>Cambridge</a:t>
            </a:r>
            <a:r>
              <a:rPr lang="en-US" altLang="ja-JP" sz="2000" dirty="0">
                <a:latin typeface="Times"/>
                <a:cs typeface="Times"/>
              </a:rPr>
              <a:t>: Cambridge University Press. </a:t>
            </a:r>
            <a:endParaRPr lang="ja-JP" altLang="ja-JP" sz="2000" dirty="0">
              <a:latin typeface="Times"/>
              <a:cs typeface="Times"/>
            </a:endParaRPr>
          </a:p>
          <a:p>
            <a:r>
              <a:rPr lang="en-US" altLang="ja-JP" sz="2000" dirty="0">
                <a:latin typeface="Times"/>
                <a:cs typeface="Times"/>
              </a:rPr>
              <a:t>Burns, A. (2005). Action research. In E. </a:t>
            </a:r>
            <a:r>
              <a:rPr lang="en-US" altLang="ja-JP" sz="2000" dirty="0" err="1">
                <a:latin typeface="Times"/>
                <a:cs typeface="Times"/>
              </a:rPr>
              <a:t>Hinkel</a:t>
            </a:r>
            <a:r>
              <a:rPr lang="en-US" altLang="ja-JP" sz="2000" dirty="0">
                <a:latin typeface="Times"/>
                <a:cs typeface="Times"/>
              </a:rPr>
              <a:t> (Ed.), </a:t>
            </a:r>
            <a:r>
              <a:rPr lang="en-US" altLang="ja-JP" sz="2000" i="1" dirty="0">
                <a:latin typeface="Times"/>
                <a:cs typeface="Times"/>
              </a:rPr>
              <a:t>Handbook of research in </a:t>
            </a:r>
            <a:r>
              <a:rPr lang="en-US" altLang="ja-JP" sz="2000" i="1" dirty="0" smtClean="0">
                <a:latin typeface="Times"/>
                <a:cs typeface="Times"/>
              </a:rPr>
              <a:t>second </a:t>
            </a:r>
            <a:r>
              <a:rPr lang="en-US" altLang="ja-JP" sz="2000" i="1" dirty="0">
                <a:latin typeface="Times"/>
                <a:cs typeface="Times"/>
              </a:rPr>
              <a:t>language teaching and learning</a:t>
            </a:r>
            <a:r>
              <a:rPr lang="en-US" altLang="ja-JP" sz="2000" dirty="0">
                <a:latin typeface="Times"/>
                <a:cs typeface="Times"/>
              </a:rPr>
              <a:t> (pp. 241-256). London: Lawrence </a:t>
            </a:r>
            <a:r>
              <a:rPr lang="en-US" altLang="ja-JP" sz="2000" dirty="0" smtClean="0">
                <a:latin typeface="Times"/>
                <a:cs typeface="Times"/>
              </a:rPr>
              <a:t>Erlbaum</a:t>
            </a:r>
            <a:r>
              <a:rPr lang="en-US" altLang="ja-JP" sz="2000" dirty="0">
                <a:latin typeface="Times"/>
                <a:cs typeface="Times"/>
              </a:rPr>
              <a:t> </a:t>
            </a:r>
            <a:r>
              <a:rPr lang="en-US" altLang="ja-JP" sz="2000" dirty="0" smtClean="0">
                <a:latin typeface="Times"/>
                <a:cs typeface="Times"/>
              </a:rPr>
              <a:t>Associates</a:t>
            </a:r>
            <a:r>
              <a:rPr lang="en-US" altLang="ja-JP" sz="2000" dirty="0">
                <a:latin typeface="Times"/>
                <a:cs typeface="Times"/>
              </a:rPr>
              <a:t>.</a:t>
            </a:r>
            <a:r>
              <a:rPr lang="ja-JP" altLang="ja-JP" sz="2000" dirty="0">
                <a:latin typeface="Times"/>
                <a:cs typeface="Times"/>
              </a:rPr>
              <a:t> </a:t>
            </a:r>
            <a:endParaRPr lang="en-US" altLang="ja-JP" sz="2000" dirty="0" smtClean="0">
              <a:latin typeface="Times"/>
              <a:cs typeface="Times"/>
            </a:endParaRPr>
          </a:p>
          <a:p>
            <a:r>
              <a:rPr lang="en-US" altLang="ja-JP" sz="2000" dirty="0" err="1">
                <a:latin typeface="Times"/>
                <a:cs typeface="Times"/>
              </a:rPr>
              <a:t>Kemmis</a:t>
            </a:r>
            <a:r>
              <a:rPr lang="en-US" altLang="ja-JP" sz="2000" dirty="0">
                <a:latin typeface="Times"/>
                <a:cs typeface="Times"/>
              </a:rPr>
              <a:t>, S., &amp; </a:t>
            </a:r>
            <a:r>
              <a:rPr lang="en-US" altLang="ja-JP" sz="2000" dirty="0" err="1">
                <a:latin typeface="Times"/>
                <a:cs typeface="Times"/>
              </a:rPr>
              <a:t>McTaggart</a:t>
            </a:r>
            <a:r>
              <a:rPr lang="en-US" altLang="ja-JP" sz="2000" dirty="0">
                <a:latin typeface="Times"/>
                <a:cs typeface="Times"/>
              </a:rPr>
              <a:t>, R. (Eds.). (1986). </a:t>
            </a:r>
            <a:r>
              <a:rPr lang="en-US" altLang="ja-JP" sz="2000" i="1" dirty="0">
                <a:latin typeface="Times"/>
                <a:cs typeface="Times"/>
              </a:rPr>
              <a:t>The action research planner.</a:t>
            </a:r>
            <a:r>
              <a:rPr lang="en-US" altLang="ja-JP" sz="2000" dirty="0">
                <a:latin typeface="Times"/>
                <a:cs typeface="Times"/>
              </a:rPr>
              <a:t> </a:t>
            </a:r>
            <a:r>
              <a:rPr lang="en-US" altLang="ja-JP" sz="2000" dirty="0" smtClean="0">
                <a:latin typeface="Times"/>
                <a:cs typeface="Times"/>
              </a:rPr>
              <a:t>Geelong</a:t>
            </a:r>
            <a:r>
              <a:rPr lang="en-US" altLang="ja-JP" sz="2000" dirty="0">
                <a:latin typeface="Times"/>
                <a:cs typeface="Times"/>
              </a:rPr>
              <a:t>, VIC: </a:t>
            </a:r>
            <a:r>
              <a:rPr lang="en-US" altLang="ja-JP" sz="2000" dirty="0" err="1">
                <a:latin typeface="Times"/>
                <a:cs typeface="Times"/>
              </a:rPr>
              <a:t>Deakin</a:t>
            </a:r>
            <a:r>
              <a:rPr lang="en-US" altLang="ja-JP" sz="2000" dirty="0">
                <a:latin typeface="Times"/>
                <a:cs typeface="Times"/>
              </a:rPr>
              <a:t> University Press.</a:t>
            </a:r>
            <a:r>
              <a:rPr lang="ja-JP" altLang="ja-JP" sz="2000" dirty="0">
                <a:latin typeface="Times"/>
                <a:cs typeface="Times"/>
              </a:rPr>
              <a:t> </a:t>
            </a:r>
            <a:endParaRPr kumimoji="1" lang="ja-JP" altLang="en-US" sz="2000" dirty="0">
              <a:latin typeface="Times"/>
              <a:cs typeface="Times"/>
            </a:endParaRPr>
          </a:p>
        </p:txBody>
      </p:sp>
    </p:spTree>
    <p:extLst>
      <p:ext uri="{BB962C8B-B14F-4D97-AF65-F5344CB8AC3E}">
        <p14:creationId xmlns:p14="http://schemas.microsoft.com/office/powerpoint/2010/main" val="9977424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ja-JP" dirty="0">
                <a:latin typeface="Times" charset="0"/>
              </a:rPr>
              <a:t>A Spiral Process</a:t>
            </a:r>
            <a:endParaRPr lang="en-US" altLang="ja-JP" dirty="0"/>
          </a:p>
        </p:txBody>
      </p:sp>
      <p:sp>
        <p:nvSpPr>
          <p:cNvPr id="176131" name="Rectangle 3"/>
          <p:cNvSpPr>
            <a:spLocks noGrp="1" noChangeArrowheads="1"/>
          </p:cNvSpPr>
          <p:nvPr>
            <p:ph type="body" idx="1"/>
          </p:nvPr>
        </p:nvSpPr>
        <p:spPr/>
        <p:txBody>
          <a:bodyPr/>
          <a:lstStyle/>
          <a:p>
            <a:pPr marL="609600" indent="-609600">
              <a:buFontTx/>
              <a:buAutoNum type="arabicParenBoth"/>
            </a:pPr>
            <a:r>
              <a:rPr lang="en-US" altLang="ja-JP">
                <a:latin typeface="Times" charset="0"/>
              </a:rPr>
              <a:t>Plan</a:t>
            </a:r>
          </a:p>
          <a:p>
            <a:pPr marL="609600" indent="-609600">
              <a:buFont typeface="Arial" charset="0"/>
              <a:buNone/>
            </a:pPr>
            <a:r>
              <a:rPr lang="en-US" altLang="ja-JP">
                <a:latin typeface="Times" charset="0"/>
              </a:rPr>
              <a:t>(2) Act</a:t>
            </a:r>
          </a:p>
          <a:p>
            <a:pPr marL="609600" indent="-609600">
              <a:buFontTx/>
              <a:buNone/>
            </a:pPr>
            <a:r>
              <a:rPr lang="en-US" altLang="ja-JP">
                <a:latin typeface="Times" charset="0"/>
              </a:rPr>
              <a:t>(3) Observe</a:t>
            </a:r>
          </a:p>
          <a:p>
            <a:pPr marL="609600" indent="-609600">
              <a:buFontTx/>
              <a:buNone/>
            </a:pPr>
            <a:r>
              <a:rPr lang="en-US" altLang="ja-JP">
                <a:latin typeface="Times" charset="0"/>
              </a:rPr>
              <a:t>(4) Reflect</a:t>
            </a:r>
          </a:p>
          <a:p>
            <a:pPr marL="609600" indent="-609600">
              <a:buFontTx/>
              <a:buNone/>
            </a:pPr>
            <a:r>
              <a:rPr lang="en-US" altLang="ja-JP">
                <a:latin typeface="Times" charset="0"/>
              </a:rPr>
              <a:t>     (Kemmis &amp; McTaggart, 1988)</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References</a:t>
            </a:r>
            <a:endParaRPr kumimoji="1" lang="ja-JP" altLang="en-US" dirty="0"/>
          </a:p>
        </p:txBody>
      </p:sp>
      <p:sp>
        <p:nvSpPr>
          <p:cNvPr id="3" name="コンテンツ プレースホルダー 2"/>
          <p:cNvSpPr>
            <a:spLocks noGrp="1"/>
          </p:cNvSpPr>
          <p:nvPr>
            <p:ph idx="1"/>
          </p:nvPr>
        </p:nvSpPr>
        <p:spPr>
          <a:xfrm>
            <a:off x="683568" y="1556792"/>
            <a:ext cx="7772400" cy="4608512"/>
          </a:xfrm>
        </p:spPr>
        <p:txBody>
          <a:bodyPr/>
          <a:lstStyle/>
          <a:p>
            <a:r>
              <a:rPr lang="en-US" altLang="ja-JP" sz="2000" dirty="0" err="1">
                <a:latin typeface="Times"/>
                <a:cs typeface="Times"/>
              </a:rPr>
              <a:t>Lightbown</a:t>
            </a:r>
            <a:r>
              <a:rPr lang="en-US" altLang="ja-JP" sz="2000" dirty="0">
                <a:latin typeface="Times"/>
                <a:cs typeface="Times"/>
              </a:rPr>
              <a:t>, P. M., &amp; </a:t>
            </a:r>
            <a:r>
              <a:rPr lang="en-US" altLang="ja-JP" sz="2000" dirty="0" err="1">
                <a:latin typeface="Times"/>
                <a:cs typeface="Times"/>
              </a:rPr>
              <a:t>Spada</a:t>
            </a:r>
            <a:r>
              <a:rPr lang="en-US" altLang="ja-JP" sz="2000" dirty="0">
                <a:latin typeface="Times"/>
                <a:cs typeface="Times"/>
              </a:rPr>
              <a:t>, N. (2006). </a:t>
            </a:r>
            <a:r>
              <a:rPr lang="en-US" altLang="ja-JP" sz="2000" i="1" dirty="0">
                <a:latin typeface="Times"/>
                <a:cs typeface="Times"/>
              </a:rPr>
              <a:t>How languages are learned</a:t>
            </a:r>
            <a:r>
              <a:rPr lang="en-US" altLang="ja-JP" sz="2000" dirty="0">
                <a:latin typeface="Times"/>
                <a:cs typeface="Times"/>
              </a:rPr>
              <a:t> (3rd edition). </a:t>
            </a:r>
            <a:r>
              <a:rPr lang="en-US" altLang="ja-JP" sz="2000" dirty="0" smtClean="0">
                <a:latin typeface="Times"/>
                <a:cs typeface="Times"/>
              </a:rPr>
              <a:t>Oxford</a:t>
            </a:r>
            <a:r>
              <a:rPr lang="en-US" altLang="ja-JP" sz="2000" dirty="0">
                <a:latin typeface="Times"/>
                <a:cs typeface="Times"/>
              </a:rPr>
              <a:t>: Oxford University Press. </a:t>
            </a:r>
            <a:endParaRPr lang="ja-JP" altLang="ja-JP" sz="2000" dirty="0">
              <a:latin typeface="Times"/>
              <a:cs typeface="Times"/>
            </a:endParaRPr>
          </a:p>
          <a:p>
            <a:r>
              <a:rPr lang="en-US" altLang="ja-JP" sz="2000" dirty="0">
                <a:latin typeface="Times"/>
                <a:cs typeface="Times"/>
              </a:rPr>
              <a:t>Milles, G. E. (2003). </a:t>
            </a:r>
            <a:r>
              <a:rPr lang="en-US" altLang="ja-JP" sz="2000" i="1" dirty="0">
                <a:latin typeface="Times"/>
                <a:cs typeface="Times"/>
              </a:rPr>
              <a:t>Action research: A guide for the teacher researcher</a:t>
            </a:r>
            <a:r>
              <a:rPr lang="en-US" altLang="ja-JP" sz="2000" dirty="0">
                <a:latin typeface="Times"/>
                <a:cs typeface="Times"/>
              </a:rPr>
              <a:t> (2nd edition). </a:t>
            </a:r>
            <a:r>
              <a:rPr lang="en-US" altLang="ja-JP" sz="2000" dirty="0" smtClean="0">
                <a:latin typeface="Times"/>
                <a:cs typeface="Times"/>
              </a:rPr>
              <a:t>Upper </a:t>
            </a:r>
            <a:r>
              <a:rPr lang="en-US" altLang="ja-JP" sz="2000" dirty="0">
                <a:latin typeface="Times"/>
                <a:cs typeface="Times"/>
              </a:rPr>
              <a:t>Saddle River, NJ: </a:t>
            </a:r>
            <a:r>
              <a:rPr lang="en-US" altLang="ja-JP" sz="2000" dirty="0" err="1">
                <a:latin typeface="Times"/>
                <a:cs typeface="Times"/>
              </a:rPr>
              <a:t>Peason</a:t>
            </a:r>
            <a:r>
              <a:rPr lang="en-US" altLang="ja-JP" sz="2000" dirty="0">
                <a:latin typeface="Times"/>
                <a:cs typeface="Times"/>
              </a:rPr>
              <a:t> Education, Inc. </a:t>
            </a:r>
            <a:endParaRPr lang="ja-JP" altLang="ja-JP" sz="2000" dirty="0">
              <a:latin typeface="Times"/>
              <a:cs typeface="Times"/>
            </a:endParaRPr>
          </a:p>
          <a:p>
            <a:r>
              <a:rPr lang="en-US" altLang="ja-JP" sz="2000" dirty="0" err="1">
                <a:latin typeface="Times"/>
                <a:cs typeface="Times"/>
              </a:rPr>
              <a:t>Murphey</a:t>
            </a:r>
            <a:r>
              <a:rPr lang="en-US" altLang="ja-JP" sz="2000" dirty="0">
                <a:latin typeface="Times"/>
                <a:cs typeface="Times"/>
              </a:rPr>
              <a:t>, T., &amp; Sato, K. (Eds.). (2005). </a:t>
            </a:r>
            <a:r>
              <a:rPr lang="en-US" altLang="ja-JP" sz="2000" i="1" dirty="0">
                <a:latin typeface="Times"/>
                <a:cs typeface="Times"/>
              </a:rPr>
              <a:t>Communities of </a:t>
            </a:r>
            <a:r>
              <a:rPr lang="en-US" altLang="ja-JP" sz="2000" i="1" dirty="0" smtClean="0">
                <a:latin typeface="Times"/>
                <a:cs typeface="Times"/>
              </a:rPr>
              <a:t>Supportive</a:t>
            </a:r>
            <a:r>
              <a:rPr lang="en-US" altLang="ja-JP" sz="2000" dirty="0">
                <a:latin typeface="Times"/>
                <a:cs typeface="Times"/>
              </a:rPr>
              <a:t> </a:t>
            </a:r>
            <a:r>
              <a:rPr lang="en-US" altLang="ja-JP" sz="2000" i="1" dirty="0" smtClean="0">
                <a:latin typeface="Times"/>
                <a:cs typeface="Times"/>
              </a:rPr>
              <a:t>Professionals</a:t>
            </a:r>
            <a:r>
              <a:rPr lang="en-US" altLang="ja-JP" sz="2000" i="1" dirty="0">
                <a:latin typeface="Times"/>
                <a:cs typeface="Times"/>
              </a:rPr>
              <a:t>. </a:t>
            </a:r>
            <a:r>
              <a:rPr lang="en-US" altLang="ja-JP" sz="2000" dirty="0">
                <a:latin typeface="Times"/>
                <a:cs typeface="Times"/>
              </a:rPr>
              <a:t>Alexandria, VA: TESOL Inc.</a:t>
            </a:r>
            <a:endParaRPr lang="ja-JP" altLang="ja-JP" sz="2000" dirty="0">
              <a:latin typeface="Times"/>
              <a:cs typeface="Times"/>
            </a:endParaRPr>
          </a:p>
          <a:p>
            <a:r>
              <a:rPr lang="en-US" altLang="ja-JP" sz="2000" dirty="0">
                <a:latin typeface="Times"/>
                <a:cs typeface="Times"/>
              </a:rPr>
              <a:t>Sato, K. (2003). Starting a local teacher study group. In T. </a:t>
            </a:r>
            <a:r>
              <a:rPr lang="en-US" altLang="ja-JP" sz="2000" dirty="0" err="1">
                <a:latin typeface="Times"/>
                <a:cs typeface="Times"/>
              </a:rPr>
              <a:t>Murphey</a:t>
            </a:r>
            <a:r>
              <a:rPr lang="en-US" altLang="ja-JP" sz="2000" dirty="0">
                <a:latin typeface="Times"/>
                <a:cs typeface="Times"/>
              </a:rPr>
              <a:t> (Ed.), </a:t>
            </a:r>
            <a:r>
              <a:rPr lang="en-US" altLang="ja-JP" sz="2000" i="1" dirty="0" smtClean="0">
                <a:latin typeface="Times"/>
                <a:cs typeface="Times"/>
              </a:rPr>
              <a:t>Extending </a:t>
            </a:r>
            <a:r>
              <a:rPr lang="en-US" altLang="ja-JP" sz="2000" i="1" dirty="0">
                <a:latin typeface="Times"/>
                <a:cs typeface="Times"/>
              </a:rPr>
              <a:t>professional Contributions</a:t>
            </a:r>
            <a:r>
              <a:rPr lang="en-US" altLang="ja-JP" sz="2000" dirty="0">
                <a:latin typeface="Times"/>
                <a:cs typeface="Times"/>
              </a:rPr>
              <a:t> (pp. 97-104). Alexandria, VA: </a:t>
            </a:r>
            <a:r>
              <a:rPr lang="en-US" altLang="ja-JP" sz="2000" dirty="0" smtClean="0">
                <a:latin typeface="Times"/>
                <a:cs typeface="Times"/>
              </a:rPr>
              <a:t>TESOL </a:t>
            </a:r>
            <a:r>
              <a:rPr lang="en-US" altLang="ja-JP" sz="2000" dirty="0">
                <a:latin typeface="Times"/>
                <a:cs typeface="Times"/>
              </a:rPr>
              <a:t>Inc.</a:t>
            </a:r>
            <a:endParaRPr lang="ja-JP" altLang="ja-JP" sz="2000" dirty="0">
              <a:latin typeface="Times"/>
              <a:cs typeface="Times"/>
            </a:endParaRPr>
          </a:p>
          <a:p>
            <a:r>
              <a:rPr lang="en-US" altLang="ja-JP" sz="2000" dirty="0">
                <a:latin typeface="Times"/>
                <a:cs typeface="Times"/>
              </a:rPr>
              <a:t>Sato, K., &amp; </a:t>
            </a:r>
            <a:r>
              <a:rPr lang="en-US" altLang="ja-JP" sz="2000" dirty="0" err="1">
                <a:latin typeface="Times"/>
                <a:cs typeface="Times"/>
              </a:rPr>
              <a:t>Kleinsasser</a:t>
            </a:r>
            <a:r>
              <a:rPr lang="en-US" altLang="ja-JP" sz="2000" dirty="0">
                <a:latin typeface="Times"/>
                <a:cs typeface="Times"/>
              </a:rPr>
              <a:t>, R. C (2004). Beliefs, practices, and interactions of teachers in </a:t>
            </a:r>
            <a:r>
              <a:rPr lang="en-US" altLang="ja-JP" sz="2000" dirty="0" smtClean="0">
                <a:latin typeface="Times"/>
                <a:cs typeface="Times"/>
              </a:rPr>
              <a:t>Japanese </a:t>
            </a:r>
            <a:r>
              <a:rPr lang="en-US" altLang="ja-JP" sz="2000" dirty="0">
                <a:latin typeface="Times"/>
                <a:cs typeface="Times"/>
              </a:rPr>
              <a:t>high school English department. </a:t>
            </a:r>
            <a:r>
              <a:rPr lang="en-US" altLang="ja-JP" sz="2000" i="1" dirty="0">
                <a:latin typeface="Times"/>
                <a:cs typeface="Times"/>
              </a:rPr>
              <a:t>Teaching and </a:t>
            </a:r>
            <a:r>
              <a:rPr lang="en-US" altLang="ja-JP" sz="2000" i="1" dirty="0" smtClean="0">
                <a:latin typeface="Times"/>
                <a:cs typeface="Times"/>
              </a:rPr>
              <a:t>Teacher</a:t>
            </a:r>
            <a:r>
              <a:rPr lang="en-US" altLang="ja-JP" sz="2000" dirty="0">
                <a:latin typeface="Times"/>
                <a:cs typeface="Times"/>
              </a:rPr>
              <a:t> </a:t>
            </a:r>
            <a:r>
              <a:rPr lang="en-US" altLang="ja-JP" sz="2000" i="1" dirty="0" smtClean="0">
                <a:latin typeface="Times"/>
                <a:cs typeface="Times"/>
              </a:rPr>
              <a:t>Education</a:t>
            </a:r>
            <a:r>
              <a:rPr lang="en-US" altLang="ja-JP" sz="2000" i="1" dirty="0">
                <a:latin typeface="Times"/>
                <a:cs typeface="Times"/>
              </a:rPr>
              <a:t>, 20</a:t>
            </a:r>
            <a:r>
              <a:rPr lang="en-US" altLang="ja-JP" sz="2000" dirty="0">
                <a:latin typeface="Times"/>
                <a:cs typeface="Times"/>
              </a:rPr>
              <a:t>, 797-816.</a:t>
            </a:r>
            <a:endParaRPr lang="ja-JP" altLang="ja-JP" sz="2000" dirty="0">
              <a:latin typeface="Times"/>
              <a:cs typeface="Times"/>
            </a:endParaRPr>
          </a:p>
          <a:p>
            <a:endParaRPr kumimoji="1" lang="ja-JP" altLang="en-US" sz="2000" dirty="0">
              <a:latin typeface="Times"/>
              <a:cs typeface="Times"/>
            </a:endParaRPr>
          </a:p>
        </p:txBody>
      </p:sp>
    </p:spTree>
    <p:extLst>
      <p:ext uri="{BB962C8B-B14F-4D97-AF65-F5344CB8AC3E}">
        <p14:creationId xmlns:p14="http://schemas.microsoft.com/office/powerpoint/2010/main" val="12547854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Times"/>
                <a:cs typeface="Times"/>
              </a:rPr>
              <a:t>References</a:t>
            </a:r>
            <a:endParaRPr kumimoji="1" lang="ja-JP" altLang="en-US" dirty="0"/>
          </a:p>
        </p:txBody>
      </p:sp>
      <p:sp>
        <p:nvSpPr>
          <p:cNvPr id="3" name="コンテンツ プレースホルダー 2"/>
          <p:cNvSpPr>
            <a:spLocks noGrp="1"/>
          </p:cNvSpPr>
          <p:nvPr>
            <p:ph idx="1"/>
          </p:nvPr>
        </p:nvSpPr>
        <p:spPr/>
        <p:txBody>
          <a:bodyPr/>
          <a:lstStyle/>
          <a:p>
            <a:r>
              <a:rPr lang="en-US" altLang="ja-JP" sz="2000" dirty="0">
                <a:latin typeface="Times"/>
                <a:cs typeface="Times"/>
              </a:rPr>
              <a:t>Sato, K., &amp; Takahashi, K. (2008). Curriculum revitalization in a </a:t>
            </a:r>
            <a:r>
              <a:rPr lang="en-US" altLang="ja-JP" sz="2000" dirty="0" smtClean="0">
                <a:latin typeface="Times"/>
                <a:cs typeface="Times"/>
              </a:rPr>
              <a:t>Japanese</a:t>
            </a:r>
            <a:r>
              <a:rPr lang="en-US" altLang="ja-JP" sz="2000" dirty="0">
                <a:latin typeface="Times"/>
                <a:cs typeface="Times"/>
              </a:rPr>
              <a:t> </a:t>
            </a:r>
            <a:r>
              <a:rPr lang="en-US" altLang="ja-JP" sz="2000" dirty="0" smtClean="0">
                <a:latin typeface="Times"/>
                <a:cs typeface="Times"/>
              </a:rPr>
              <a:t>high </a:t>
            </a:r>
            <a:r>
              <a:rPr lang="en-US" altLang="ja-JP" sz="2000" dirty="0">
                <a:latin typeface="Times"/>
                <a:cs typeface="Times"/>
              </a:rPr>
              <a:t>school through teacher collaboration. In D. Hayes &amp; J. </a:t>
            </a:r>
            <a:r>
              <a:rPr lang="en-US" altLang="ja-JP" sz="2000" dirty="0" smtClean="0">
                <a:latin typeface="Times"/>
                <a:cs typeface="Times"/>
              </a:rPr>
              <a:t>Sharkey </a:t>
            </a:r>
            <a:r>
              <a:rPr lang="en-US" altLang="ja-JP" sz="2000" dirty="0">
                <a:latin typeface="Times"/>
                <a:cs typeface="Times"/>
              </a:rPr>
              <a:t>(Eds.), </a:t>
            </a:r>
            <a:r>
              <a:rPr lang="en-US" altLang="ja-JP" sz="2000" i="1" dirty="0">
                <a:latin typeface="Times"/>
                <a:cs typeface="Times"/>
              </a:rPr>
              <a:t>Revitalizing a program for school-age learners through </a:t>
            </a:r>
            <a:r>
              <a:rPr lang="en-US" altLang="ja-JP" sz="2000" i="1" dirty="0" smtClean="0">
                <a:latin typeface="Times"/>
                <a:cs typeface="Times"/>
              </a:rPr>
              <a:t>curricular</a:t>
            </a:r>
            <a:r>
              <a:rPr lang="en-US" altLang="ja-JP" sz="2000" dirty="0">
                <a:latin typeface="Times"/>
                <a:cs typeface="Times"/>
              </a:rPr>
              <a:t> </a:t>
            </a:r>
            <a:r>
              <a:rPr lang="en-US" altLang="ja-JP" sz="2000" i="1" dirty="0" smtClean="0">
                <a:latin typeface="Times"/>
                <a:cs typeface="Times"/>
              </a:rPr>
              <a:t>innovation </a:t>
            </a:r>
            <a:r>
              <a:rPr lang="en-US" altLang="ja-JP" sz="2000" dirty="0" smtClean="0">
                <a:latin typeface="Times"/>
                <a:cs typeface="Times"/>
              </a:rPr>
              <a:t>(pp. </a:t>
            </a:r>
            <a:r>
              <a:rPr lang="en-US" altLang="ja-JP" sz="2000" smtClean="0">
                <a:latin typeface="Times"/>
                <a:cs typeface="Times"/>
              </a:rPr>
              <a:t>205-237)</a:t>
            </a:r>
            <a:r>
              <a:rPr lang="en-US" altLang="ja-JP" sz="2000" dirty="0">
                <a:latin typeface="Times"/>
                <a:cs typeface="Times"/>
              </a:rPr>
              <a:t>. </a:t>
            </a:r>
            <a:r>
              <a:rPr lang="en-US" altLang="ja-JP" sz="2000" dirty="0" smtClean="0">
                <a:latin typeface="Times"/>
                <a:cs typeface="Times"/>
              </a:rPr>
              <a:t>Alexandria</a:t>
            </a:r>
            <a:r>
              <a:rPr lang="en-US" altLang="ja-JP" sz="2000" dirty="0">
                <a:latin typeface="Times"/>
                <a:cs typeface="Times"/>
              </a:rPr>
              <a:t>, VA: TESOL, Inc.</a:t>
            </a:r>
            <a:endParaRPr lang="ja-JP" altLang="ja-JP" sz="2000" dirty="0">
              <a:latin typeface="Times"/>
              <a:cs typeface="Times"/>
            </a:endParaRPr>
          </a:p>
          <a:p>
            <a:r>
              <a:rPr lang="en-US" altLang="ja-JP" sz="2000" dirty="0" err="1">
                <a:latin typeface="Times"/>
                <a:cs typeface="Times"/>
              </a:rPr>
              <a:t>Zeichner</a:t>
            </a:r>
            <a:r>
              <a:rPr lang="en-US" altLang="ja-JP" sz="2000" dirty="0">
                <a:latin typeface="Times"/>
                <a:cs typeface="Times"/>
              </a:rPr>
              <a:t>, K.M., &amp; </a:t>
            </a:r>
            <a:r>
              <a:rPr lang="en-US" altLang="ja-JP" sz="2000" dirty="0" err="1">
                <a:latin typeface="Times"/>
                <a:cs typeface="Times"/>
              </a:rPr>
              <a:t>Noffke</a:t>
            </a:r>
            <a:r>
              <a:rPr lang="en-US" altLang="ja-JP" sz="2000" dirty="0">
                <a:latin typeface="Times"/>
                <a:cs typeface="Times"/>
              </a:rPr>
              <a:t>, S.E. (2001). Practitioner research. In </a:t>
            </a:r>
            <a:r>
              <a:rPr lang="en-US" altLang="ja-JP" sz="2000" dirty="0" smtClean="0">
                <a:latin typeface="Times"/>
                <a:cs typeface="Times"/>
              </a:rPr>
              <a:t>V.</a:t>
            </a:r>
            <a:r>
              <a:rPr lang="en-US" altLang="ja-JP" sz="2000" dirty="0">
                <a:latin typeface="Times"/>
                <a:cs typeface="Times"/>
              </a:rPr>
              <a:t> </a:t>
            </a:r>
            <a:r>
              <a:rPr lang="en-US" altLang="ja-JP" sz="2000" dirty="0" smtClean="0">
                <a:latin typeface="Times"/>
                <a:cs typeface="Times"/>
              </a:rPr>
              <a:t>Richardson </a:t>
            </a:r>
            <a:r>
              <a:rPr lang="en-US" altLang="ja-JP" sz="2000" dirty="0">
                <a:latin typeface="Times"/>
                <a:cs typeface="Times"/>
              </a:rPr>
              <a:t>(Ed.), </a:t>
            </a:r>
            <a:r>
              <a:rPr lang="en-US" altLang="ja-JP" sz="2000" i="1" dirty="0">
                <a:latin typeface="Times"/>
                <a:cs typeface="Times"/>
              </a:rPr>
              <a:t>Handbook of research of teaching</a:t>
            </a:r>
            <a:r>
              <a:rPr lang="en-US" altLang="ja-JP" sz="2000" dirty="0">
                <a:latin typeface="Times"/>
                <a:cs typeface="Times"/>
              </a:rPr>
              <a:t> (Fourth edition</a:t>
            </a:r>
            <a:r>
              <a:rPr lang="en-US" altLang="ja-JP" sz="2000" dirty="0" smtClean="0">
                <a:latin typeface="Times"/>
                <a:cs typeface="Times"/>
              </a:rPr>
              <a:t>)(</a:t>
            </a:r>
            <a:r>
              <a:rPr lang="en-US" altLang="ja-JP" sz="2000" dirty="0">
                <a:latin typeface="Times"/>
                <a:cs typeface="Times"/>
              </a:rPr>
              <a:t>pp. 298-330). Washington, D.C: American Educational Research </a:t>
            </a:r>
            <a:r>
              <a:rPr lang="en-US" altLang="ja-JP" sz="2000" dirty="0" smtClean="0">
                <a:latin typeface="Times"/>
                <a:cs typeface="Times"/>
              </a:rPr>
              <a:t> </a:t>
            </a:r>
            <a:r>
              <a:rPr lang="en-US" altLang="ja-JP" sz="2000" dirty="0">
                <a:latin typeface="Times"/>
                <a:cs typeface="Times"/>
              </a:rPr>
              <a:t>Association.</a:t>
            </a:r>
            <a:endParaRPr lang="ja-JP" altLang="ja-JP" sz="2000" dirty="0">
              <a:latin typeface="Times"/>
              <a:cs typeface="Times"/>
            </a:endParaRPr>
          </a:p>
          <a:p>
            <a:endParaRPr kumimoji="1" lang="ja-JP" altLang="en-US" sz="2000" dirty="0">
              <a:latin typeface="Times"/>
              <a:cs typeface="Times"/>
            </a:endParaRPr>
          </a:p>
        </p:txBody>
      </p:sp>
    </p:spTree>
    <p:extLst>
      <p:ext uri="{BB962C8B-B14F-4D97-AF65-F5344CB8AC3E}">
        <p14:creationId xmlns:p14="http://schemas.microsoft.com/office/powerpoint/2010/main" val="5186144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ja-JP" dirty="0">
                <a:latin typeface="Times" charset="0"/>
              </a:rPr>
              <a:t>Shift Toward Critical and Collaborative AR</a:t>
            </a:r>
            <a:endParaRPr lang="en-US" altLang="ja-JP" dirty="0"/>
          </a:p>
        </p:txBody>
      </p:sp>
      <p:sp>
        <p:nvSpPr>
          <p:cNvPr id="174083" name="Rectangle 3"/>
          <p:cNvSpPr>
            <a:spLocks noGrp="1" noChangeArrowheads="1"/>
          </p:cNvSpPr>
          <p:nvPr>
            <p:ph type="body" idx="1"/>
          </p:nvPr>
        </p:nvSpPr>
        <p:spPr/>
        <p:txBody>
          <a:bodyPr/>
          <a:lstStyle/>
          <a:p>
            <a:pPr>
              <a:buFontTx/>
              <a:buNone/>
            </a:pPr>
            <a:r>
              <a:rPr lang="en-US" altLang="ja-JP" dirty="0">
                <a:latin typeface="Times" charset="0"/>
              </a:rPr>
              <a:t>   Burns (2005) argues for the shift from individualistic approach to critical/collaborative one to describe </a:t>
            </a:r>
            <a:r>
              <a:rPr lang="ja-JP" altLang="en-US" dirty="0">
                <a:latin typeface="Times" charset="0"/>
              </a:rPr>
              <a:t>“</a:t>
            </a:r>
            <a:r>
              <a:rPr lang="en-US" altLang="ja-JP" dirty="0">
                <a:latin typeface="Times" charset="0"/>
              </a:rPr>
              <a:t>how AR can be integrated into ongoing collaborative teacher development processes that can create the conditions to support and influence institutional change</a:t>
            </a:r>
            <a:r>
              <a:rPr lang="ja-JP" altLang="en-US" dirty="0">
                <a:latin typeface="Times" charset="0"/>
              </a:rPr>
              <a:t>”</a:t>
            </a:r>
            <a:r>
              <a:rPr lang="en-US" altLang="ja-JP" dirty="0">
                <a:latin typeface="Times" charset="0"/>
              </a:rPr>
              <a:t> (Burns, 2005, p. 247)</a:t>
            </a:r>
          </a:p>
        </p:txBody>
      </p:sp>
    </p:spTree>
    <p:extLst>
      <p:ext uri="{BB962C8B-B14F-4D97-AF65-F5344CB8AC3E}">
        <p14:creationId xmlns:p14="http://schemas.microsoft.com/office/powerpoint/2010/main" val="37188666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ja-JP">
                <a:latin typeface="Times" charset="0"/>
              </a:rPr>
              <a:t>Research Issue</a:t>
            </a:r>
            <a:endParaRPr lang="en-US" altLang="ja-JP"/>
          </a:p>
        </p:txBody>
      </p:sp>
      <p:sp>
        <p:nvSpPr>
          <p:cNvPr id="173059" name="Rectangle 3"/>
          <p:cNvSpPr>
            <a:spLocks noGrp="1" noChangeArrowheads="1"/>
          </p:cNvSpPr>
          <p:nvPr>
            <p:ph type="body" idx="1"/>
          </p:nvPr>
        </p:nvSpPr>
        <p:spPr/>
        <p:txBody>
          <a:bodyPr/>
          <a:lstStyle/>
          <a:p>
            <a:pPr>
              <a:buFontTx/>
              <a:buNone/>
            </a:pPr>
            <a:r>
              <a:rPr lang="en-US" altLang="ja-JP">
                <a:latin typeface="Times" charset="0"/>
              </a:rPr>
              <a:t>  </a:t>
            </a:r>
            <a:r>
              <a:rPr lang="ja-JP" altLang="en-US">
                <a:latin typeface="Times" charset="0"/>
              </a:rPr>
              <a:t>“</a:t>
            </a:r>
            <a:r>
              <a:rPr lang="en-US" altLang="ja-JP">
                <a:latin typeface="Times" charset="0"/>
              </a:rPr>
              <a:t>Published studies of AR in ELT are still relatively small in number</a:t>
            </a:r>
            <a:r>
              <a:rPr lang="ja-JP" altLang="en-US">
                <a:latin typeface="Times" charset="0"/>
              </a:rPr>
              <a:t>”</a:t>
            </a:r>
            <a:r>
              <a:rPr lang="en-US" altLang="ja-JP">
                <a:latin typeface="Times" charset="0"/>
              </a:rPr>
              <a:t> and few were reported </a:t>
            </a:r>
            <a:r>
              <a:rPr lang="ja-JP" altLang="en-US">
                <a:latin typeface="Times" charset="0"/>
              </a:rPr>
              <a:t>“</a:t>
            </a:r>
            <a:r>
              <a:rPr lang="en-US" altLang="ja-JP">
                <a:latin typeface="Times" charset="0"/>
              </a:rPr>
              <a:t>by teachers of AR conducted for their own professional development within a larger collaborative grouping</a:t>
            </a:r>
            <a:r>
              <a:rPr lang="ja-JP" altLang="en-US">
                <a:latin typeface="Times" charset="0"/>
              </a:rPr>
              <a:t>”</a:t>
            </a:r>
            <a:r>
              <a:rPr lang="en-US" altLang="ja-JP">
                <a:latin typeface="Times" charset="0"/>
              </a:rPr>
              <a:t> (Burns, 2005, p. 248)</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548680"/>
            <a:ext cx="7772400" cy="1080120"/>
          </a:xfrm>
        </p:spPr>
        <p:txBody>
          <a:bodyPr/>
          <a:lstStyle/>
          <a:p>
            <a:r>
              <a:rPr lang="en-US" altLang="ja-JP" sz="4000" dirty="0" smtClean="0">
                <a:latin typeface="Times"/>
                <a:cs typeface="Times"/>
              </a:rPr>
              <a:t/>
            </a:r>
            <a:br>
              <a:rPr lang="en-US" altLang="ja-JP" sz="4000" dirty="0" smtClean="0">
                <a:latin typeface="Times"/>
                <a:cs typeface="Times"/>
              </a:rPr>
            </a:br>
            <a:r>
              <a:rPr lang="en-US" altLang="ja-JP" sz="4000" dirty="0" smtClean="0">
                <a:latin typeface="Times"/>
                <a:cs typeface="Times"/>
              </a:rPr>
              <a:t>Mutoh</a:t>
            </a:r>
            <a:r>
              <a:rPr lang="en-US" altLang="ja-JP" sz="4000" dirty="0">
                <a:latin typeface="Times"/>
                <a:cs typeface="Times"/>
              </a:rPr>
              <a:t>, Sato, </a:t>
            </a:r>
            <a:r>
              <a:rPr lang="en-US" altLang="ja-JP" sz="4000" dirty="0" err="1">
                <a:latin typeface="Times"/>
                <a:cs typeface="Times"/>
              </a:rPr>
              <a:t>Hakamada</a:t>
            </a:r>
            <a:r>
              <a:rPr lang="en-US" altLang="ja-JP" sz="4000" dirty="0">
                <a:latin typeface="Times"/>
                <a:cs typeface="Times"/>
              </a:rPr>
              <a:t>, Tsuji and </a:t>
            </a:r>
            <a:r>
              <a:rPr lang="en-US" altLang="ja-JP" sz="4000" dirty="0" err="1">
                <a:latin typeface="Times"/>
                <a:cs typeface="Times"/>
              </a:rPr>
              <a:t>Shintani</a:t>
            </a:r>
            <a:r>
              <a:rPr lang="en-US" altLang="ja-JP" sz="4000" dirty="0">
                <a:latin typeface="Times"/>
                <a:cs typeface="Times"/>
              </a:rPr>
              <a:t> (2009) </a:t>
            </a:r>
            <a:br>
              <a:rPr lang="en-US" altLang="ja-JP" sz="4000" dirty="0">
                <a:latin typeface="Times"/>
                <a:cs typeface="Times"/>
              </a:rPr>
            </a:br>
            <a:endParaRPr kumimoji="1" lang="ja-JP" altLang="en-US" sz="4000" dirty="0"/>
          </a:p>
        </p:txBody>
      </p:sp>
      <p:sp>
        <p:nvSpPr>
          <p:cNvPr id="3" name="コンテンツ プレースホルダー 2"/>
          <p:cNvSpPr>
            <a:spLocks noGrp="1"/>
          </p:cNvSpPr>
          <p:nvPr>
            <p:ph idx="1"/>
          </p:nvPr>
        </p:nvSpPr>
        <p:spPr>
          <a:xfrm>
            <a:off x="611560" y="1628800"/>
            <a:ext cx="8352928" cy="4467200"/>
          </a:xfrm>
        </p:spPr>
        <p:txBody>
          <a:bodyPr/>
          <a:lstStyle/>
          <a:p>
            <a:pPr marL="0" indent="0">
              <a:buNone/>
            </a:pPr>
            <a:r>
              <a:rPr kumimoji="1" lang="ja-JP" altLang="en-US" sz="2400" dirty="0" smtClean="0">
                <a:latin typeface="Times"/>
                <a:cs typeface="Times"/>
              </a:rPr>
              <a:t>・</a:t>
            </a:r>
            <a:r>
              <a:rPr lang="en-US" altLang="ja-JP" sz="2400" dirty="0">
                <a:latin typeface="Times"/>
                <a:cs typeface="Times"/>
              </a:rPr>
              <a:t>15 school teachers (one elementary, seven junior high, and seven senior high school teachers)</a:t>
            </a:r>
            <a:r>
              <a:rPr lang="ja-JP" altLang="ja-JP" sz="2400" dirty="0">
                <a:latin typeface="Times"/>
                <a:cs typeface="Times"/>
              </a:rPr>
              <a:t> </a:t>
            </a:r>
            <a:r>
              <a:rPr lang="en-US" altLang="ja-JP" sz="2400" dirty="0" smtClean="0">
                <a:latin typeface="Times"/>
                <a:cs typeface="Times"/>
              </a:rPr>
              <a:t>worked on collaborative AR.</a:t>
            </a:r>
          </a:p>
          <a:p>
            <a:pPr marL="0" indent="0">
              <a:buNone/>
            </a:pPr>
            <a:r>
              <a:rPr lang="ja-JP" altLang="en-US" sz="2400" dirty="0" smtClean="0">
                <a:latin typeface="Times"/>
                <a:cs typeface="Times"/>
              </a:rPr>
              <a:t>・</a:t>
            </a:r>
            <a:r>
              <a:rPr lang="en-US" altLang="ja-JP" sz="2400" dirty="0" smtClean="0">
                <a:latin typeface="Times"/>
                <a:cs typeface="Times"/>
              </a:rPr>
              <a:t>met once a month, </a:t>
            </a:r>
            <a:r>
              <a:rPr lang="en-US" altLang="ja-JP" sz="2400" dirty="0">
                <a:latin typeface="Times"/>
                <a:cs typeface="Times"/>
              </a:rPr>
              <a:t>reported on their practices, and received comments from two university teachers and other participants.</a:t>
            </a:r>
            <a:r>
              <a:rPr lang="ja-JP" altLang="ja-JP" sz="2400" dirty="0">
                <a:latin typeface="Times"/>
                <a:cs typeface="Times"/>
              </a:rPr>
              <a:t> </a:t>
            </a:r>
            <a:endParaRPr lang="en-US" altLang="ja-JP" sz="2400" dirty="0" smtClean="0">
              <a:latin typeface="Times"/>
              <a:cs typeface="Times"/>
            </a:endParaRPr>
          </a:p>
          <a:p>
            <a:pPr marL="0" indent="0">
              <a:buNone/>
            </a:pPr>
            <a:r>
              <a:rPr kumimoji="1" lang="ja-JP" altLang="en-US" sz="2400" dirty="0" smtClean="0">
                <a:latin typeface="Times"/>
                <a:cs typeface="Times"/>
              </a:rPr>
              <a:t>・</a:t>
            </a:r>
            <a:r>
              <a:rPr lang="en-US" altLang="ja-JP" sz="2400" dirty="0">
                <a:latin typeface="Times"/>
                <a:cs typeface="Times"/>
              </a:rPr>
              <a:t>12 teachers said that they had improved their practices through the continuous action research cycle of implementation, reflection, and </a:t>
            </a:r>
            <a:r>
              <a:rPr lang="en-US" altLang="ja-JP" sz="2400" dirty="0" smtClean="0">
                <a:latin typeface="Times"/>
                <a:cs typeface="Times"/>
              </a:rPr>
              <a:t>revision.</a:t>
            </a:r>
            <a:r>
              <a:rPr lang="ja-JP" altLang="ja-JP" sz="2400" dirty="0" smtClean="0">
                <a:latin typeface="Times"/>
                <a:cs typeface="Times"/>
              </a:rPr>
              <a:t> </a:t>
            </a:r>
            <a:endParaRPr lang="en-US" altLang="ja-JP" sz="2400" dirty="0" smtClean="0">
              <a:latin typeface="Times"/>
              <a:cs typeface="Times"/>
            </a:endParaRPr>
          </a:p>
          <a:p>
            <a:pPr marL="0" indent="0">
              <a:buNone/>
            </a:pPr>
            <a:r>
              <a:rPr kumimoji="1" lang="ja-JP" altLang="en-US" sz="2400" dirty="0" smtClean="0">
                <a:latin typeface="Times"/>
                <a:cs typeface="Times"/>
              </a:rPr>
              <a:t>・</a:t>
            </a:r>
            <a:r>
              <a:rPr lang="en-US" altLang="ja-JP" sz="2400" dirty="0">
                <a:latin typeface="Times"/>
                <a:cs typeface="Times"/>
              </a:rPr>
              <a:t>only four teachers shared new ideas they had learned from action research with other teachers in their schools</a:t>
            </a:r>
            <a:r>
              <a:rPr lang="ja-JP" altLang="ja-JP" sz="2400" dirty="0">
                <a:latin typeface="Times"/>
                <a:cs typeface="Times"/>
              </a:rPr>
              <a:t> </a:t>
            </a:r>
            <a:r>
              <a:rPr lang="en-US" altLang="ja-JP" sz="2400" dirty="0" smtClean="0">
                <a:latin typeface="Times"/>
                <a:cs typeface="Times"/>
              </a:rPr>
              <a:t>and </a:t>
            </a:r>
            <a:r>
              <a:rPr lang="en-US" altLang="ja-JP" sz="2400" dirty="0">
                <a:latin typeface="Times"/>
                <a:cs typeface="Times"/>
              </a:rPr>
              <a:t>only one teacher actually utilized action research for curriculum development at his school. </a:t>
            </a:r>
            <a:endParaRPr kumimoji="1" lang="ja-JP" altLang="en-US" sz="2400" dirty="0">
              <a:latin typeface="Times"/>
              <a:cs typeface="Times"/>
            </a:endParaRPr>
          </a:p>
        </p:txBody>
      </p:sp>
    </p:spTree>
    <p:extLst>
      <p:ext uri="{BB962C8B-B14F-4D97-AF65-F5344CB8AC3E}">
        <p14:creationId xmlns:p14="http://schemas.microsoft.com/office/powerpoint/2010/main" val="8396736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ja-JP" dirty="0">
                <a:latin typeface="Times" charset="0"/>
              </a:rPr>
              <a:t>Research Questions</a:t>
            </a:r>
            <a:endParaRPr lang="en-US" altLang="ja-JP" dirty="0"/>
          </a:p>
        </p:txBody>
      </p:sp>
      <p:sp>
        <p:nvSpPr>
          <p:cNvPr id="175107" name="Rectangle 3"/>
          <p:cNvSpPr>
            <a:spLocks noGrp="1" noChangeArrowheads="1"/>
          </p:cNvSpPr>
          <p:nvPr>
            <p:ph type="body" idx="1"/>
          </p:nvPr>
        </p:nvSpPr>
        <p:spPr/>
        <p:txBody>
          <a:bodyPr/>
          <a:lstStyle/>
          <a:p>
            <a:pPr marL="0" lvl="0" indent="0">
              <a:buNone/>
            </a:pPr>
            <a:r>
              <a:rPr lang="en-US" altLang="ja-JP" sz="2800" dirty="0" smtClean="0">
                <a:latin typeface="Times"/>
                <a:cs typeface="Times"/>
              </a:rPr>
              <a:t>(1)How do </a:t>
            </a:r>
            <a:r>
              <a:rPr lang="en-US" altLang="ja-JP" sz="2800" dirty="0">
                <a:latin typeface="Times"/>
                <a:cs typeface="Times"/>
              </a:rPr>
              <a:t>teachers communicate and collaborate for the curriculum reform project?</a:t>
            </a:r>
            <a:endParaRPr lang="ja-JP" altLang="ja-JP" sz="2800" dirty="0">
              <a:latin typeface="Times"/>
              <a:cs typeface="Times"/>
            </a:endParaRPr>
          </a:p>
          <a:p>
            <a:pPr marL="0" lvl="0" indent="0">
              <a:buNone/>
            </a:pPr>
            <a:r>
              <a:rPr lang="en-US" altLang="ja-JP" sz="2800" dirty="0" smtClean="0">
                <a:latin typeface="Times"/>
                <a:cs typeface="Times"/>
              </a:rPr>
              <a:t>(2)How do </a:t>
            </a:r>
            <a:r>
              <a:rPr lang="en-US" altLang="ja-JP" sz="2800" dirty="0">
                <a:latin typeface="Times"/>
                <a:cs typeface="Times"/>
              </a:rPr>
              <a:t>students change their attitudes toward learning English and improve their ability through the curriculum reform project?</a:t>
            </a:r>
            <a:endParaRPr lang="ja-JP" altLang="ja-JP" sz="2800" dirty="0">
              <a:latin typeface="Times"/>
              <a:cs typeface="Times"/>
            </a:endParaRPr>
          </a:p>
          <a:p>
            <a:pPr marL="0" lvl="0" indent="0">
              <a:buNone/>
            </a:pPr>
            <a:r>
              <a:rPr lang="en-US" altLang="ja-JP" sz="2800" dirty="0" smtClean="0">
                <a:latin typeface="Times"/>
                <a:cs typeface="Times"/>
              </a:rPr>
              <a:t>(3)What are </a:t>
            </a:r>
            <a:r>
              <a:rPr lang="en-US" altLang="ja-JP" sz="2800" dirty="0">
                <a:latin typeface="Times"/>
                <a:cs typeface="Times"/>
              </a:rPr>
              <a:t>the difficulties in implementing the </a:t>
            </a:r>
            <a:r>
              <a:rPr lang="en-US" altLang="ja-JP" sz="2800" dirty="0" err="1">
                <a:latin typeface="Times"/>
                <a:cs typeface="Times"/>
              </a:rPr>
              <a:t>schoolwide</a:t>
            </a:r>
            <a:r>
              <a:rPr lang="en-US" altLang="ja-JP" sz="2800" b="1" dirty="0">
                <a:latin typeface="Times"/>
                <a:cs typeface="Times"/>
              </a:rPr>
              <a:t> </a:t>
            </a:r>
            <a:r>
              <a:rPr lang="en-US" altLang="ja-JP" sz="2800" dirty="0">
                <a:latin typeface="Times"/>
                <a:cs typeface="Times"/>
              </a:rPr>
              <a:t>curriculum reform project?</a:t>
            </a:r>
            <a:endParaRPr lang="ja-JP" altLang="ja-JP" sz="2800" dirty="0">
              <a:latin typeface="Times"/>
              <a:cs typeface="Times"/>
            </a:endParaRPr>
          </a:p>
          <a:p>
            <a:pPr marL="0" indent="0">
              <a:lnSpc>
                <a:spcPct val="90000"/>
              </a:lnSpc>
              <a:buNone/>
            </a:pPr>
            <a:endParaRPr lang="en-US" altLang="ja-JP" dirty="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ja-JP" dirty="0" smtClean="0">
                <a:latin typeface="Times" charset="0"/>
              </a:rPr>
              <a:t>Context</a:t>
            </a:r>
            <a:endParaRPr lang="en-US" altLang="ja-JP" dirty="0"/>
          </a:p>
        </p:txBody>
      </p:sp>
      <p:sp>
        <p:nvSpPr>
          <p:cNvPr id="177155" name="Rectangle 3"/>
          <p:cNvSpPr>
            <a:spLocks noGrp="1" noChangeArrowheads="1"/>
          </p:cNvSpPr>
          <p:nvPr>
            <p:ph type="body" idx="1"/>
          </p:nvPr>
        </p:nvSpPr>
        <p:spPr/>
        <p:txBody>
          <a:bodyPr/>
          <a:lstStyle/>
          <a:p>
            <a:pPr marL="609600" indent="-609600">
              <a:buFontTx/>
              <a:buAutoNum type="arabicParenBoth"/>
            </a:pPr>
            <a:r>
              <a:rPr lang="en-US" altLang="ja-JP" sz="2800" dirty="0" err="1">
                <a:latin typeface="Times"/>
                <a:cs typeface="Times"/>
              </a:rPr>
              <a:t>Kagamihara</a:t>
            </a:r>
            <a:r>
              <a:rPr lang="en-US" altLang="ja-JP" sz="2800" dirty="0">
                <a:latin typeface="Times"/>
                <a:cs typeface="Times"/>
              </a:rPr>
              <a:t> Senior High </a:t>
            </a:r>
            <a:r>
              <a:rPr lang="en-US" altLang="ja-JP" sz="2800" dirty="0" smtClean="0">
                <a:latin typeface="Times"/>
                <a:cs typeface="Times"/>
              </a:rPr>
              <a:t>School, a </a:t>
            </a:r>
            <a:r>
              <a:rPr lang="en-US" altLang="ja-JP" sz="2800" dirty="0">
                <a:latin typeface="Times"/>
                <a:cs typeface="Times"/>
              </a:rPr>
              <a:t>public school with three courses including general, math and science, and English courses. </a:t>
            </a:r>
            <a:endParaRPr lang="en-US" altLang="ja-JP" sz="2800" dirty="0" smtClean="0">
              <a:latin typeface="Times"/>
              <a:cs typeface="Times"/>
            </a:endParaRPr>
          </a:p>
          <a:p>
            <a:pPr marL="609600" indent="-609600">
              <a:buFont typeface="Arial" charset="0"/>
              <a:buAutoNum type="arabicParenBoth" startAt="2"/>
            </a:pPr>
            <a:r>
              <a:rPr lang="en-US" altLang="ja-JP" sz="2800" dirty="0" smtClean="0">
                <a:latin typeface="Times"/>
                <a:cs typeface="Times"/>
              </a:rPr>
              <a:t>at </a:t>
            </a:r>
            <a:r>
              <a:rPr lang="en-US" altLang="ja-JP" sz="2800" dirty="0">
                <a:latin typeface="Times"/>
                <a:cs typeface="Times"/>
              </a:rPr>
              <a:t>a lower intermediate </a:t>
            </a:r>
            <a:r>
              <a:rPr lang="en-US" altLang="ja-JP" sz="2800" dirty="0" smtClean="0">
                <a:latin typeface="Times"/>
                <a:cs typeface="Times"/>
              </a:rPr>
              <a:t>level</a:t>
            </a:r>
          </a:p>
          <a:p>
            <a:pPr marL="609600" indent="-609600">
              <a:buFont typeface="Arial" charset="0"/>
              <a:buAutoNum type="arabicParenBoth" startAt="2"/>
            </a:pPr>
            <a:r>
              <a:rPr lang="en-US" altLang="ja-JP" sz="2800" dirty="0">
                <a:latin typeface="Times"/>
                <a:cs typeface="Times"/>
              </a:rPr>
              <a:t>top-down curriculum reform project started in 2008</a:t>
            </a:r>
            <a:r>
              <a:rPr lang="ja-JP" altLang="ja-JP" sz="2800" dirty="0">
                <a:latin typeface="Times"/>
                <a:cs typeface="Times"/>
              </a:rPr>
              <a:t> </a:t>
            </a:r>
            <a:endParaRPr lang="en-US" altLang="ja-JP" sz="2800" dirty="0" smtClean="0">
              <a:latin typeface="Times"/>
              <a:cs typeface="Times"/>
            </a:endParaRPr>
          </a:p>
          <a:p>
            <a:pPr marL="609600" indent="-609600">
              <a:buFont typeface="Arial" charset="0"/>
              <a:buAutoNum type="arabicParenBoth" startAt="2"/>
            </a:pPr>
            <a:r>
              <a:rPr lang="en-US" altLang="ja-JP" sz="2800" dirty="0">
                <a:latin typeface="Times"/>
                <a:cs typeface="Times"/>
              </a:rPr>
              <a:t>became a prefectural project from 2009 to 2011</a:t>
            </a:r>
            <a:r>
              <a:rPr lang="ja-JP" altLang="ja-JP" sz="2800" dirty="0">
                <a:latin typeface="Times"/>
                <a:cs typeface="Times"/>
              </a:rPr>
              <a:t> </a:t>
            </a:r>
            <a:endParaRPr lang="en-US" altLang="ja-JP" sz="2800" dirty="0" smtClean="0">
              <a:latin typeface="Times"/>
              <a:cs typeface="Time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rbit">
  <a:themeElements>
    <a:clrScheme name="Orbit 1">
      <a:dk1>
        <a:srgbClr val="003300"/>
      </a:dk1>
      <a:lt1>
        <a:srgbClr val="FFFFFF"/>
      </a:lt1>
      <a:dk2>
        <a:srgbClr val="003300"/>
      </a:dk2>
      <a:lt2>
        <a:srgbClr val="808080"/>
      </a:lt2>
      <a:accent1>
        <a:srgbClr val="A6BF73"/>
      </a:accent1>
      <a:accent2>
        <a:srgbClr val="FFFFCC"/>
      </a:accent2>
      <a:accent3>
        <a:srgbClr val="FFFFFF"/>
      </a:accent3>
      <a:accent4>
        <a:srgbClr val="002A00"/>
      </a:accent4>
      <a:accent5>
        <a:srgbClr val="D0DCBC"/>
      </a:accent5>
      <a:accent6>
        <a:srgbClr val="E7E7B9"/>
      </a:accent6>
      <a:hlink>
        <a:srgbClr val="70AABF"/>
      </a:hlink>
      <a:folHlink>
        <a:srgbClr val="BF848A"/>
      </a:folHlink>
    </a:clrScheme>
    <a:fontScheme name="Orbi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Time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altLang="en-US" sz="2400" b="0" i="0" u="none" strike="noStrike" cap="none" normalizeH="0" baseline="0">
            <a:ln>
              <a:noFill/>
            </a:ln>
            <a:solidFill>
              <a:srgbClr val="000000"/>
            </a:solidFill>
            <a:effectLst/>
            <a:latin typeface="Times" charset="0"/>
            <a:ea typeface="ＭＳ Ｐゴシック" charset="0"/>
            <a:cs typeface="ＭＳ Ｐゴシック" charset="0"/>
          </a:defRPr>
        </a:defPPr>
      </a:lstStyle>
    </a:lnDef>
  </a:objectDefaults>
  <a:extraClrSchemeLst>
    <a:extraClrScheme>
      <a:clrScheme name="Orbit 1">
        <a:dk1>
          <a:srgbClr val="003300"/>
        </a:dk1>
        <a:lt1>
          <a:srgbClr val="FFFFFF"/>
        </a:lt1>
        <a:dk2>
          <a:srgbClr val="003300"/>
        </a:dk2>
        <a:lt2>
          <a:srgbClr val="808080"/>
        </a:lt2>
        <a:accent1>
          <a:srgbClr val="A6BF73"/>
        </a:accent1>
        <a:accent2>
          <a:srgbClr val="FFFFCC"/>
        </a:accent2>
        <a:accent3>
          <a:srgbClr val="FFFFFF"/>
        </a:accent3>
        <a:accent4>
          <a:srgbClr val="002A00"/>
        </a:accent4>
        <a:accent5>
          <a:srgbClr val="D0DCBC"/>
        </a:accent5>
        <a:accent6>
          <a:srgbClr val="E7E7B9"/>
        </a:accent6>
        <a:hlink>
          <a:srgbClr val="70AABF"/>
        </a:hlink>
        <a:folHlink>
          <a:srgbClr val="BF84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Yoshi:Applications:Microsoft Office 2004:テンプレート:プレゼンテーション:デザイン:Orbit</Template>
  <TotalTime>1243</TotalTime>
  <Words>3299</Words>
  <Application>Microsoft Macintosh PowerPoint</Application>
  <PresentationFormat>画面に合わせる (4:3)</PresentationFormat>
  <Paragraphs>280</Paragraphs>
  <Slides>41</Slides>
  <Notes>10</Notes>
  <HiddenSlides>0</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Orbit</vt:lpstr>
      <vt:lpstr>University-School Collaboration through Action Research</vt:lpstr>
      <vt:lpstr>Introduction</vt:lpstr>
      <vt:lpstr>Definition of AR</vt:lpstr>
      <vt:lpstr>A Spiral Process</vt:lpstr>
      <vt:lpstr>Shift Toward Critical and Collaborative AR</vt:lpstr>
      <vt:lpstr>Research Issue</vt:lpstr>
      <vt:lpstr> Mutoh, Sato, Hakamada, Tsuji and Shintani (2009)  </vt:lpstr>
      <vt:lpstr>Research Questions</vt:lpstr>
      <vt:lpstr>Context</vt:lpstr>
      <vt:lpstr>Goals of the English Curriculum </vt:lpstr>
      <vt:lpstr>Participants</vt:lpstr>
      <vt:lpstr>Mixed Methods</vt:lpstr>
      <vt:lpstr> Qualitative Results Year One </vt:lpstr>
      <vt:lpstr> Qualitative Results Year One </vt:lpstr>
      <vt:lpstr>PowerPoint プレゼンテーション</vt:lpstr>
      <vt:lpstr>PowerPoint プレゼンテーション</vt:lpstr>
      <vt:lpstr> Qualitative Results Year One </vt:lpstr>
      <vt:lpstr> Qualitative Results Year One </vt:lpstr>
      <vt:lpstr>Qualitative Results Year Two</vt:lpstr>
      <vt:lpstr>PowerPoint プレゼンテーション</vt:lpstr>
      <vt:lpstr>Qualitative Results Year Two</vt:lpstr>
      <vt:lpstr>Qualitative Results Year Three</vt:lpstr>
      <vt:lpstr>Qualitative Results Year Three</vt:lpstr>
      <vt:lpstr>Summary of Qualitative Results</vt:lpstr>
      <vt:lpstr>Summary of Qualitative Results</vt:lpstr>
      <vt:lpstr>Summary of Qualitative Results</vt:lpstr>
      <vt:lpstr>Quantitative Results</vt:lpstr>
      <vt:lpstr>Quantitative Results</vt:lpstr>
      <vt:lpstr>Quantitative Results</vt:lpstr>
      <vt:lpstr>Quantitative Results</vt:lpstr>
      <vt:lpstr>Quantitative Results</vt:lpstr>
      <vt:lpstr>Quantitative Results</vt:lpstr>
      <vt:lpstr>Quantitative Results</vt:lpstr>
      <vt:lpstr>Discussion</vt:lpstr>
      <vt:lpstr>Discussion</vt:lpstr>
      <vt:lpstr>Discussion</vt:lpstr>
      <vt:lpstr>Discussion</vt:lpstr>
      <vt:lpstr>Conclusion</vt:lpstr>
      <vt:lpstr>References</vt:lpstr>
      <vt:lpstr>References</vt:lpstr>
      <vt:lpstr>References</vt:lpstr>
    </vt:vector>
  </TitlesOfParts>
  <Company>佐藤 一嘉</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Action Research</dc:title>
  <dc:creator>佐藤 一嘉</dc:creator>
  <cp:lastModifiedBy>佐藤 一嘉</cp:lastModifiedBy>
  <cp:revision>84</cp:revision>
  <dcterms:created xsi:type="dcterms:W3CDTF">2008-08-22T07:09:38Z</dcterms:created>
  <dcterms:modified xsi:type="dcterms:W3CDTF">2014-08-10T11:07:43Z</dcterms:modified>
</cp:coreProperties>
</file>