
<file path=[Content_Types].xml><?xml version="1.0" encoding="utf-8"?>
<Types xmlns="http://schemas.openxmlformats.org/package/2006/content-types">
  <Default Extension="xml" ContentType="application/xml"/>
  <Default Extension="jpeg" ContentType="image/jpeg"/>
  <Default Extension="png" ContentType="image/png"/>
  <Default Extension="jpg" ContentType="image/jpe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75"/>
  </p:notesMasterIdLst>
  <p:sldIdLst>
    <p:sldId id="256" r:id="rId2"/>
    <p:sldId id="257" r:id="rId3"/>
    <p:sldId id="261" r:id="rId4"/>
    <p:sldId id="262" r:id="rId5"/>
    <p:sldId id="263" r:id="rId6"/>
    <p:sldId id="264" r:id="rId7"/>
    <p:sldId id="321" r:id="rId8"/>
    <p:sldId id="322" r:id="rId9"/>
    <p:sldId id="323" r:id="rId10"/>
    <p:sldId id="324" r:id="rId11"/>
    <p:sldId id="325" r:id="rId12"/>
    <p:sldId id="269" r:id="rId13"/>
    <p:sldId id="272" r:id="rId14"/>
    <p:sldId id="290" r:id="rId15"/>
    <p:sldId id="291" r:id="rId16"/>
    <p:sldId id="268" r:id="rId17"/>
    <p:sldId id="300" r:id="rId18"/>
    <p:sldId id="301" r:id="rId19"/>
    <p:sldId id="302" r:id="rId20"/>
    <p:sldId id="292" r:id="rId21"/>
    <p:sldId id="304" r:id="rId22"/>
    <p:sldId id="305" r:id="rId23"/>
    <p:sldId id="306" r:id="rId24"/>
    <p:sldId id="307" r:id="rId25"/>
    <p:sldId id="308" r:id="rId26"/>
    <p:sldId id="314" r:id="rId27"/>
    <p:sldId id="331" r:id="rId28"/>
    <p:sldId id="315" r:id="rId29"/>
    <p:sldId id="332" r:id="rId30"/>
    <p:sldId id="316" r:id="rId31"/>
    <p:sldId id="333" r:id="rId32"/>
    <p:sldId id="309" r:id="rId33"/>
    <p:sldId id="334" r:id="rId34"/>
    <p:sldId id="348" r:id="rId35"/>
    <p:sldId id="351" r:id="rId36"/>
    <p:sldId id="350" r:id="rId37"/>
    <p:sldId id="293" r:id="rId38"/>
    <p:sldId id="339" r:id="rId39"/>
    <p:sldId id="349" r:id="rId40"/>
    <p:sldId id="352" r:id="rId41"/>
    <p:sldId id="353" r:id="rId42"/>
    <p:sldId id="294" r:id="rId43"/>
    <p:sldId id="340" r:id="rId44"/>
    <p:sldId id="354" r:id="rId45"/>
    <p:sldId id="355" r:id="rId46"/>
    <p:sldId id="356" r:id="rId47"/>
    <p:sldId id="326" r:id="rId48"/>
    <p:sldId id="341" r:id="rId49"/>
    <p:sldId id="273" r:id="rId50"/>
    <p:sldId id="274" r:id="rId51"/>
    <p:sldId id="275" r:id="rId52"/>
    <p:sldId id="276" r:id="rId53"/>
    <p:sldId id="278" r:id="rId54"/>
    <p:sldId id="295" r:id="rId55"/>
    <p:sldId id="297" r:id="rId56"/>
    <p:sldId id="296" r:id="rId57"/>
    <p:sldId id="279" r:id="rId58"/>
    <p:sldId id="335" r:id="rId59"/>
    <p:sldId id="342" r:id="rId60"/>
    <p:sldId id="346" r:id="rId61"/>
    <p:sldId id="347" r:id="rId62"/>
    <p:sldId id="281" r:id="rId63"/>
    <p:sldId id="282" r:id="rId64"/>
    <p:sldId id="283" r:id="rId65"/>
    <p:sldId id="284" r:id="rId66"/>
    <p:sldId id="328" r:id="rId67"/>
    <p:sldId id="329" r:id="rId68"/>
    <p:sldId id="285" r:id="rId69"/>
    <p:sldId id="286" r:id="rId70"/>
    <p:sldId id="287" r:id="rId71"/>
    <p:sldId id="288" r:id="rId72"/>
    <p:sldId id="289" r:id="rId73"/>
    <p:sldId id="330" r:id="rId7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4C651AD6-8C91-824D-8974-3CFC38E76BB3}">
          <p14:sldIdLst>
            <p14:sldId id="256"/>
            <p14:sldId id="257"/>
            <p14:sldId id="261"/>
            <p14:sldId id="262"/>
            <p14:sldId id="263"/>
            <p14:sldId id="264"/>
            <p14:sldId id="321"/>
            <p14:sldId id="322"/>
            <p14:sldId id="323"/>
            <p14:sldId id="324"/>
            <p14:sldId id="325"/>
            <p14:sldId id="269"/>
            <p14:sldId id="272"/>
            <p14:sldId id="290"/>
            <p14:sldId id="291"/>
            <p14:sldId id="268"/>
            <p14:sldId id="300"/>
            <p14:sldId id="301"/>
            <p14:sldId id="302"/>
            <p14:sldId id="292"/>
            <p14:sldId id="304"/>
            <p14:sldId id="305"/>
            <p14:sldId id="306"/>
            <p14:sldId id="307"/>
            <p14:sldId id="308"/>
            <p14:sldId id="314"/>
            <p14:sldId id="331"/>
            <p14:sldId id="315"/>
            <p14:sldId id="332"/>
            <p14:sldId id="316"/>
            <p14:sldId id="333"/>
          </p14:sldIdLst>
        </p14:section>
        <p14:section name="Untitled Section" id="{1538B90B-9115-6644-B787-ADC7AFB2B0EC}">
          <p14:sldIdLst>
            <p14:sldId id="309"/>
            <p14:sldId id="334"/>
            <p14:sldId id="348"/>
            <p14:sldId id="351"/>
            <p14:sldId id="350"/>
            <p14:sldId id="293"/>
            <p14:sldId id="339"/>
            <p14:sldId id="349"/>
            <p14:sldId id="352"/>
            <p14:sldId id="353"/>
            <p14:sldId id="294"/>
            <p14:sldId id="340"/>
            <p14:sldId id="354"/>
            <p14:sldId id="355"/>
            <p14:sldId id="356"/>
            <p14:sldId id="326"/>
            <p14:sldId id="341"/>
            <p14:sldId id="273"/>
            <p14:sldId id="274"/>
            <p14:sldId id="275"/>
            <p14:sldId id="276"/>
            <p14:sldId id="278"/>
            <p14:sldId id="295"/>
            <p14:sldId id="297"/>
            <p14:sldId id="296"/>
            <p14:sldId id="279"/>
            <p14:sldId id="335"/>
            <p14:sldId id="342"/>
            <p14:sldId id="346"/>
            <p14:sldId id="347"/>
            <p14:sldId id="281"/>
            <p14:sldId id="282"/>
            <p14:sldId id="283"/>
            <p14:sldId id="284"/>
            <p14:sldId id="328"/>
            <p14:sldId id="329"/>
            <p14:sldId id="285"/>
            <p14:sldId id="286"/>
            <p14:sldId id="287"/>
            <p14:sldId id="288"/>
            <p14:sldId id="289"/>
            <p14:sldId id="330"/>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84E427A-3D55-4303-BF80-6455036E1DE7}" styleName="Themed Style 1 - Accent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775DCB02-9BB8-47FD-8907-85C794F793BA}" styleName="Themed Style 1 - Accent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08FB837D-C827-4EFA-A057-4D05807E0F7C}" styleName="Themed Style 1 - Accent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06799F8-075E-4A3A-A7F6-7FBC6576F1A4}" styleName="Themed Style 2 - Accent 3">
    <a:tblBg>
      <a:fillRef idx="3">
        <a:schemeClr val="accent3"/>
      </a:fillRef>
      <a:effectRef idx="3">
        <a:schemeClr val="accent3"/>
      </a:effectRef>
    </a:tblBg>
    <a:wholeTbl>
      <a:tcTxStyle>
        <a:fontRef idx="minor">
          <a:scrgbClr r="0" g="0" b="0"/>
        </a:fontRef>
        <a:schemeClr val="lt1"/>
      </a:tcTxStyle>
      <a:tcStyle>
        <a:tcBdr>
          <a:left>
            <a:lnRef idx="1">
              <a:schemeClr val="accent3">
                <a:tint val="50000"/>
              </a:schemeClr>
            </a:lnRef>
          </a:left>
          <a:right>
            <a:lnRef idx="1">
              <a:schemeClr val="accent3">
                <a:tint val="50000"/>
              </a:schemeClr>
            </a:lnRef>
          </a:right>
          <a:top>
            <a:lnRef idx="1">
              <a:schemeClr val="accent3">
                <a:tint val="50000"/>
              </a:schemeClr>
            </a:lnRef>
          </a:top>
          <a:bottom>
            <a:lnRef idx="1">
              <a:schemeClr val="accent3">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08"/>
    <p:restoredTop sz="94755"/>
  </p:normalViewPr>
  <p:slideViewPr>
    <p:cSldViewPr snapToGrid="0" snapToObjects="1">
      <p:cViewPr>
        <p:scale>
          <a:sx n="94" d="100"/>
          <a:sy n="94" d="100"/>
        </p:scale>
        <p:origin x="1624" y="232"/>
      </p:cViewPr>
      <p:guideLst>
        <p:guide orient="horz" pos="2160"/>
        <p:guide pos="2880"/>
      </p:guideLst>
    </p:cSldViewPr>
  </p:slideViewPr>
  <p:notesTextViewPr>
    <p:cViewPr>
      <p:scale>
        <a:sx n="100" d="100"/>
        <a:sy n="100" d="100"/>
      </p:scale>
      <p:origin x="0" y="0"/>
    </p:cViewPr>
  </p:notesTextViewPr>
  <p:sorterViewPr>
    <p:cViewPr>
      <p:scale>
        <a:sx n="115" d="100"/>
        <a:sy n="115" d="100"/>
      </p:scale>
      <p:origin x="0" y="524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63" Type="http://schemas.openxmlformats.org/officeDocument/2006/relationships/slide" Target="slides/slide62.xml"/><Relationship Id="rId64" Type="http://schemas.openxmlformats.org/officeDocument/2006/relationships/slide" Target="slides/slide63.xml"/><Relationship Id="rId65" Type="http://schemas.openxmlformats.org/officeDocument/2006/relationships/slide" Target="slides/slide64.xml"/><Relationship Id="rId66" Type="http://schemas.openxmlformats.org/officeDocument/2006/relationships/slide" Target="slides/slide65.xml"/><Relationship Id="rId67" Type="http://schemas.openxmlformats.org/officeDocument/2006/relationships/slide" Target="slides/slide66.xml"/><Relationship Id="rId68" Type="http://schemas.openxmlformats.org/officeDocument/2006/relationships/slide" Target="slides/slide67.xml"/><Relationship Id="rId69" Type="http://schemas.openxmlformats.org/officeDocument/2006/relationships/slide" Target="slides/slide68.xml"/><Relationship Id="rId50" Type="http://schemas.openxmlformats.org/officeDocument/2006/relationships/slide" Target="slides/slide49.xml"/><Relationship Id="rId51" Type="http://schemas.openxmlformats.org/officeDocument/2006/relationships/slide" Target="slides/slide50.xml"/><Relationship Id="rId52" Type="http://schemas.openxmlformats.org/officeDocument/2006/relationships/slide" Target="slides/slide51.xml"/><Relationship Id="rId53" Type="http://schemas.openxmlformats.org/officeDocument/2006/relationships/slide" Target="slides/slide52.xml"/><Relationship Id="rId54" Type="http://schemas.openxmlformats.org/officeDocument/2006/relationships/slide" Target="slides/slide53.xml"/><Relationship Id="rId55" Type="http://schemas.openxmlformats.org/officeDocument/2006/relationships/slide" Target="slides/slide54.xml"/><Relationship Id="rId56" Type="http://schemas.openxmlformats.org/officeDocument/2006/relationships/slide" Target="slides/slide55.xml"/><Relationship Id="rId57" Type="http://schemas.openxmlformats.org/officeDocument/2006/relationships/slide" Target="slides/slide56.xml"/><Relationship Id="rId58" Type="http://schemas.openxmlformats.org/officeDocument/2006/relationships/slide" Target="slides/slide57.xml"/><Relationship Id="rId59" Type="http://schemas.openxmlformats.org/officeDocument/2006/relationships/slide" Target="slides/slide58.xml"/><Relationship Id="rId40" Type="http://schemas.openxmlformats.org/officeDocument/2006/relationships/slide" Target="slides/slide39.xml"/><Relationship Id="rId41" Type="http://schemas.openxmlformats.org/officeDocument/2006/relationships/slide" Target="slides/slide40.xml"/><Relationship Id="rId42" Type="http://schemas.openxmlformats.org/officeDocument/2006/relationships/slide" Target="slides/slide41.xml"/><Relationship Id="rId43" Type="http://schemas.openxmlformats.org/officeDocument/2006/relationships/slide" Target="slides/slide42.xml"/><Relationship Id="rId44" Type="http://schemas.openxmlformats.org/officeDocument/2006/relationships/slide" Target="slides/slide43.xml"/><Relationship Id="rId45" Type="http://schemas.openxmlformats.org/officeDocument/2006/relationships/slide" Target="slides/slide44.xml"/><Relationship Id="rId46" Type="http://schemas.openxmlformats.org/officeDocument/2006/relationships/slide" Target="slides/slide45.xml"/><Relationship Id="rId47" Type="http://schemas.openxmlformats.org/officeDocument/2006/relationships/slide" Target="slides/slide46.xml"/><Relationship Id="rId48" Type="http://schemas.openxmlformats.org/officeDocument/2006/relationships/slide" Target="slides/slide47.xml"/><Relationship Id="rId49" Type="http://schemas.openxmlformats.org/officeDocument/2006/relationships/slide" Target="slides/slide4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33" Type="http://schemas.openxmlformats.org/officeDocument/2006/relationships/slide" Target="slides/slide32.xml"/><Relationship Id="rId34" Type="http://schemas.openxmlformats.org/officeDocument/2006/relationships/slide" Target="slides/slide33.xml"/><Relationship Id="rId35" Type="http://schemas.openxmlformats.org/officeDocument/2006/relationships/slide" Target="slides/slide34.xml"/><Relationship Id="rId36" Type="http://schemas.openxmlformats.org/officeDocument/2006/relationships/slide" Target="slides/slide35.xml"/><Relationship Id="rId37" Type="http://schemas.openxmlformats.org/officeDocument/2006/relationships/slide" Target="slides/slide36.xml"/><Relationship Id="rId38" Type="http://schemas.openxmlformats.org/officeDocument/2006/relationships/slide" Target="slides/slide37.xml"/><Relationship Id="rId39" Type="http://schemas.openxmlformats.org/officeDocument/2006/relationships/slide" Target="slides/slide38.xml"/><Relationship Id="rId70" Type="http://schemas.openxmlformats.org/officeDocument/2006/relationships/slide" Target="slides/slide69.xml"/><Relationship Id="rId71" Type="http://schemas.openxmlformats.org/officeDocument/2006/relationships/slide" Target="slides/slide70.xml"/><Relationship Id="rId72" Type="http://schemas.openxmlformats.org/officeDocument/2006/relationships/slide" Target="slides/slide71.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73" Type="http://schemas.openxmlformats.org/officeDocument/2006/relationships/slide" Target="slides/slide72.xml"/><Relationship Id="rId74" Type="http://schemas.openxmlformats.org/officeDocument/2006/relationships/slide" Target="slides/slide73.xml"/><Relationship Id="rId75" Type="http://schemas.openxmlformats.org/officeDocument/2006/relationships/notesMaster" Target="notesMasters/notesMaster1.xml"/><Relationship Id="rId76" Type="http://schemas.openxmlformats.org/officeDocument/2006/relationships/presProps" Target="presProps.xml"/><Relationship Id="rId77" Type="http://schemas.openxmlformats.org/officeDocument/2006/relationships/viewProps" Target="viewProps.xml"/><Relationship Id="rId78" Type="http://schemas.openxmlformats.org/officeDocument/2006/relationships/theme" Target="theme/theme1.xml"/><Relationship Id="rId79" Type="http://schemas.openxmlformats.org/officeDocument/2006/relationships/tableStyles" Target="tableStyles.xml"/><Relationship Id="rId60" Type="http://schemas.openxmlformats.org/officeDocument/2006/relationships/slide" Target="slides/slide59.xml"/><Relationship Id="rId61" Type="http://schemas.openxmlformats.org/officeDocument/2006/relationships/slide" Target="slides/slide60.xml"/><Relationship Id="rId62" Type="http://schemas.openxmlformats.org/officeDocument/2006/relationships/slide" Target="slides/slide61.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54D19AB-DAF3-9445-AA7E-59FE1844C24F}" type="datetimeFigureOut">
              <a:rPr kumimoji="1" lang="ja-JP" altLang="en-US" smtClean="0"/>
              <a:t>2017/4/19</a:t>
            </a:fld>
            <a:endParaRPr kumimoji="1" lang="ja-JP" altLang="en-US"/>
          </a:p>
        </p:txBody>
      </p:sp>
      <p:sp>
        <p:nvSpPr>
          <p:cNvPr id="4" name="スライド イメージ プレースホルダー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46C100F-6C32-EC4C-9FD9-37F0FE17D7BD}" type="slidenum">
              <a:rPr kumimoji="1" lang="ja-JP" altLang="en-US" smtClean="0"/>
              <a:t>‹#›</a:t>
            </a:fld>
            <a:endParaRPr kumimoji="1" lang="ja-JP" altLang="en-US"/>
          </a:p>
        </p:txBody>
      </p:sp>
    </p:spTree>
    <p:extLst>
      <p:ext uri="{BB962C8B-B14F-4D97-AF65-F5344CB8AC3E}">
        <p14:creationId xmlns:p14="http://schemas.microsoft.com/office/powerpoint/2010/main" val="989960985"/>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4.png"/></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5.png"/><Relationship Id="rId3" Type="http://schemas.openxmlformats.org/officeDocument/2006/relationships/image" Target="../media/image6.png"/></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7.png"/><Relationship Id="rId3" Type="http://schemas.openxmlformats.org/officeDocument/2006/relationships/image" Target="../media/image8.png"/></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7.png"/><Relationship Id="rId3" Type="http://schemas.openxmlformats.org/officeDocument/2006/relationships/image" Target="../media/image6.png"/></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pic>
        <p:nvPicPr>
          <p:cNvPr id="8" name="Picture 7" descr="Overlay-TitleSlide.png"/>
          <p:cNvPicPr>
            <a:picLocks noChangeAspect="1"/>
          </p:cNvPicPr>
          <p:nvPr/>
        </p:nvPicPr>
        <p:blipFill>
          <a:blip r:embed="rId2" cstate="print"/>
          <a:stretch>
            <a:fillRect/>
          </a:stretch>
        </p:blipFill>
        <p:spPr>
          <a:xfrm>
            <a:off x="158367" y="187452"/>
            <a:ext cx="8827266" cy="6483096"/>
          </a:xfrm>
          <a:prstGeom prst="rect">
            <a:avLst/>
          </a:prstGeom>
        </p:spPr>
      </p:pic>
      <p:sp>
        <p:nvSpPr>
          <p:cNvPr id="6" name="Slide Number Placeholder 5"/>
          <p:cNvSpPr>
            <a:spLocks noGrp="1"/>
          </p:cNvSpPr>
          <p:nvPr>
            <p:ph type="sldNum" sz="quarter" idx="12"/>
          </p:nvPr>
        </p:nvSpPr>
        <p:spPr/>
        <p:txBody>
          <a:bodyPr/>
          <a:lstStyle/>
          <a:p>
            <a:fld id="{93E4AAA4-6363-4581-962D-1ACCC2D600C5}" type="slidenum">
              <a:rPr lang="en-US" smtClean="0"/>
              <a:pPr/>
              <a:t>‹#›</a:t>
            </a:fld>
            <a:endParaRPr lang="en-US"/>
          </a:p>
        </p:txBody>
      </p:sp>
      <p:sp>
        <p:nvSpPr>
          <p:cNvPr id="2" name="Title 1"/>
          <p:cNvSpPr>
            <a:spLocks noGrp="1"/>
          </p:cNvSpPr>
          <p:nvPr>
            <p:ph type="ctrTitle"/>
          </p:nvPr>
        </p:nvSpPr>
        <p:spPr>
          <a:xfrm>
            <a:off x="1600200" y="2492375"/>
            <a:ext cx="6762749" cy="1470025"/>
          </a:xfrm>
        </p:spPr>
        <p:txBody>
          <a:bodyPr/>
          <a:lstStyle>
            <a:lvl1pPr algn="r">
              <a:defRPr sz="4400"/>
            </a:lvl1pPr>
          </a:lstStyle>
          <a:p>
            <a:r>
              <a:rPr lang="ja-JP" altLang="en-US" smtClean="0"/>
              <a:t>マスター タイトルの書式設定</a:t>
            </a:r>
            <a:endParaRPr/>
          </a:p>
        </p:txBody>
      </p:sp>
      <p:sp>
        <p:nvSpPr>
          <p:cNvPr id="3" name="Subtitle 2"/>
          <p:cNvSpPr>
            <a:spLocks noGrp="1"/>
          </p:cNvSpPr>
          <p:nvPr>
            <p:ph type="subTitle" idx="1"/>
          </p:nvPr>
        </p:nvSpPr>
        <p:spPr>
          <a:xfrm>
            <a:off x="1600201" y="3966882"/>
            <a:ext cx="6762749" cy="1752600"/>
          </a:xfrm>
        </p:spPr>
        <p:txBody>
          <a:bodyPr>
            <a:normAutofit/>
          </a:bodyPr>
          <a:lstStyle>
            <a:lvl1pPr marL="0" indent="0" algn="r">
              <a:spcBef>
                <a:spcPts val="600"/>
              </a:spcBef>
              <a:buNone/>
              <a:defRPr sz="18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ja-JP" altLang="en-US" smtClean="0"/>
              <a:t>マスター サブタイトルの書式設定</a:t>
            </a:r>
            <a:endParaRPr dirty="0"/>
          </a:p>
        </p:txBody>
      </p:sp>
      <p:sp>
        <p:nvSpPr>
          <p:cNvPr id="4" name="Date Placeholder 3"/>
          <p:cNvSpPr>
            <a:spLocks noGrp="1"/>
          </p:cNvSpPr>
          <p:nvPr>
            <p:ph type="dt" sz="half" idx="10"/>
          </p:nvPr>
        </p:nvSpPr>
        <p:spPr/>
        <p:txBody>
          <a:bodyPr/>
          <a:lstStyle/>
          <a:p>
            <a:fld id="{D140825E-4A15-4D39-8176-1F07E904CB30}" type="datetimeFigureOut">
              <a:rPr lang="en-US" smtClean="0"/>
              <a:pPr/>
              <a:t>4/19/17</a:t>
            </a:fld>
            <a:endParaRPr lang="en-US"/>
          </a:p>
        </p:txBody>
      </p:sp>
      <p:sp>
        <p:nvSpPr>
          <p:cNvPr id="5" name="Footer Placeholder 4"/>
          <p:cNvSpPr>
            <a:spLocks noGrp="1"/>
          </p:cNvSpPr>
          <p:nvPr>
            <p:ph type="ftr" sz="quarter" idx="11"/>
          </p:nvPr>
        </p:nvSpPr>
        <p:spPr/>
        <p:txBody>
          <a:bodyPr/>
          <a:lstStyle/>
          <a:p>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pic>
        <p:nvPicPr>
          <p:cNvPr id="5" name="Picture 4" descr="Overlay-ContentSlides.png"/>
          <p:cNvPicPr>
            <a:picLocks noChangeAspect="1"/>
          </p:cNvPicPr>
          <p:nvPr/>
        </p:nvPicPr>
        <p:blipFill>
          <a:blip r:embed="rId2" cstate="print"/>
          <a:stretch>
            <a:fillRect/>
          </a:stretch>
        </p:blipFill>
        <p:spPr>
          <a:xfrm>
            <a:off x="150887" y="186645"/>
            <a:ext cx="8827266" cy="6483096"/>
          </a:xfrm>
          <a:prstGeom prst="rect">
            <a:avLst/>
          </a:prstGeom>
        </p:spPr>
      </p:pic>
      <p:sp>
        <p:nvSpPr>
          <p:cNvPr id="2" name="Date Placeholder 1"/>
          <p:cNvSpPr>
            <a:spLocks noGrp="1"/>
          </p:cNvSpPr>
          <p:nvPr>
            <p:ph type="dt" sz="half" idx="10"/>
          </p:nvPr>
        </p:nvSpPr>
        <p:spPr/>
        <p:txBody>
          <a:bodyPr/>
          <a:lstStyle/>
          <a:p>
            <a:fld id="{D140825E-4A15-4D39-8176-1F07E904CB30}" type="datetimeFigureOut">
              <a:rPr lang="en-US" smtClean="0"/>
              <a:pPr/>
              <a:t>4/19/17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3E4AAA4-6363-4581-962D-1ACCC2D600C5}"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pic>
        <p:nvPicPr>
          <p:cNvPr id="9" name="Picture 8" descr="Overlay-ContentCaption.png"/>
          <p:cNvPicPr>
            <a:picLocks noChangeAspect="1"/>
          </p:cNvPicPr>
          <p:nvPr/>
        </p:nvPicPr>
        <p:blipFill>
          <a:blip r:embed="rId2" cstate="print"/>
          <a:stretch>
            <a:fillRect/>
          </a:stretch>
        </p:blipFill>
        <p:spPr>
          <a:xfrm>
            <a:off x="158367" y="187452"/>
            <a:ext cx="8827266" cy="6483096"/>
          </a:xfrm>
          <a:prstGeom prst="rect">
            <a:avLst/>
          </a:prstGeom>
        </p:spPr>
      </p:pic>
      <p:sp>
        <p:nvSpPr>
          <p:cNvPr id="2" name="Title 1"/>
          <p:cNvSpPr>
            <a:spLocks noGrp="1"/>
          </p:cNvSpPr>
          <p:nvPr>
            <p:ph type="title"/>
          </p:nvPr>
        </p:nvSpPr>
        <p:spPr>
          <a:xfrm>
            <a:off x="779464" y="590550"/>
            <a:ext cx="3657600" cy="1162050"/>
          </a:xfrm>
        </p:spPr>
        <p:txBody>
          <a:bodyPr anchor="b"/>
          <a:lstStyle>
            <a:lvl1pPr algn="ctr">
              <a:defRPr sz="3600" b="0"/>
            </a:lvl1pPr>
          </a:lstStyle>
          <a:p>
            <a:r>
              <a:rPr lang="ja-JP" altLang="en-US" smtClean="0"/>
              <a:t>マスター タイトルの書式設定</a:t>
            </a:r>
            <a:endParaRPr/>
          </a:p>
        </p:txBody>
      </p:sp>
      <p:sp>
        <p:nvSpPr>
          <p:cNvPr id="3" name="Content Placeholder 2"/>
          <p:cNvSpPr>
            <a:spLocks noGrp="1"/>
          </p:cNvSpPr>
          <p:nvPr>
            <p:ph idx="1"/>
          </p:nvPr>
        </p:nvSpPr>
        <p:spPr>
          <a:xfrm>
            <a:off x="4693023" y="739588"/>
            <a:ext cx="3657600" cy="5308787"/>
          </a:xfrm>
        </p:spPr>
        <p:txBody>
          <a:bodyPr>
            <a:normAutofit/>
          </a:bodyPr>
          <a:lstStyle>
            <a:lvl1pPr>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dirty="0"/>
          </a:p>
        </p:txBody>
      </p:sp>
      <p:sp>
        <p:nvSpPr>
          <p:cNvPr id="4" name="Text Placeholder 3"/>
          <p:cNvSpPr>
            <a:spLocks noGrp="1"/>
          </p:cNvSpPr>
          <p:nvPr>
            <p:ph type="body" sz="half" idx="2"/>
          </p:nvPr>
        </p:nvSpPr>
        <p:spPr>
          <a:xfrm>
            <a:off x="779464" y="1816100"/>
            <a:ext cx="3657600" cy="3822700"/>
          </a:xfrm>
        </p:spPr>
        <p:txBody>
          <a:bodyPr>
            <a:normAutofit/>
          </a:bodyPr>
          <a:lstStyle>
            <a:lvl1pPr marL="0" indent="0" algn="ctr">
              <a:spcBef>
                <a:spcPts val="60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マスター テキストの書式設定</a:t>
            </a:r>
          </a:p>
        </p:txBody>
      </p:sp>
      <p:sp>
        <p:nvSpPr>
          <p:cNvPr id="5" name="Date Placeholder 4"/>
          <p:cNvSpPr>
            <a:spLocks noGrp="1"/>
          </p:cNvSpPr>
          <p:nvPr>
            <p:ph type="dt" sz="half" idx="10"/>
          </p:nvPr>
        </p:nvSpPr>
        <p:spPr/>
        <p:txBody>
          <a:bodyPr/>
          <a:lstStyle/>
          <a:p>
            <a:fld id="{D140825E-4A15-4D39-8176-1F07E904CB30}" type="datetimeFigureOut">
              <a:rPr lang="en-US" smtClean="0"/>
              <a:pPr/>
              <a:t>4/19/17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E4AAA4-6363-4581-962D-1ACCC2D600C5}" type="slidenum">
              <a:rPr lang="en-US" smtClean="0"/>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pic>
        <p:nvPicPr>
          <p:cNvPr id="9" name="Picture 8" descr="Overlay-PictureCaption.png"/>
          <p:cNvPicPr>
            <a:picLocks noChangeAspect="1"/>
          </p:cNvPicPr>
          <p:nvPr/>
        </p:nvPicPr>
        <p:blipFill>
          <a:blip r:embed="rId2" cstate="print"/>
          <a:stretch>
            <a:fillRect/>
          </a:stretch>
        </p:blipFill>
        <p:spPr>
          <a:xfrm>
            <a:off x="448977" y="187452"/>
            <a:ext cx="8536656" cy="6483096"/>
          </a:xfrm>
          <a:prstGeom prst="rect">
            <a:avLst/>
          </a:prstGeom>
        </p:spPr>
      </p:pic>
      <p:sp>
        <p:nvSpPr>
          <p:cNvPr id="2" name="Title 1"/>
          <p:cNvSpPr>
            <a:spLocks noGrp="1"/>
          </p:cNvSpPr>
          <p:nvPr>
            <p:ph type="title"/>
          </p:nvPr>
        </p:nvSpPr>
        <p:spPr>
          <a:xfrm>
            <a:off x="3886200" y="533400"/>
            <a:ext cx="4476750" cy="1252538"/>
          </a:xfrm>
        </p:spPr>
        <p:txBody>
          <a:bodyPr anchor="b"/>
          <a:lstStyle>
            <a:lvl1pPr algn="l">
              <a:defRPr sz="3600" b="0"/>
            </a:lvl1pPr>
          </a:lstStyle>
          <a:p>
            <a:r>
              <a:rPr lang="ja-JP" altLang="en-US" smtClean="0"/>
              <a:t>マスター タイトルの書式設定</a:t>
            </a:r>
            <a:endParaRPr/>
          </a:p>
        </p:txBody>
      </p:sp>
      <p:sp>
        <p:nvSpPr>
          <p:cNvPr id="4" name="Text Placeholder 3"/>
          <p:cNvSpPr>
            <a:spLocks noGrp="1"/>
          </p:cNvSpPr>
          <p:nvPr>
            <p:ph type="body" sz="half" idx="2"/>
          </p:nvPr>
        </p:nvSpPr>
        <p:spPr>
          <a:xfrm>
            <a:off x="3886124" y="1828800"/>
            <a:ext cx="4474539" cy="3810000"/>
          </a:xfrm>
        </p:spPr>
        <p:txBody>
          <a:bodyPr>
            <a:normAutofit/>
          </a:bodyPr>
          <a:lstStyle>
            <a:lvl1pPr marL="0" indent="0">
              <a:spcBef>
                <a:spcPts val="60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マスター テキストの書式設定</a:t>
            </a:r>
          </a:p>
        </p:txBody>
      </p:sp>
      <p:sp>
        <p:nvSpPr>
          <p:cNvPr id="5" name="Date Placeholder 4"/>
          <p:cNvSpPr>
            <a:spLocks noGrp="1"/>
          </p:cNvSpPr>
          <p:nvPr>
            <p:ph type="dt" sz="half" idx="10"/>
          </p:nvPr>
        </p:nvSpPr>
        <p:spPr>
          <a:xfrm>
            <a:off x="3886124" y="6288741"/>
            <a:ext cx="1887537" cy="365125"/>
          </a:xfrm>
        </p:spPr>
        <p:txBody>
          <a:bodyPr/>
          <a:lstStyle/>
          <a:p>
            <a:fld id="{D140825E-4A15-4D39-8176-1F07E904CB30}" type="datetimeFigureOut">
              <a:rPr lang="en-US" smtClean="0"/>
              <a:pPr/>
              <a:t>4/19/17</a:t>
            </a:fld>
            <a:endParaRPr lang="en-US"/>
          </a:p>
        </p:txBody>
      </p:sp>
      <p:sp>
        <p:nvSpPr>
          <p:cNvPr id="6" name="Footer Placeholder 5"/>
          <p:cNvSpPr>
            <a:spLocks noGrp="1"/>
          </p:cNvSpPr>
          <p:nvPr>
            <p:ph type="ftr" sz="quarter" idx="11"/>
          </p:nvPr>
        </p:nvSpPr>
        <p:spPr>
          <a:xfrm>
            <a:off x="5867399" y="6288741"/>
            <a:ext cx="2675965" cy="365125"/>
          </a:xfrm>
        </p:spPr>
        <p:txBody>
          <a:bodyPr/>
          <a:lstStyle/>
          <a:p>
            <a:endParaRPr lang="en-US"/>
          </a:p>
        </p:txBody>
      </p:sp>
      <p:sp>
        <p:nvSpPr>
          <p:cNvPr id="7" name="Slide Number Placeholder 6"/>
          <p:cNvSpPr>
            <a:spLocks noGrp="1"/>
          </p:cNvSpPr>
          <p:nvPr>
            <p:ph type="sldNum" sz="quarter" idx="12"/>
          </p:nvPr>
        </p:nvSpPr>
        <p:spPr/>
        <p:txBody>
          <a:bodyPr/>
          <a:lstStyle/>
          <a:p>
            <a:fld id="{93E4AAA4-6363-4581-962D-1ACCC2D600C5}" type="slidenum">
              <a:rPr lang="en-US" smtClean="0"/>
              <a:pPr/>
              <a:t>‹#›</a:t>
            </a:fld>
            <a:endParaRPr lang="en-US"/>
          </a:p>
        </p:txBody>
      </p:sp>
      <p:sp>
        <p:nvSpPr>
          <p:cNvPr id="3" name="Picture Placeholder 2"/>
          <p:cNvSpPr>
            <a:spLocks noGrp="1"/>
          </p:cNvSpPr>
          <p:nvPr>
            <p:ph type="pic" idx="1"/>
          </p:nvPr>
        </p:nvSpPr>
        <p:spPr>
          <a:xfrm flipH="1">
            <a:off x="188253" y="179292"/>
            <a:ext cx="3281087" cy="6483096"/>
          </a:xfrm>
          <a:prstGeom prst="round1Rect">
            <a:avLst>
              <a:gd name="adj" fmla="val 17325"/>
            </a:avLst>
          </a:prstGeom>
          <a:blipFill dpi="0" rotWithShape="0">
            <a:blip r:embed="rId3" cstate="print"/>
            <a:srcRect/>
            <a:stretch>
              <a:fillRect/>
            </a:stretch>
          </a:blipFill>
          <a:ln w="28575">
            <a:solidFill>
              <a:schemeClr val="bg1"/>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smtClean="0"/>
              <a:t>プレースホルダーまでドラッグするかアイコンをクリックして図を追加</a:t>
            </a:r>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picTx" preserve="1">
  <p:cSld name="タイトル、図、テキスト">
    <p:spTree>
      <p:nvGrpSpPr>
        <p:cNvPr id="1" name=""/>
        <p:cNvGrpSpPr/>
        <p:nvPr/>
      </p:nvGrpSpPr>
      <p:grpSpPr>
        <a:xfrm>
          <a:off x="0" y="0"/>
          <a:ext cx="0" cy="0"/>
          <a:chOff x="0" y="0"/>
          <a:chExt cx="0" cy="0"/>
        </a:xfrm>
      </p:grpSpPr>
      <p:pic>
        <p:nvPicPr>
          <p:cNvPr id="10" name="Picture 9" descr="Overlay-PictureCaption-Extras.png"/>
          <p:cNvPicPr>
            <a:picLocks noChangeAspect="1"/>
          </p:cNvPicPr>
          <p:nvPr/>
        </p:nvPicPr>
        <p:blipFill>
          <a:blip r:embed="rId2" cstate="print"/>
          <a:stretch>
            <a:fillRect/>
          </a:stretch>
        </p:blipFill>
        <p:spPr>
          <a:xfrm>
            <a:off x="158367" y="187452"/>
            <a:ext cx="8827266" cy="6483096"/>
          </a:xfrm>
          <a:prstGeom prst="rect">
            <a:avLst/>
          </a:prstGeom>
        </p:spPr>
      </p:pic>
      <p:sp>
        <p:nvSpPr>
          <p:cNvPr id="2" name="Title 1"/>
          <p:cNvSpPr>
            <a:spLocks noGrp="1"/>
          </p:cNvSpPr>
          <p:nvPr>
            <p:ph type="title"/>
          </p:nvPr>
        </p:nvSpPr>
        <p:spPr>
          <a:xfrm>
            <a:off x="4710953" y="533400"/>
            <a:ext cx="3657600" cy="1252538"/>
          </a:xfrm>
        </p:spPr>
        <p:txBody>
          <a:bodyPr anchor="b"/>
          <a:lstStyle>
            <a:lvl1pPr algn="l">
              <a:defRPr sz="3600" b="0"/>
            </a:lvl1pPr>
          </a:lstStyle>
          <a:p>
            <a:r>
              <a:rPr lang="ja-JP" altLang="en-US" smtClean="0"/>
              <a:t>マスター タイトルの書式設定</a:t>
            </a:r>
            <a:endParaRPr/>
          </a:p>
        </p:txBody>
      </p:sp>
      <p:sp>
        <p:nvSpPr>
          <p:cNvPr id="3" name="Picture Placeholder 2"/>
          <p:cNvSpPr>
            <a:spLocks noGrp="1"/>
          </p:cNvSpPr>
          <p:nvPr>
            <p:ph type="pic" idx="1"/>
          </p:nvPr>
        </p:nvSpPr>
        <p:spPr>
          <a:xfrm flipH="1">
            <a:off x="596153" y="1600199"/>
            <a:ext cx="3657600" cy="3657601"/>
          </a:xfrm>
          <a:prstGeom prst="ellipse">
            <a:avLst/>
          </a:prstGeom>
          <a:blipFill dpi="0" rotWithShape="0">
            <a:blip r:embed="rId3" cstate="print"/>
            <a:srcRect/>
            <a:stretch>
              <a:fillRect/>
            </a:stretch>
          </a:blipFill>
          <a:ln w="28575">
            <a:solidFill>
              <a:schemeClr val="bg1"/>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smtClean="0"/>
              <a:t>プレースホルダーまでドラッグするかアイコンをクリックして図を追加</a:t>
            </a:r>
            <a:endParaRPr/>
          </a:p>
        </p:txBody>
      </p:sp>
      <p:sp>
        <p:nvSpPr>
          <p:cNvPr id="4" name="Text Placeholder 3"/>
          <p:cNvSpPr>
            <a:spLocks noGrp="1"/>
          </p:cNvSpPr>
          <p:nvPr>
            <p:ph type="body" sz="half" idx="2"/>
          </p:nvPr>
        </p:nvSpPr>
        <p:spPr>
          <a:xfrm>
            <a:off x="4710412" y="1828800"/>
            <a:ext cx="3657600" cy="3810000"/>
          </a:xfrm>
        </p:spPr>
        <p:txBody>
          <a:bodyPr>
            <a:normAutofit/>
          </a:bodyPr>
          <a:lstStyle>
            <a:lvl1pPr marL="0" indent="0">
              <a:spcBef>
                <a:spcPts val="60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マスター テキストの書式設定</a:t>
            </a:r>
          </a:p>
        </p:txBody>
      </p:sp>
      <p:sp>
        <p:nvSpPr>
          <p:cNvPr id="5" name="Date Placeholder 4"/>
          <p:cNvSpPr>
            <a:spLocks noGrp="1"/>
          </p:cNvSpPr>
          <p:nvPr>
            <p:ph type="dt" sz="half" idx="10"/>
          </p:nvPr>
        </p:nvSpPr>
        <p:spPr>
          <a:xfrm>
            <a:off x="381000" y="6288741"/>
            <a:ext cx="1865125" cy="365125"/>
          </a:xfrm>
        </p:spPr>
        <p:txBody>
          <a:bodyPr/>
          <a:lstStyle/>
          <a:p>
            <a:fld id="{D140825E-4A15-4D39-8176-1F07E904CB30}" type="datetimeFigureOut">
              <a:rPr lang="en-US" smtClean="0"/>
              <a:pPr/>
              <a:t>4/19/17</a:t>
            </a:fld>
            <a:endParaRPr lang="en-US"/>
          </a:p>
        </p:txBody>
      </p:sp>
      <p:sp>
        <p:nvSpPr>
          <p:cNvPr id="6" name="Footer Placeholder 5"/>
          <p:cNvSpPr>
            <a:spLocks noGrp="1"/>
          </p:cNvSpPr>
          <p:nvPr>
            <p:ph type="ftr" sz="quarter" idx="11"/>
          </p:nvPr>
        </p:nvSpPr>
        <p:spPr>
          <a:xfrm>
            <a:off x="3325813" y="6288741"/>
            <a:ext cx="5217551" cy="365125"/>
          </a:xfrm>
        </p:spPr>
        <p:txBody>
          <a:bodyPr/>
          <a:lstStyle/>
          <a:p>
            <a:endParaRPr lang="en-US"/>
          </a:p>
        </p:txBody>
      </p:sp>
      <p:sp>
        <p:nvSpPr>
          <p:cNvPr id="7" name="Slide Number Placeholder 6"/>
          <p:cNvSpPr>
            <a:spLocks noGrp="1"/>
          </p:cNvSpPr>
          <p:nvPr>
            <p:ph type="sldNum" sz="quarter" idx="12"/>
          </p:nvPr>
        </p:nvSpPr>
        <p:spPr/>
        <p:txBody>
          <a:bodyPr/>
          <a:lstStyle/>
          <a:p>
            <a:fld id="{93E4AAA4-6363-4581-962D-1ACCC2D600C5}" type="slidenum">
              <a:rPr lang="en-US" smtClean="0"/>
              <a:pPr/>
              <a:t>‹#›</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picTx" preserve="1">
  <p:cSld name="タイトルの上に図">
    <p:spTree>
      <p:nvGrpSpPr>
        <p:cNvPr id="1" name=""/>
        <p:cNvGrpSpPr/>
        <p:nvPr/>
      </p:nvGrpSpPr>
      <p:grpSpPr>
        <a:xfrm>
          <a:off x="0" y="0"/>
          <a:ext cx="0" cy="0"/>
          <a:chOff x="0" y="0"/>
          <a:chExt cx="0" cy="0"/>
        </a:xfrm>
      </p:grpSpPr>
      <p:pic>
        <p:nvPicPr>
          <p:cNvPr id="10" name="Picture 9" descr="Overlay-PictureCaption-Extras.png"/>
          <p:cNvPicPr>
            <a:picLocks noChangeAspect="1"/>
          </p:cNvPicPr>
          <p:nvPr/>
        </p:nvPicPr>
        <p:blipFill>
          <a:blip r:embed="rId2" cstate="print"/>
          <a:stretch>
            <a:fillRect/>
          </a:stretch>
        </p:blipFill>
        <p:spPr>
          <a:xfrm>
            <a:off x="158367" y="187452"/>
            <a:ext cx="8827266" cy="6483096"/>
          </a:xfrm>
          <a:prstGeom prst="rect">
            <a:avLst/>
          </a:prstGeom>
        </p:spPr>
      </p:pic>
      <p:sp>
        <p:nvSpPr>
          <p:cNvPr id="2" name="Title 1"/>
          <p:cNvSpPr>
            <a:spLocks noGrp="1"/>
          </p:cNvSpPr>
          <p:nvPr>
            <p:ph type="title"/>
          </p:nvPr>
        </p:nvSpPr>
        <p:spPr>
          <a:xfrm>
            <a:off x="808038" y="3778624"/>
            <a:ext cx="7560515" cy="1102658"/>
          </a:xfrm>
        </p:spPr>
        <p:txBody>
          <a:bodyPr anchor="b"/>
          <a:lstStyle>
            <a:lvl1pPr algn="l">
              <a:defRPr sz="3600" b="0"/>
            </a:lvl1pPr>
          </a:lstStyle>
          <a:p>
            <a:r>
              <a:rPr lang="ja-JP" altLang="en-US" smtClean="0"/>
              <a:t>マスター タイトルの書式設定</a:t>
            </a:r>
            <a:endParaRPr/>
          </a:p>
        </p:txBody>
      </p:sp>
      <p:sp>
        <p:nvSpPr>
          <p:cNvPr id="3" name="Picture Placeholder 2"/>
          <p:cNvSpPr>
            <a:spLocks noGrp="1"/>
          </p:cNvSpPr>
          <p:nvPr>
            <p:ph type="pic" idx="1"/>
          </p:nvPr>
        </p:nvSpPr>
        <p:spPr>
          <a:xfrm flipH="1">
            <a:off x="871584" y="762000"/>
            <a:ext cx="7427726" cy="2989730"/>
          </a:xfrm>
          <a:prstGeom prst="roundRect">
            <a:avLst>
              <a:gd name="adj" fmla="val 7476"/>
            </a:avLst>
          </a:prstGeom>
          <a:blipFill dpi="0" rotWithShape="0">
            <a:blip r:embed="rId3" cstate="print"/>
            <a:srcRect/>
            <a:stretch>
              <a:fillRect/>
            </a:stretch>
          </a:blipFill>
          <a:ln w="28575">
            <a:solidFill>
              <a:schemeClr val="bg1"/>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smtClean="0"/>
              <a:t>プレースホルダーまでドラッグするかアイコンをクリックして図を追加</a:t>
            </a:r>
            <a:endParaRPr/>
          </a:p>
        </p:txBody>
      </p:sp>
      <p:sp>
        <p:nvSpPr>
          <p:cNvPr id="4" name="Text Placeholder 3"/>
          <p:cNvSpPr>
            <a:spLocks noGrp="1"/>
          </p:cNvSpPr>
          <p:nvPr>
            <p:ph type="body" sz="half" idx="2"/>
          </p:nvPr>
        </p:nvSpPr>
        <p:spPr>
          <a:xfrm>
            <a:off x="808034" y="4827493"/>
            <a:ext cx="7559977" cy="1220881"/>
          </a:xfrm>
        </p:spPr>
        <p:txBody>
          <a:bodyPr>
            <a:normAutofit/>
          </a:bodyPr>
          <a:lstStyle>
            <a:lvl1pPr marL="0" indent="0">
              <a:spcBef>
                <a:spcPts val="30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マスター テキストの書式設定</a:t>
            </a:r>
          </a:p>
        </p:txBody>
      </p:sp>
      <p:sp>
        <p:nvSpPr>
          <p:cNvPr id="5" name="Date Placeholder 4"/>
          <p:cNvSpPr>
            <a:spLocks noGrp="1"/>
          </p:cNvSpPr>
          <p:nvPr>
            <p:ph type="dt" sz="half" idx="10"/>
          </p:nvPr>
        </p:nvSpPr>
        <p:spPr>
          <a:xfrm>
            <a:off x="381000" y="6288741"/>
            <a:ext cx="1865125" cy="365125"/>
          </a:xfrm>
        </p:spPr>
        <p:txBody>
          <a:bodyPr/>
          <a:lstStyle/>
          <a:p>
            <a:fld id="{D140825E-4A15-4D39-8176-1F07E904CB30}" type="datetimeFigureOut">
              <a:rPr lang="en-US" smtClean="0"/>
              <a:pPr/>
              <a:t>4/19/17</a:t>
            </a:fld>
            <a:endParaRPr lang="en-US"/>
          </a:p>
        </p:txBody>
      </p:sp>
      <p:sp>
        <p:nvSpPr>
          <p:cNvPr id="6" name="Footer Placeholder 5"/>
          <p:cNvSpPr>
            <a:spLocks noGrp="1"/>
          </p:cNvSpPr>
          <p:nvPr>
            <p:ph type="ftr" sz="quarter" idx="11"/>
          </p:nvPr>
        </p:nvSpPr>
        <p:spPr>
          <a:xfrm>
            <a:off x="3325813" y="6288741"/>
            <a:ext cx="5217551" cy="365125"/>
          </a:xfrm>
        </p:spPr>
        <p:txBody>
          <a:bodyPr/>
          <a:lstStyle/>
          <a:p>
            <a:endParaRPr lang="en-US"/>
          </a:p>
        </p:txBody>
      </p:sp>
      <p:sp>
        <p:nvSpPr>
          <p:cNvPr id="7" name="Slide Number Placeholder 6"/>
          <p:cNvSpPr>
            <a:spLocks noGrp="1"/>
          </p:cNvSpPr>
          <p:nvPr>
            <p:ph type="sldNum" sz="quarter" idx="12"/>
          </p:nvPr>
        </p:nvSpPr>
        <p:spPr/>
        <p:txBody>
          <a:bodyPr/>
          <a:lstStyle/>
          <a:p>
            <a:fld id="{93E4AAA4-6363-4581-962D-1ACCC2D600C5}" type="slidenum">
              <a:rPr lang="en-US" smtClean="0"/>
              <a:pPr/>
              <a:t>‹#›</a:t>
            </a:fld>
            <a:endParaRPr 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pic>
        <p:nvPicPr>
          <p:cNvPr id="8" name="Picture 7" descr="Overlay-ContentSlides.png"/>
          <p:cNvPicPr>
            <a:picLocks noChangeAspect="1"/>
          </p:cNvPicPr>
          <p:nvPr/>
        </p:nvPicPr>
        <p:blipFill>
          <a:blip r:embed="rId2" cstate="print"/>
          <a:stretch>
            <a:fillRect/>
          </a:stretch>
        </p:blipFill>
        <p:spPr>
          <a:xfrm>
            <a:off x="150887" y="186645"/>
            <a:ext cx="8827266" cy="6483096"/>
          </a:xfrm>
          <a:prstGeom prst="rect">
            <a:avLst/>
          </a:prstGeom>
        </p:spPr>
      </p:pic>
      <p:sp>
        <p:nvSpPr>
          <p:cNvPr id="2" name="Title 1"/>
          <p:cNvSpPr>
            <a:spLocks noGrp="1"/>
          </p:cNvSpPr>
          <p:nvPr>
            <p:ph type="title"/>
          </p:nvPr>
        </p:nvSpPr>
        <p:spPr/>
        <p:txBody>
          <a:bodyPr/>
          <a:lstStyle/>
          <a:p>
            <a:r>
              <a:rPr lang="ja-JP" altLang="en-US" smtClean="0"/>
              <a:t>マスター タイトルの書式設定</a:t>
            </a:r>
            <a:endParaRPr/>
          </a:p>
        </p:txBody>
      </p:sp>
      <p:sp>
        <p:nvSpPr>
          <p:cNvPr id="3" name="Vertical Text Placeholder 2"/>
          <p:cNvSpPr>
            <a:spLocks noGrp="1"/>
          </p:cNvSpPr>
          <p:nvPr>
            <p:ph type="body" orient="vert" idx="1"/>
          </p:nvPr>
        </p:nvSpPr>
        <p:spPr/>
        <p:txBody>
          <a:bodyPr vert="eaVert"/>
          <a:lstStyle>
            <a:lvl5pPr>
              <a:defRPr/>
            </a:lvl5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dirty="0"/>
          </a:p>
        </p:txBody>
      </p:sp>
      <p:sp>
        <p:nvSpPr>
          <p:cNvPr id="4" name="Date Placeholder 3"/>
          <p:cNvSpPr>
            <a:spLocks noGrp="1"/>
          </p:cNvSpPr>
          <p:nvPr>
            <p:ph type="dt" sz="half" idx="10"/>
          </p:nvPr>
        </p:nvSpPr>
        <p:spPr/>
        <p:txBody>
          <a:bodyPr/>
          <a:lstStyle/>
          <a:p>
            <a:fld id="{D140825E-4A15-4D39-8176-1F07E904CB30}" type="datetimeFigureOut">
              <a:rPr lang="en-US" smtClean="0"/>
              <a:pPr/>
              <a:t>4/19/17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E4AAA4-6363-4581-962D-1ACCC2D600C5}" type="slidenum">
              <a:rPr lang="en-US" smtClean="0"/>
              <a:pPr/>
              <a:t>‹#›</a:t>
            </a:fld>
            <a:endParaRPr 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pic>
        <p:nvPicPr>
          <p:cNvPr id="8" name="Picture 7" descr="Overlay-ContentSlides.png"/>
          <p:cNvPicPr>
            <a:picLocks noChangeAspect="1"/>
          </p:cNvPicPr>
          <p:nvPr/>
        </p:nvPicPr>
        <p:blipFill>
          <a:blip r:embed="rId2" cstate="print"/>
          <a:stretch>
            <a:fillRect/>
          </a:stretch>
        </p:blipFill>
        <p:spPr>
          <a:xfrm>
            <a:off x="150887" y="186645"/>
            <a:ext cx="8827266" cy="6483096"/>
          </a:xfrm>
          <a:prstGeom prst="rect">
            <a:avLst/>
          </a:prstGeom>
        </p:spPr>
      </p:pic>
      <p:sp>
        <p:nvSpPr>
          <p:cNvPr id="2" name="Vertical Title 1"/>
          <p:cNvSpPr>
            <a:spLocks noGrp="1"/>
          </p:cNvSpPr>
          <p:nvPr>
            <p:ph type="title" orient="vert"/>
          </p:nvPr>
        </p:nvSpPr>
        <p:spPr>
          <a:xfrm>
            <a:off x="7328646" y="779463"/>
            <a:ext cx="1358153" cy="5268912"/>
          </a:xfrm>
        </p:spPr>
        <p:txBody>
          <a:bodyPr vert="eaVert"/>
          <a:lstStyle/>
          <a:p>
            <a:r>
              <a:rPr lang="ja-JP" altLang="en-US" smtClean="0"/>
              <a:t>マスター タイトルの書式設定</a:t>
            </a:r>
            <a:endParaRPr/>
          </a:p>
        </p:txBody>
      </p:sp>
      <p:sp>
        <p:nvSpPr>
          <p:cNvPr id="3" name="Vertical Text Placeholder 2"/>
          <p:cNvSpPr>
            <a:spLocks noGrp="1"/>
          </p:cNvSpPr>
          <p:nvPr>
            <p:ph type="body" orient="vert" idx="1"/>
          </p:nvPr>
        </p:nvSpPr>
        <p:spPr>
          <a:xfrm>
            <a:off x="779462" y="779464"/>
            <a:ext cx="6170613" cy="5268911"/>
          </a:xfrm>
        </p:spPr>
        <p:txBody>
          <a:bodyPr vert="eaVert"/>
          <a:lstStyle>
            <a:lvl5pPr>
              <a:defRPr/>
            </a:lvl5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dirty="0"/>
          </a:p>
        </p:txBody>
      </p:sp>
      <p:sp>
        <p:nvSpPr>
          <p:cNvPr id="4" name="Date Placeholder 3"/>
          <p:cNvSpPr>
            <a:spLocks noGrp="1"/>
          </p:cNvSpPr>
          <p:nvPr>
            <p:ph type="dt" sz="half" idx="10"/>
          </p:nvPr>
        </p:nvSpPr>
        <p:spPr/>
        <p:txBody>
          <a:bodyPr/>
          <a:lstStyle/>
          <a:p>
            <a:fld id="{D140825E-4A15-4D39-8176-1F07E904CB30}" type="datetimeFigureOut">
              <a:rPr lang="en-US" smtClean="0"/>
              <a:pPr/>
              <a:t>4/19/17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E4AAA4-6363-4581-962D-1ACCC2D600C5}"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pic>
        <p:nvPicPr>
          <p:cNvPr id="8" name="Picture 7" descr="Overlay-ContentSlides.png"/>
          <p:cNvPicPr>
            <a:picLocks noChangeAspect="1"/>
          </p:cNvPicPr>
          <p:nvPr/>
        </p:nvPicPr>
        <p:blipFill>
          <a:blip r:embed="rId2" cstate="print"/>
          <a:stretch>
            <a:fillRect/>
          </a:stretch>
        </p:blipFill>
        <p:spPr>
          <a:xfrm>
            <a:off x="150887" y="186645"/>
            <a:ext cx="8827266" cy="6483096"/>
          </a:xfrm>
          <a:prstGeom prst="rect">
            <a:avLst/>
          </a:prstGeom>
        </p:spPr>
      </p:pic>
      <p:sp>
        <p:nvSpPr>
          <p:cNvPr id="2" name="Title 1"/>
          <p:cNvSpPr>
            <a:spLocks noGrp="1"/>
          </p:cNvSpPr>
          <p:nvPr>
            <p:ph type="title"/>
          </p:nvPr>
        </p:nvSpPr>
        <p:spPr/>
        <p:txBody>
          <a:bodyPr/>
          <a:lstStyle/>
          <a:p>
            <a:r>
              <a:rPr lang="ja-JP" altLang="en-US" smtClean="0"/>
              <a:t>マスター タイトルの書式設定</a:t>
            </a:r>
            <a:endParaRPr/>
          </a:p>
        </p:txBody>
      </p:sp>
      <p:sp>
        <p:nvSpPr>
          <p:cNvPr id="3" name="Content Placeholder 2"/>
          <p:cNvSpPr>
            <a:spLocks noGrp="1"/>
          </p:cNvSpPr>
          <p:nvPr>
            <p:ph idx="1"/>
          </p:nvPr>
        </p:nvSpPr>
        <p:spPr/>
        <p:txBody>
          <a:bodyPr/>
          <a:lstStyle>
            <a:lvl5pPr>
              <a:defRPr/>
            </a:lvl5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dirty="0"/>
          </a:p>
        </p:txBody>
      </p:sp>
      <p:sp>
        <p:nvSpPr>
          <p:cNvPr id="4" name="Date Placeholder 3"/>
          <p:cNvSpPr>
            <a:spLocks noGrp="1"/>
          </p:cNvSpPr>
          <p:nvPr>
            <p:ph type="dt" sz="half" idx="10"/>
          </p:nvPr>
        </p:nvSpPr>
        <p:spPr/>
        <p:txBody>
          <a:bodyPr/>
          <a:lstStyle/>
          <a:p>
            <a:fld id="{D140825E-4A15-4D39-8176-1F07E904CB30}" type="datetimeFigureOut">
              <a:rPr lang="en-US" smtClean="0"/>
              <a:pPr/>
              <a:t>4/19/17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E4AAA4-6363-4581-962D-1ACCC2D600C5}"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pic>
        <p:nvPicPr>
          <p:cNvPr id="8" name="Picture 7" descr="Overlay-SectionHeader.png"/>
          <p:cNvPicPr>
            <a:picLocks noChangeAspect="1"/>
          </p:cNvPicPr>
          <p:nvPr/>
        </p:nvPicPr>
        <p:blipFill>
          <a:blip r:embed="rId2" cstate="print"/>
          <a:stretch>
            <a:fillRect/>
          </a:stretch>
        </p:blipFill>
        <p:spPr>
          <a:xfrm>
            <a:off x="158367" y="187452"/>
            <a:ext cx="8827266" cy="6483096"/>
          </a:xfrm>
          <a:prstGeom prst="rect">
            <a:avLst/>
          </a:prstGeom>
        </p:spPr>
      </p:pic>
      <p:sp>
        <p:nvSpPr>
          <p:cNvPr id="2" name="Title 1"/>
          <p:cNvSpPr>
            <a:spLocks noGrp="1"/>
          </p:cNvSpPr>
          <p:nvPr>
            <p:ph type="title"/>
          </p:nvPr>
        </p:nvSpPr>
        <p:spPr>
          <a:xfrm>
            <a:off x="779463" y="2591360"/>
            <a:ext cx="7583487" cy="1362075"/>
          </a:xfrm>
        </p:spPr>
        <p:txBody>
          <a:bodyPr anchor="b" anchorCtr="0">
            <a:noAutofit/>
          </a:bodyPr>
          <a:lstStyle>
            <a:lvl1pPr algn="l">
              <a:defRPr sz="4400" b="1" cap="none" baseline="0">
                <a:solidFill>
                  <a:schemeClr val="bg1"/>
                </a:solidFill>
              </a:defRPr>
            </a:lvl1pPr>
          </a:lstStyle>
          <a:p>
            <a:r>
              <a:rPr lang="ja-JP" altLang="en-US" smtClean="0"/>
              <a:t>マスター タイトルの書式設定</a:t>
            </a:r>
            <a:endParaRPr/>
          </a:p>
        </p:txBody>
      </p:sp>
      <p:sp>
        <p:nvSpPr>
          <p:cNvPr id="3" name="Text Placeholder 2"/>
          <p:cNvSpPr>
            <a:spLocks noGrp="1"/>
          </p:cNvSpPr>
          <p:nvPr>
            <p:ph type="body" idx="1"/>
          </p:nvPr>
        </p:nvSpPr>
        <p:spPr>
          <a:xfrm>
            <a:off x="779463" y="3950354"/>
            <a:ext cx="7583487" cy="1500187"/>
          </a:xfrm>
        </p:spPr>
        <p:txBody>
          <a:bodyPr anchor="t" anchorCtr="0"/>
          <a:lstStyle>
            <a:lvl1pPr marL="0" indent="0" algn="l">
              <a:spcBef>
                <a:spcPts val="600"/>
              </a:spcBef>
              <a:buNone/>
              <a:defRPr sz="2000" cap="none" baseline="0">
                <a:solidFill>
                  <a:schemeClr val="bg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smtClean="0"/>
              <a:t>マスター テキストの書式設定</a:t>
            </a:r>
          </a:p>
        </p:txBody>
      </p:sp>
      <p:sp>
        <p:nvSpPr>
          <p:cNvPr id="4" name="Date Placeholder 3"/>
          <p:cNvSpPr>
            <a:spLocks noGrp="1"/>
          </p:cNvSpPr>
          <p:nvPr>
            <p:ph type="dt" sz="half" idx="10"/>
          </p:nvPr>
        </p:nvSpPr>
        <p:spPr/>
        <p:txBody>
          <a:bodyPr/>
          <a:lstStyle/>
          <a:p>
            <a:fld id="{D140825E-4A15-4D39-8176-1F07E904CB30}" type="datetimeFigureOut">
              <a:rPr lang="en-US" smtClean="0"/>
              <a:pPr/>
              <a:t>4/19/17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E4AAA4-6363-4581-962D-1ACCC2D600C5}"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pic>
        <p:nvPicPr>
          <p:cNvPr id="9" name="Picture 8" descr="Overlay-ContentSlides.png"/>
          <p:cNvPicPr>
            <a:picLocks noChangeAspect="1"/>
          </p:cNvPicPr>
          <p:nvPr/>
        </p:nvPicPr>
        <p:blipFill>
          <a:blip r:embed="rId2" cstate="print"/>
          <a:stretch>
            <a:fillRect/>
          </a:stretch>
        </p:blipFill>
        <p:spPr>
          <a:xfrm>
            <a:off x="150887" y="186645"/>
            <a:ext cx="8827266" cy="6483096"/>
          </a:xfrm>
          <a:prstGeom prst="rect">
            <a:avLst/>
          </a:prstGeom>
        </p:spPr>
      </p:pic>
      <p:sp>
        <p:nvSpPr>
          <p:cNvPr id="2" name="Title 1"/>
          <p:cNvSpPr>
            <a:spLocks noGrp="1"/>
          </p:cNvSpPr>
          <p:nvPr>
            <p:ph type="title"/>
          </p:nvPr>
        </p:nvSpPr>
        <p:spPr/>
        <p:txBody>
          <a:bodyPr/>
          <a:lstStyle/>
          <a:p>
            <a:r>
              <a:rPr lang="ja-JP" altLang="en-US" smtClean="0"/>
              <a:t>マスター タイトルの書式設定</a:t>
            </a:r>
            <a:endParaRPr/>
          </a:p>
        </p:txBody>
      </p:sp>
      <p:sp>
        <p:nvSpPr>
          <p:cNvPr id="3" name="Content Placeholder 2"/>
          <p:cNvSpPr>
            <a:spLocks noGrp="1"/>
          </p:cNvSpPr>
          <p:nvPr>
            <p:ph sz="half" idx="1"/>
          </p:nvPr>
        </p:nvSpPr>
        <p:spPr>
          <a:xfrm>
            <a:off x="779462" y="1828800"/>
            <a:ext cx="3657600" cy="4219575"/>
          </a:xfrm>
        </p:spPr>
        <p:txBody>
          <a:bodyPr>
            <a:normAutofit/>
          </a:bodyPr>
          <a:lstStyle>
            <a:lvl1pPr>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dirty="0"/>
          </a:p>
        </p:txBody>
      </p:sp>
      <p:sp>
        <p:nvSpPr>
          <p:cNvPr id="4" name="Content Placeholder 3"/>
          <p:cNvSpPr>
            <a:spLocks noGrp="1"/>
          </p:cNvSpPr>
          <p:nvPr>
            <p:ph sz="half" idx="2"/>
          </p:nvPr>
        </p:nvSpPr>
        <p:spPr>
          <a:xfrm>
            <a:off x="4688541" y="1828800"/>
            <a:ext cx="3657600" cy="4219575"/>
          </a:xfrm>
        </p:spPr>
        <p:txBody>
          <a:bodyPr>
            <a:normAutofit/>
          </a:bodyPr>
          <a:lstStyle>
            <a:lvl1pPr>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dirty="0"/>
          </a:p>
        </p:txBody>
      </p:sp>
      <p:sp>
        <p:nvSpPr>
          <p:cNvPr id="5" name="Date Placeholder 4"/>
          <p:cNvSpPr>
            <a:spLocks noGrp="1"/>
          </p:cNvSpPr>
          <p:nvPr>
            <p:ph type="dt" sz="half" idx="10"/>
          </p:nvPr>
        </p:nvSpPr>
        <p:spPr/>
        <p:txBody>
          <a:bodyPr/>
          <a:lstStyle/>
          <a:p>
            <a:fld id="{D140825E-4A15-4D39-8176-1F07E904CB30}" type="datetimeFigureOut">
              <a:rPr lang="en-US" smtClean="0"/>
              <a:pPr/>
              <a:t>4/19/17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E4AAA4-6363-4581-962D-1ACCC2D600C5}"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pic>
        <p:nvPicPr>
          <p:cNvPr id="14" name="Picture 13" descr="Overlay-ContentSlides.png"/>
          <p:cNvPicPr>
            <a:picLocks noChangeAspect="1"/>
          </p:cNvPicPr>
          <p:nvPr/>
        </p:nvPicPr>
        <p:blipFill>
          <a:blip r:embed="rId2" cstate="print"/>
          <a:stretch>
            <a:fillRect/>
          </a:stretch>
        </p:blipFill>
        <p:spPr>
          <a:xfrm>
            <a:off x="150887" y="186645"/>
            <a:ext cx="8827266" cy="6483096"/>
          </a:xfrm>
          <a:prstGeom prst="rect">
            <a:avLst/>
          </a:prstGeom>
        </p:spPr>
      </p:pic>
      <p:sp>
        <p:nvSpPr>
          <p:cNvPr id="2" name="Title 1"/>
          <p:cNvSpPr>
            <a:spLocks noGrp="1"/>
          </p:cNvSpPr>
          <p:nvPr>
            <p:ph type="title"/>
          </p:nvPr>
        </p:nvSpPr>
        <p:spPr>
          <a:xfrm>
            <a:off x="779463" y="381000"/>
            <a:ext cx="7583487" cy="1044388"/>
          </a:xfrm>
        </p:spPr>
        <p:txBody>
          <a:bodyPr/>
          <a:lstStyle>
            <a:lvl1pPr>
              <a:defRPr/>
            </a:lvl1pPr>
          </a:lstStyle>
          <a:p>
            <a:r>
              <a:rPr lang="ja-JP" altLang="en-US" smtClean="0"/>
              <a:t>マスター タイトルの書式設定</a:t>
            </a:r>
            <a:endParaRPr/>
          </a:p>
        </p:txBody>
      </p:sp>
      <p:sp>
        <p:nvSpPr>
          <p:cNvPr id="3" name="Text Placeholder 2"/>
          <p:cNvSpPr>
            <a:spLocks noGrp="1"/>
          </p:cNvSpPr>
          <p:nvPr>
            <p:ph type="body" idx="1"/>
          </p:nvPr>
        </p:nvSpPr>
        <p:spPr>
          <a:xfrm>
            <a:off x="779463" y="1438835"/>
            <a:ext cx="3657600" cy="789828"/>
          </a:xfrm>
        </p:spPr>
        <p:txBody>
          <a:bodyPr anchor="b">
            <a:noAutofit/>
          </a:bodyPr>
          <a:lstStyle>
            <a:lvl1pPr marL="0" indent="0" algn="ctr">
              <a:lnSpc>
                <a:spcPts val="3000"/>
              </a:lnSpc>
              <a:spcBef>
                <a:spcPts val="0"/>
              </a:spcBef>
              <a:buNone/>
              <a:defRPr sz="28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4" name="Content Placeholder 3"/>
          <p:cNvSpPr>
            <a:spLocks noGrp="1"/>
          </p:cNvSpPr>
          <p:nvPr>
            <p:ph sz="half" idx="2"/>
          </p:nvPr>
        </p:nvSpPr>
        <p:spPr>
          <a:xfrm>
            <a:off x="779463" y="2362199"/>
            <a:ext cx="3657600" cy="3686175"/>
          </a:xfrm>
        </p:spPr>
        <p:txBody>
          <a:bodyPr>
            <a:normAutofit/>
          </a:bodyPr>
          <a:lstStyle>
            <a:lvl1pPr>
              <a:defRPr sz="20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dirty="0"/>
          </a:p>
        </p:txBody>
      </p:sp>
      <p:sp>
        <p:nvSpPr>
          <p:cNvPr id="5" name="Text Placeholder 4"/>
          <p:cNvSpPr>
            <a:spLocks noGrp="1"/>
          </p:cNvSpPr>
          <p:nvPr>
            <p:ph type="body" sz="quarter" idx="3"/>
          </p:nvPr>
        </p:nvSpPr>
        <p:spPr>
          <a:xfrm>
            <a:off x="4705350" y="1438835"/>
            <a:ext cx="3657600" cy="789828"/>
          </a:xfrm>
        </p:spPr>
        <p:txBody>
          <a:bodyPr anchor="b">
            <a:noAutofit/>
          </a:bodyPr>
          <a:lstStyle>
            <a:lvl1pPr marL="0" indent="0" algn="ctr">
              <a:lnSpc>
                <a:spcPts val="3000"/>
              </a:lnSpc>
              <a:spcBef>
                <a:spcPts val="0"/>
              </a:spcBef>
              <a:buNone/>
              <a:defRPr sz="28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6" name="Content Placeholder 5"/>
          <p:cNvSpPr>
            <a:spLocks noGrp="1"/>
          </p:cNvSpPr>
          <p:nvPr>
            <p:ph sz="quarter" idx="4"/>
          </p:nvPr>
        </p:nvSpPr>
        <p:spPr>
          <a:xfrm>
            <a:off x="4705350" y="2362199"/>
            <a:ext cx="3657600" cy="3686175"/>
          </a:xfrm>
        </p:spPr>
        <p:txBody>
          <a:bodyPr>
            <a:normAutofit/>
          </a:bodyPr>
          <a:lstStyle>
            <a:lvl1pPr>
              <a:defRPr sz="20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dirty="0"/>
          </a:p>
        </p:txBody>
      </p:sp>
      <p:sp>
        <p:nvSpPr>
          <p:cNvPr id="7" name="Date Placeholder 6"/>
          <p:cNvSpPr>
            <a:spLocks noGrp="1"/>
          </p:cNvSpPr>
          <p:nvPr>
            <p:ph type="dt" sz="half" idx="10"/>
          </p:nvPr>
        </p:nvSpPr>
        <p:spPr/>
        <p:txBody>
          <a:bodyPr/>
          <a:lstStyle/>
          <a:p>
            <a:fld id="{D140825E-4A15-4D39-8176-1F07E904CB30}" type="datetimeFigureOut">
              <a:rPr lang="en-US" smtClean="0"/>
              <a:pPr/>
              <a:t>4/19/17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3E4AAA4-6363-4581-962D-1ACCC2D600C5}" type="slidenum">
              <a:rPr lang="en-US" smtClean="0"/>
              <a:pPr/>
              <a:t>‹#›</a:t>
            </a:fld>
            <a:endParaRPr lang="en-US"/>
          </a:p>
        </p:txBody>
      </p:sp>
      <p:cxnSp>
        <p:nvCxnSpPr>
          <p:cNvPr id="12" name="Straight Connector 11"/>
          <p:cNvCxnSpPr/>
          <p:nvPr/>
        </p:nvCxnSpPr>
        <p:spPr>
          <a:xfrm>
            <a:off x="874059" y="2286000"/>
            <a:ext cx="3563003" cy="1588"/>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815840" y="2286000"/>
            <a:ext cx="3566160" cy="1588"/>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a:off x="874059" y="2286000"/>
            <a:ext cx="3563003" cy="1588"/>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a:off x="4815840" y="2286000"/>
            <a:ext cx="3566160" cy="1588"/>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2 つの上下のコンテンツ">
    <p:spTree>
      <p:nvGrpSpPr>
        <p:cNvPr id="1" name=""/>
        <p:cNvGrpSpPr/>
        <p:nvPr/>
      </p:nvGrpSpPr>
      <p:grpSpPr>
        <a:xfrm>
          <a:off x="0" y="0"/>
          <a:ext cx="0" cy="0"/>
          <a:chOff x="0" y="0"/>
          <a:chExt cx="0" cy="0"/>
        </a:xfrm>
      </p:grpSpPr>
      <p:pic>
        <p:nvPicPr>
          <p:cNvPr id="9" name="Picture 8" descr="Overlay-ContentSlides.png"/>
          <p:cNvPicPr>
            <a:picLocks noChangeAspect="1"/>
          </p:cNvPicPr>
          <p:nvPr/>
        </p:nvPicPr>
        <p:blipFill>
          <a:blip r:embed="rId2" cstate="print"/>
          <a:stretch>
            <a:fillRect/>
          </a:stretch>
        </p:blipFill>
        <p:spPr>
          <a:xfrm>
            <a:off x="150887" y="186645"/>
            <a:ext cx="8827266" cy="6483096"/>
          </a:xfrm>
          <a:prstGeom prst="rect">
            <a:avLst/>
          </a:prstGeom>
        </p:spPr>
      </p:pic>
      <p:sp>
        <p:nvSpPr>
          <p:cNvPr id="2" name="Title 1"/>
          <p:cNvSpPr>
            <a:spLocks noGrp="1"/>
          </p:cNvSpPr>
          <p:nvPr>
            <p:ph type="title"/>
          </p:nvPr>
        </p:nvSpPr>
        <p:spPr/>
        <p:txBody>
          <a:bodyPr/>
          <a:lstStyle/>
          <a:p>
            <a:r>
              <a:rPr lang="ja-JP" altLang="en-US" smtClean="0"/>
              <a:t>マスター タイトルの書式設定</a:t>
            </a:r>
            <a:endParaRPr/>
          </a:p>
        </p:txBody>
      </p:sp>
      <p:sp>
        <p:nvSpPr>
          <p:cNvPr id="3" name="Content Placeholder 2"/>
          <p:cNvSpPr>
            <a:spLocks noGrp="1"/>
          </p:cNvSpPr>
          <p:nvPr>
            <p:ph sz="half" idx="1"/>
          </p:nvPr>
        </p:nvSpPr>
        <p:spPr>
          <a:xfrm>
            <a:off x="779462" y="1828801"/>
            <a:ext cx="7585076" cy="2057400"/>
          </a:xfrm>
        </p:spPr>
        <p:txBody>
          <a:bodyPr>
            <a:normAutofit/>
          </a:bodyPr>
          <a:lstStyle>
            <a:lvl1pPr>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dirty="0"/>
          </a:p>
        </p:txBody>
      </p:sp>
      <p:sp>
        <p:nvSpPr>
          <p:cNvPr id="5" name="Date Placeholder 4"/>
          <p:cNvSpPr>
            <a:spLocks noGrp="1"/>
          </p:cNvSpPr>
          <p:nvPr>
            <p:ph type="dt" sz="half" idx="10"/>
          </p:nvPr>
        </p:nvSpPr>
        <p:spPr/>
        <p:txBody>
          <a:bodyPr/>
          <a:lstStyle/>
          <a:p>
            <a:fld id="{D140825E-4A15-4D39-8176-1F07E904CB30}" type="datetimeFigureOut">
              <a:rPr lang="en-US" smtClean="0"/>
              <a:pPr/>
              <a:t>4/19/17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E4AAA4-6363-4581-962D-1ACCC2D600C5}" type="slidenum">
              <a:rPr lang="en-US" smtClean="0"/>
              <a:pPr/>
              <a:t>‹#›</a:t>
            </a:fld>
            <a:endParaRPr lang="en-US"/>
          </a:p>
        </p:txBody>
      </p:sp>
      <p:sp>
        <p:nvSpPr>
          <p:cNvPr id="10" name="Content Placeholder 2"/>
          <p:cNvSpPr>
            <a:spLocks noGrp="1"/>
          </p:cNvSpPr>
          <p:nvPr>
            <p:ph sz="half" idx="13"/>
          </p:nvPr>
        </p:nvSpPr>
        <p:spPr>
          <a:xfrm>
            <a:off x="779462" y="3991816"/>
            <a:ext cx="7585076" cy="2057400"/>
          </a:xfrm>
        </p:spPr>
        <p:txBody>
          <a:bodyPr>
            <a:normAutofit/>
          </a:bodyPr>
          <a:lstStyle>
            <a:lvl1pPr>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3 つのコンテンツ">
    <p:spTree>
      <p:nvGrpSpPr>
        <p:cNvPr id="1" name=""/>
        <p:cNvGrpSpPr/>
        <p:nvPr/>
      </p:nvGrpSpPr>
      <p:grpSpPr>
        <a:xfrm>
          <a:off x="0" y="0"/>
          <a:ext cx="0" cy="0"/>
          <a:chOff x="0" y="0"/>
          <a:chExt cx="0" cy="0"/>
        </a:xfrm>
      </p:grpSpPr>
      <p:pic>
        <p:nvPicPr>
          <p:cNvPr id="9" name="Picture 8" descr="Overlay-ContentSlides.png"/>
          <p:cNvPicPr>
            <a:picLocks noChangeAspect="1"/>
          </p:cNvPicPr>
          <p:nvPr/>
        </p:nvPicPr>
        <p:blipFill>
          <a:blip r:embed="rId2" cstate="print"/>
          <a:stretch>
            <a:fillRect/>
          </a:stretch>
        </p:blipFill>
        <p:spPr>
          <a:xfrm>
            <a:off x="150887" y="186645"/>
            <a:ext cx="8827266" cy="6483096"/>
          </a:xfrm>
          <a:prstGeom prst="rect">
            <a:avLst/>
          </a:prstGeom>
        </p:spPr>
      </p:pic>
      <p:sp>
        <p:nvSpPr>
          <p:cNvPr id="2" name="Title 1"/>
          <p:cNvSpPr>
            <a:spLocks noGrp="1"/>
          </p:cNvSpPr>
          <p:nvPr>
            <p:ph type="title"/>
          </p:nvPr>
        </p:nvSpPr>
        <p:spPr/>
        <p:txBody>
          <a:bodyPr/>
          <a:lstStyle/>
          <a:p>
            <a:r>
              <a:rPr lang="ja-JP" altLang="en-US" smtClean="0"/>
              <a:t>マスター タイトルの書式設定</a:t>
            </a:r>
            <a:endParaRPr/>
          </a:p>
        </p:txBody>
      </p:sp>
      <p:sp>
        <p:nvSpPr>
          <p:cNvPr id="3" name="Content Placeholder 2"/>
          <p:cNvSpPr>
            <a:spLocks noGrp="1"/>
          </p:cNvSpPr>
          <p:nvPr>
            <p:ph sz="half" idx="1"/>
          </p:nvPr>
        </p:nvSpPr>
        <p:spPr>
          <a:xfrm>
            <a:off x="4710953" y="1828801"/>
            <a:ext cx="3657600" cy="2057400"/>
          </a:xfrm>
        </p:spPr>
        <p:txBody>
          <a:bodyPr>
            <a:normAutofit/>
          </a:bodyPr>
          <a:lstStyle>
            <a:lvl1pPr>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dirty="0"/>
          </a:p>
        </p:txBody>
      </p:sp>
      <p:sp>
        <p:nvSpPr>
          <p:cNvPr id="5" name="Date Placeholder 4"/>
          <p:cNvSpPr>
            <a:spLocks noGrp="1"/>
          </p:cNvSpPr>
          <p:nvPr>
            <p:ph type="dt" sz="half" idx="10"/>
          </p:nvPr>
        </p:nvSpPr>
        <p:spPr/>
        <p:txBody>
          <a:bodyPr/>
          <a:lstStyle/>
          <a:p>
            <a:fld id="{D140825E-4A15-4D39-8176-1F07E904CB30}" type="datetimeFigureOut">
              <a:rPr lang="en-US" smtClean="0"/>
              <a:pPr/>
              <a:t>4/19/17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E4AAA4-6363-4581-962D-1ACCC2D600C5}" type="slidenum">
              <a:rPr lang="en-US" smtClean="0"/>
              <a:pPr/>
              <a:t>‹#›</a:t>
            </a:fld>
            <a:endParaRPr lang="en-US"/>
          </a:p>
        </p:txBody>
      </p:sp>
      <p:sp>
        <p:nvSpPr>
          <p:cNvPr id="10" name="Content Placeholder 2"/>
          <p:cNvSpPr>
            <a:spLocks noGrp="1"/>
          </p:cNvSpPr>
          <p:nvPr>
            <p:ph sz="half" idx="13"/>
          </p:nvPr>
        </p:nvSpPr>
        <p:spPr>
          <a:xfrm>
            <a:off x="4710953" y="3991816"/>
            <a:ext cx="3657600" cy="2057400"/>
          </a:xfrm>
        </p:spPr>
        <p:txBody>
          <a:bodyPr>
            <a:normAutofit/>
          </a:bodyPr>
          <a:lstStyle>
            <a:lvl1pPr>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dirty="0"/>
          </a:p>
        </p:txBody>
      </p:sp>
      <p:sp>
        <p:nvSpPr>
          <p:cNvPr id="11" name="Content Placeholder 2"/>
          <p:cNvSpPr>
            <a:spLocks noGrp="1"/>
          </p:cNvSpPr>
          <p:nvPr>
            <p:ph sz="half" idx="14"/>
          </p:nvPr>
        </p:nvSpPr>
        <p:spPr>
          <a:xfrm>
            <a:off x="779462" y="1828800"/>
            <a:ext cx="3657600" cy="4219575"/>
          </a:xfrm>
        </p:spPr>
        <p:txBody>
          <a:bodyPr>
            <a:normAutofit/>
          </a:bodyPr>
          <a:lstStyle>
            <a:lvl1pPr>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4 つのコンテンツ">
    <p:spTree>
      <p:nvGrpSpPr>
        <p:cNvPr id="1" name=""/>
        <p:cNvGrpSpPr/>
        <p:nvPr/>
      </p:nvGrpSpPr>
      <p:grpSpPr>
        <a:xfrm>
          <a:off x="0" y="0"/>
          <a:ext cx="0" cy="0"/>
          <a:chOff x="0" y="0"/>
          <a:chExt cx="0" cy="0"/>
        </a:xfrm>
      </p:grpSpPr>
      <p:pic>
        <p:nvPicPr>
          <p:cNvPr id="9" name="Picture 8" descr="Overlay-ContentSlides.png"/>
          <p:cNvPicPr>
            <a:picLocks noChangeAspect="1"/>
          </p:cNvPicPr>
          <p:nvPr/>
        </p:nvPicPr>
        <p:blipFill>
          <a:blip r:embed="rId2" cstate="print"/>
          <a:stretch>
            <a:fillRect/>
          </a:stretch>
        </p:blipFill>
        <p:spPr>
          <a:xfrm>
            <a:off x="150887" y="186645"/>
            <a:ext cx="8827266" cy="6483096"/>
          </a:xfrm>
          <a:prstGeom prst="rect">
            <a:avLst/>
          </a:prstGeom>
        </p:spPr>
      </p:pic>
      <p:sp>
        <p:nvSpPr>
          <p:cNvPr id="2" name="Title 1"/>
          <p:cNvSpPr>
            <a:spLocks noGrp="1"/>
          </p:cNvSpPr>
          <p:nvPr>
            <p:ph type="title"/>
          </p:nvPr>
        </p:nvSpPr>
        <p:spPr/>
        <p:txBody>
          <a:bodyPr/>
          <a:lstStyle/>
          <a:p>
            <a:r>
              <a:rPr lang="ja-JP" altLang="en-US" smtClean="0"/>
              <a:t>マスター タイトルの書式設定</a:t>
            </a:r>
            <a:endParaRPr/>
          </a:p>
        </p:txBody>
      </p:sp>
      <p:sp>
        <p:nvSpPr>
          <p:cNvPr id="5" name="Date Placeholder 4"/>
          <p:cNvSpPr>
            <a:spLocks noGrp="1"/>
          </p:cNvSpPr>
          <p:nvPr>
            <p:ph type="dt" sz="half" idx="10"/>
          </p:nvPr>
        </p:nvSpPr>
        <p:spPr/>
        <p:txBody>
          <a:bodyPr/>
          <a:lstStyle/>
          <a:p>
            <a:fld id="{D140825E-4A15-4D39-8176-1F07E904CB30}" type="datetimeFigureOut">
              <a:rPr lang="en-US" smtClean="0"/>
              <a:pPr/>
              <a:t>4/19/17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E4AAA4-6363-4581-962D-1ACCC2D600C5}" type="slidenum">
              <a:rPr lang="en-US" smtClean="0"/>
              <a:pPr/>
              <a:t>‹#›</a:t>
            </a:fld>
            <a:endParaRPr lang="en-US"/>
          </a:p>
        </p:txBody>
      </p:sp>
      <p:sp>
        <p:nvSpPr>
          <p:cNvPr id="12" name="Content Placeholder 2"/>
          <p:cNvSpPr>
            <a:spLocks noGrp="1"/>
          </p:cNvSpPr>
          <p:nvPr>
            <p:ph sz="half" idx="14"/>
          </p:nvPr>
        </p:nvSpPr>
        <p:spPr>
          <a:xfrm>
            <a:off x="779463" y="1828801"/>
            <a:ext cx="3657600" cy="2057400"/>
          </a:xfrm>
        </p:spPr>
        <p:txBody>
          <a:bodyPr>
            <a:normAutofit/>
          </a:bodyPr>
          <a:lstStyle>
            <a:lvl1pPr>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dirty="0"/>
          </a:p>
        </p:txBody>
      </p:sp>
      <p:sp>
        <p:nvSpPr>
          <p:cNvPr id="13" name="Content Placeholder 2"/>
          <p:cNvSpPr>
            <a:spLocks noGrp="1"/>
          </p:cNvSpPr>
          <p:nvPr>
            <p:ph sz="half" idx="15"/>
          </p:nvPr>
        </p:nvSpPr>
        <p:spPr>
          <a:xfrm>
            <a:off x="779463" y="3991816"/>
            <a:ext cx="3657600" cy="2057400"/>
          </a:xfrm>
        </p:spPr>
        <p:txBody>
          <a:bodyPr>
            <a:normAutofit/>
          </a:bodyPr>
          <a:lstStyle>
            <a:lvl1pPr>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dirty="0"/>
          </a:p>
        </p:txBody>
      </p:sp>
      <p:sp>
        <p:nvSpPr>
          <p:cNvPr id="14" name="Content Placeholder 2"/>
          <p:cNvSpPr>
            <a:spLocks noGrp="1"/>
          </p:cNvSpPr>
          <p:nvPr>
            <p:ph sz="half" idx="1"/>
          </p:nvPr>
        </p:nvSpPr>
        <p:spPr>
          <a:xfrm>
            <a:off x="4710953" y="1828801"/>
            <a:ext cx="3657600" cy="2057400"/>
          </a:xfrm>
        </p:spPr>
        <p:txBody>
          <a:bodyPr>
            <a:normAutofit/>
          </a:bodyPr>
          <a:lstStyle>
            <a:lvl1pPr>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dirty="0"/>
          </a:p>
        </p:txBody>
      </p:sp>
      <p:sp>
        <p:nvSpPr>
          <p:cNvPr id="15" name="Content Placeholder 2"/>
          <p:cNvSpPr>
            <a:spLocks noGrp="1"/>
          </p:cNvSpPr>
          <p:nvPr>
            <p:ph sz="half" idx="13"/>
          </p:nvPr>
        </p:nvSpPr>
        <p:spPr>
          <a:xfrm>
            <a:off x="4710953" y="3991816"/>
            <a:ext cx="3657600" cy="2057400"/>
          </a:xfrm>
        </p:spPr>
        <p:txBody>
          <a:bodyPr>
            <a:normAutofit/>
          </a:bodyPr>
          <a:lstStyle>
            <a:lvl1pPr>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pic>
        <p:nvPicPr>
          <p:cNvPr id="6" name="Picture 5" descr="Overlay-ContentSlides.png"/>
          <p:cNvPicPr>
            <a:picLocks noChangeAspect="1"/>
          </p:cNvPicPr>
          <p:nvPr/>
        </p:nvPicPr>
        <p:blipFill>
          <a:blip r:embed="rId2" cstate="print"/>
          <a:stretch>
            <a:fillRect/>
          </a:stretch>
        </p:blipFill>
        <p:spPr>
          <a:xfrm>
            <a:off x="150887" y="186645"/>
            <a:ext cx="8827266" cy="6483096"/>
          </a:xfrm>
          <a:prstGeom prst="rect">
            <a:avLst/>
          </a:prstGeom>
        </p:spPr>
      </p:pic>
      <p:sp>
        <p:nvSpPr>
          <p:cNvPr id="2" name="Title 1"/>
          <p:cNvSpPr>
            <a:spLocks noGrp="1"/>
          </p:cNvSpPr>
          <p:nvPr>
            <p:ph type="title"/>
          </p:nvPr>
        </p:nvSpPr>
        <p:spPr/>
        <p:txBody>
          <a:bodyPr/>
          <a:lstStyle/>
          <a:p>
            <a:r>
              <a:rPr lang="ja-JP" altLang="en-US" smtClean="0"/>
              <a:t>マスター タイトルの書式設定</a:t>
            </a:r>
            <a:endParaRPr/>
          </a:p>
        </p:txBody>
      </p:sp>
      <p:sp>
        <p:nvSpPr>
          <p:cNvPr id="3" name="Date Placeholder 2"/>
          <p:cNvSpPr>
            <a:spLocks noGrp="1"/>
          </p:cNvSpPr>
          <p:nvPr>
            <p:ph type="dt" sz="half" idx="10"/>
          </p:nvPr>
        </p:nvSpPr>
        <p:spPr/>
        <p:txBody>
          <a:bodyPr/>
          <a:lstStyle/>
          <a:p>
            <a:fld id="{D140825E-4A15-4D39-8176-1F07E904CB30}" type="datetimeFigureOut">
              <a:rPr lang="en-US" smtClean="0"/>
              <a:pPr/>
              <a:t>4/19/17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3E4AAA4-6363-4581-962D-1ACCC2D600C5}"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slideLayout" Target="../slideLayouts/slideLayout15.xml"/><Relationship Id="rId16" Type="http://schemas.openxmlformats.org/officeDocument/2006/relationships/slideLayout" Target="../slideLayouts/slideLayout16.xml"/><Relationship Id="rId17"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8" name="Round Diagonal Corner Rectangle 7"/>
          <p:cNvSpPr/>
          <p:nvPr/>
        </p:nvSpPr>
        <p:spPr>
          <a:xfrm>
            <a:off x="189707" y="189707"/>
            <a:ext cx="8764587" cy="6478587"/>
          </a:xfrm>
          <a:prstGeom prst="round2DiagRect">
            <a:avLst>
              <a:gd name="adj1" fmla="val 9416"/>
              <a:gd name="adj2" fmla="val 0"/>
            </a:avLst>
          </a:prstGeom>
          <a:gradFill>
            <a:gsLst>
              <a:gs pos="17000">
                <a:schemeClr val="bg2"/>
              </a:gs>
              <a:gs pos="100000">
                <a:schemeClr val="tx2"/>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Placeholder 1"/>
          <p:cNvSpPr>
            <a:spLocks noGrp="1"/>
          </p:cNvSpPr>
          <p:nvPr>
            <p:ph type="title"/>
          </p:nvPr>
        </p:nvSpPr>
        <p:spPr>
          <a:xfrm>
            <a:off x="779463" y="381000"/>
            <a:ext cx="7583487" cy="1044388"/>
          </a:xfrm>
          <a:prstGeom prst="rect">
            <a:avLst/>
          </a:prstGeom>
        </p:spPr>
        <p:txBody>
          <a:bodyPr vert="horz" lIns="91440" tIns="45720" rIns="91440" bIns="45720" rtlCol="0" anchor="b" anchorCtr="0">
            <a:noAutofit/>
          </a:bodyPr>
          <a:lstStyle/>
          <a:p>
            <a:r>
              <a:rPr lang="ja-JP" altLang="en-US" smtClean="0"/>
              <a:t>マスター タイトルの書式設定</a:t>
            </a:r>
            <a:endParaRPr/>
          </a:p>
        </p:txBody>
      </p:sp>
      <p:sp>
        <p:nvSpPr>
          <p:cNvPr id="3" name="Text Placeholder 2"/>
          <p:cNvSpPr>
            <a:spLocks noGrp="1"/>
          </p:cNvSpPr>
          <p:nvPr>
            <p:ph type="body" idx="1"/>
          </p:nvPr>
        </p:nvSpPr>
        <p:spPr>
          <a:xfrm>
            <a:off x="779463" y="1828800"/>
            <a:ext cx="7583487" cy="4208930"/>
          </a:xfrm>
          <a:prstGeom prst="rect">
            <a:avLst/>
          </a:prstGeom>
        </p:spPr>
        <p:txBody>
          <a:bodyPr vert="horz" lIns="91440" tIns="45720" rIns="91440" bIns="45720" rtlCol="0">
            <a:normAutofit/>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dirty="0"/>
          </a:p>
        </p:txBody>
      </p:sp>
      <p:sp>
        <p:nvSpPr>
          <p:cNvPr id="4" name="Date Placeholder 3"/>
          <p:cNvSpPr>
            <a:spLocks noGrp="1"/>
          </p:cNvSpPr>
          <p:nvPr>
            <p:ph type="dt" sz="half" idx="2"/>
          </p:nvPr>
        </p:nvSpPr>
        <p:spPr>
          <a:xfrm>
            <a:off x="381000" y="6288741"/>
            <a:ext cx="1887537" cy="365125"/>
          </a:xfrm>
          <a:prstGeom prst="rect">
            <a:avLst/>
          </a:prstGeom>
        </p:spPr>
        <p:txBody>
          <a:bodyPr vert="horz" lIns="91440" tIns="45720" rIns="91440" bIns="45720" rtlCol="0" anchor="ctr"/>
          <a:lstStyle>
            <a:lvl1pPr algn="l">
              <a:defRPr sz="1200">
                <a:solidFill>
                  <a:schemeClr val="bg2"/>
                </a:solidFill>
              </a:defRPr>
            </a:lvl1pPr>
          </a:lstStyle>
          <a:p>
            <a:fld id="{D140825E-4A15-4D39-8176-1F07E904CB30}" type="datetimeFigureOut">
              <a:rPr lang="en-US" smtClean="0"/>
              <a:pPr/>
              <a:t>4/19/17</a:t>
            </a:fld>
            <a:endParaRPr lang="en-US"/>
          </a:p>
        </p:txBody>
      </p:sp>
      <p:sp>
        <p:nvSpPr>
          <p:cNvPr id="5" name="Footer Placeholder 4"/>
          <p:cNvSpPr>
            <a:spLocks noGrp="1"/>
          </p:cNvSpPr>
          <p:nvPr>
            <p:ph type="ftr" sz="quarter" idx="3"/>
          </p:nvPr>
        </p:nvSpPr>
        <p:spPr>
          <a:xfrm>
            <a:off x="3304615" y="6288741"/>
            <a:ext cx="5238750" cy="365125"/>
          </a:xfrm>
          <a:prstGeom prst="rect">
            <a:avLst/>
          </a:prstGeom>
        </p:spPr>
        <p:txBody>
          <a:bodyPr vert="horz" lIns="91440" tIns="45720" rIns="91440" bIns="45720" rtlCol="0" anchor="ctr"/>
          <a:lstStyle>
            <a:lvl1pPr algn="r">
              <a:defRPr sz="1200">
                <a:solidFill>
                  <a:schemeClr val="bg2"/>
                </a:solidFill>
              </a:defRPr>
            </a:lvl1pPr>
          </a:lstStyle>
          <a:p>
            <a:endParaRPr lang="en-US"/>
          </a:p>
        </p:txBody>
      </p:sp>
      <p:sp>
        <p:nvSpPr>
          <p:cNvPr id="6" name="Slide Number Placeholder 5"/>
          <p:cNvSpPr>
            <a:spLocks noGrp="1"/>
          </p:cNvSpPr>
          <p:nvPr>
            <p:ph type="sldNum" sz="quarter" idx="4"/>
          </p:nvPr>
        </p:nvSpPr>
        <p:spPr>
          <a:xfrm>
            <a:off x="8404411" y="219635"/>
            <a:ext cx="493059" cy="365125"/>
          </a:xfrm>
          <a:prstGeom prst="rect">
            <a:avLst/>
          </a:prstGeom>
        </p:spPr>
        <p:txBody>
          <a:bodyPr vert="horz" lIns="91440" tIns="45720" rIns="91440" bIns="45720" rtlCol="0" anchor="ctr"/>
          <a:lstStyle>
            <a:lvl1pPr algn="r">
              <a:defRPr sz="1200">
                <a:solidFill>
                  <a:schemeClr val="tx2"/>
                </a:solidFill>
              </a:defRPr>
            </a:lvl1pPr>
          </a:lstStyle>
          <a:p>
            <a:fld id="{93E4AAA4-6363-4581-962D-1ACCC2D600C5}"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914400" rtl="0" eaLnBrk="1" latinLnBrk="0" hangingPunct="1">
        <a:spcBef>
          <a:spcPct val="0"/>
        </a:spcBef>
        <a:buNone/>
        <a:defRPr kumimoji="1" sz="3800" kern="1200">
          <a:solidFill>
            <a:schemeClr val="bg1"/>
          </a:solidFill>
          <a:latin typeface="+mj-lt"/>
          <a:ea typeface="+mj-ea"/>
          <a:cs typeface="+mj-cs"/>
        </a:defRPr>
      </a:lvl1pPr>
    </p:titleStyle>
    <p:bodyStyle>
      <a:lvl1pPr marL="282575" indent="-282575" algn="l" defTabSz="914400" rtl="0" eaLnBrk="1" latinLnBrk="0" hangingPunct="1">
        <a:spcBef>
          <a:spcPts val="2000"/>
        </a:spcBef>
        <a:buFont typeface="Wingdings 2" pitchFamily="18" charset="2"/>
        <a:buChar char=""/>
        <a:defRPr kumimoji="1" sz="2200" kern="1200">
          <a:solidFill>
            <a:schemeClr val="bg1"/>
          </a:solidFill>
          <a:latin typeface="+mn-lt"/>
          <a:ea typeface="+mn-ea"/>
          <a:cs typeface="+mn-cs"/>
        </a:defRPr>
      </a:lvl1pPr>
      <a:lvl2pPr marL="577850" indent="-295275" algn="l" defTabSz="914400" rtl="0" eaLnBrk="1" latinLnBrk="0" hangingPunct="1">
        <a:spcBef>
          <a:spcPts val="600"/>
        </a:spcBef>
        <a:buFont typeface="Wingdings 2" pitchFamily="18" charset="2"/>
        <a:buChar char=""/>
        <a:defRPr kumimoji="1" sz="2000" kern="1200">
          <a:solidFill>
            <a:schemeClr val="bg1"/>
          </a:solidFill>
          <a:latin typeface="+mn-lt"/>
          <a:ea typeface="+mn-ea"/>
          <a:cs typeface="+mn-cs"/>
        </a:defRPr>
      </a:lvl2pPr>
      <a:lvl3pPr marL="860425" indent="-282575" algn="l" defTabSz="914400" rtl="0" eaLnBrk="1" latinLnBrk="0" hangingPunct="1">
        <a:spcBef>
          <a:spcPts val="600"/>
        </a:spcBef>
        <a:buFont typeface="Wingdings 2" pitchFamily="18" charset="2"/>
        <a:buChar char=""/>
        <a:defRPr kumimoji="1" sz="1800" kern="1200">
          <a:solidFill>
            <a:schemeClr val="bg1"/>
          </a:solidFill>
          <a:latin typeface="+mn-lt"/>
          <a:ea typeface="+mn-ea"/>
          <a:cs typeface="+mn-cs"/>
        </a:defRPr>
      </a:lvl3pPr>
      <a:lvl4pPr marL="1143000" indent="-282575" algn="l" defTabSz="914400" rtl="0" eaLnBrk="1" latinLnBrk="0" hangingPunct="1">
        <a:spcBef>
          <a:spcPts val="600"/>
        </a:spcBef>
        <a:buFont typeface="Wingdings 2" pitchFamily="18" charset="2"/>
        <a:buChar char=""/>
        <a:defRPr kumimoji="1" sz="1800" kern="1200">
          <a:solidFill>
            <a:schemeClr val="bg1"/>
          </a:solidFill>
          <a:latin typeface="+mn-lt"/>
          <a:ea typeface="+mn-ea"/>
          <a:cs typeface="+mn-cs"/>
        </a:defRPr>
      </a:lvl4pPr>
      <a:lvl5pPr marL="1425575" indent="-282575" algn="l" defTabSz="914400" rtl="0" eaLnBrk="1" latinLnBrk="0" hangingPunct="1">
        <a:spcBef>
          <a:spcPts val="600"/>
        </a:spcBef>
        <a:buFont typeface="Wingdings 2" pitchFamily="18" charset="2"/>
        <a:buChar char=""/>
        <a:defRPr kumimoji="1" sz="1800" kern="1200">
          <a:solidFill>
            <a:schemeClr val="bg1"/>
          </a:solidFill>
          <a:latin typeface="+mn-lt"/>
          <a:ea typeface="+mn-ea"/>
          <a:cs typeface="+mn-cs"/>
        </a:defRPr>
      </a:lvl5pPr>
      <a:lvl6pPr marL="1711325" indent="-288925" algn="l" defTabSz="914400" rtl="0" eaLnBrk="1" latinLnBrk="0" hangingPunct="1">
        <a:spcBef>
          <a:spcPct val="20000"/>
        </a:spcBef>
        <a:buFont typeface="Wingdings 2" pitchFamily="18" charset="2"/>
        <a:buChar char=""/>
        <a:defRPr kumimoji="1" lang="en-US" sz="1800" kern="1200" dirty="0" smtClean="0">
          <a:solidFill>
            <a:schemeClr val="bg1"/>
          </a:solidFill>
          <a:latin typeface="+mn-lt"/>
          <a:ea typeface="+mn-ea"/>
          <a:cs typeface="+mn-cs"/>
        </a:defRPr>
      </a:lvl6pPr>
      <a:lvl7pPr marL="2000250" indent="-288925" algn="l" defTabSz="914400" rtl="0" eaLnBrk="1" latinLnBrk="0" hangingPunct="1">
        <a:spcBef>
          <a:spcPct val="20000"/>
        </a:spcBef>
        <a:buFont typeface="Wingdings 2" pitchFamily="18" charset="2"/>
        <a:buChar char=""/>
        <a:defRPr kumimoji="1" lang="en-US" sz="1800" kern="1200" dirty="0" smtClean="0">
          <a:solidFill>
            <a:schemeClr val="bg1"/>
          </a:solidFill>
          <a:latin typeface="+mn-lt"/>
          <a:ea typeface="+mn-ea"/>
          <a:cs typeface="+mn-cs"/>
        </a:defRPr>
      </a:lvl7pPr>
      <a:lvl8pPr marL="2290763" indent="-288925" algn="l" defTabSz="914400" rtl="0" eaLnBrk="1" latinLnBrk="0" hangingPunct="1">
        <a:spcBef>
          <a:spcPct val="20000"/>
        </a:spcBef>
        <a:buFont typeface="Wingdings 2" pitchFamily="18" charset="2"/>
        <a:buChar char=""/>
        <a:defRPr kumimoji="1" lang="en-US" sz="1800" kern="1200" dirty="0" smtClean="0">
          <a:solidFill>
            <a:schemeClr val="bg1"/>
          </a:solidFill>
          <a:latin typeface="+mn-lt"/>
          <a:ea typeface="+mn-ea"/>
          <a:cs typeface="+mn-cs"/>
        </a:defRPr>
      </a:lvl8pPr>
      <a:lvl9pPr marL="2571750" indent="-288925" algn="l" defTabSz="914400" rtl="0" eaLnBrk="1" latinLnBrk="0" hangingPunct="1">
        <a:spcBef>
          <a:spcPct val="20000"/>
        </a:spcBef>
        <a:buFont typeface="Wingdings 2" pitchFamily="18" charset="2"/>
        <a:buChar char=""/>
        <a:defRPr kumimoji="1" lang="en-US" sz="1800" kern="1200" dirty="0">
          <a:solidFill>
            <a:schemeClr val="bg1"/>
          </a:solidFill>
          <a:latin typeface="+mn-lt"/>
          <a:ea typeface="+mn-ea"/>
          <a:cs typeface="+mn-cs"/>
        </a:defRPr>
      </a:lvl9pPr>
    </p:bodyStyle>
    <p:otherStyle>
      <a:defPPr>
        <a:defRPr/>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9.jpg"/></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0.jpg"/></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1.jp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2.jpeg"/></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3.jpg"/></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4.jpg"/></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668740" y="603258"/>
            <a:ext cx="7629099" cy="2895825"/>
          </a:xfrm>
        </p:spPr>
        <p:txBody>
          <a:bodyPr/>
          <a:lstStyle/>
          <a:p>
            <a:pPr algn="ctr"/>
            <a:r>
              <a:rPr lang="en-US" altLang="ja-JP" dirty="0" smtClean="0">
                <a:solidFill>
                  <a:schemeClr val="tx1"/>
                </a:solidFill>
                <a:latin typeface="Times"/>
                <a:cs typeface="Times"/>
              </a:rPr>
              <a:t>Developing Interactional Competence through Collaborative Dialogue: A Sociocultural Perspective</a:t>
            </a:r>
            <a:endParaRPr kumimoji="1" lang="ja-JP" altLang="en-US" dirty="0">
              <a:solidFill>
                <a:schemeClr val="tx1"/>
              </a:solidFill>
              <a:latin typeface="Times"/>
              <a:cs typeface="Times"/>
            </a:endParaRPr>
          </a:p>
        </p:txBody>
      </p:sp>
      <p:sp>
        <p:nvSpPr>
          <p:cNvPr id="3" name="サブタイトル 2"/>
          <p:cNvSpPr>
            <a:spLocks noGrp="1"/>
          </p:cNvSpPr>
          <p:nvPr>
            <p:ph type="subTitle" idx="1"/>
          </p:nvPr>
        </p:nvSpPr>
        <p:spPr>
          <a:xfrm>
            <a:off x="1186054" y="3966881"/>
            <a:ext cx="7111785" cy="2504395"/>
          </a:xfrm>
        </p:spPr>
        <p:txBody>
          <a:bodyPr>
            <a:normAutofit/>
          </a:bodyPr>
          <a:lstStyle/>
          <a:p>
            <a:pPr algn="ctr"/>
            <a:r>
              <a:rPr kumimoji="1" lang="en-US" altLang="ja-JP" sz="3200" dirty="0" smtClean="0">
                <a:solidFill>
                  <a:srgbClr val="000000"/>
                </a:solidFill>
                <a:latin typeface="Times"/>
                <a:cs typeface="Times"/>
              </a:rPr>
              <a:t>TBLT 2017 in Barcelona</a:t>
            </a:r>
          </a:p>
          <a:p>
            <a:pPr algn="ctr"/>
            <a:r>
              <a:rPr lang="en-US" altLang="ja-JP" sz="3200" dirty="0" smtClean="0">
                <a:solidFill>
                  <a:srgbClr val="000000"/>
                </a:solidFill>
                <a:latin typeface="Times"/>
                <a:cs typeface="Times"/>
              </a:rPr>
              <a:t>Kazuyoshi Sato &amp; Paul Crane</a:t>
            </a:r>
          </a:p>
          <a:p>
            <a:pPr algn="ctr"/>
            <a:r>
              <a:rPr kumimoji="1" lang="en-US" altLang="ja-JP" sz="3200" dirty="0" smtClean="0">
                <a:solidFill>
                  <a:srgbClr val="000000"/>
                </a:solidFill>
                <a:latin typeface="Times"/>
                <a:cs typeface="Times"/>
              </a:rPr>
              <a:t>Nagoya University of Foreign Studies</a:t>
            </a:r>
          </a:p>
          <a:p>
            <a:pPr algn="ctr"/>
            <a:r>
              <a:rPr lang="en-US" altLang="ja-JP" sz="3200" dirty="0" smtClean="0">
                <a:solidFill>
                  <a:srgbClr val="000000"/>
                </a:solidFill>
                <a:latin typeface="Times"/>
                <a:cs typeface="Times"/>
              </a:rPr>
              <a:t>JAPAN</a:t>
            </a:r>
          </a:p>
          <a:p>
            <a:pPr algn="ctr"/>
            <a:endParaRPr kumimoji="1" lang="ja-JP" altLang="en-US" sz="2800" dirty="0">
              <a:solidFill>
                <a:srgbClr val="000000"/>
              </a:solidFill>
              <a:latin typeface="Times"/>
              <a:cs typeface="Times"/>
            </a:endParaRPr>
          </a:p>
        </p:txBody>
      </p:sp>
    </p:spTree>
    <p:extLst>
      <p:ext uri="{BB962C8B-B14F-4D97-AF65-F5344CB8AC3E}">
        <p14:creationId xmlns:p14="http://schemas.microsoft.com/office/powerpoint/2010/main" val="243704740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779463" y="381000"/>
            <a:ext cx="7583487" cy="767348"/>
          </a:xfrm>
        </p:spPr>
        <p:txBody>
          <a:bodyPr/>
          <a:lstStyle/>
          <a:p>
            <a:pPr algn="ctr"/>
            <a:r>
              <a:rPr lang="en-US" altLang="ja-JP" sz="4000" dirty="0" smtClean="0">
                <a:solidFill>
                  <a:srgbClr val="000000"/>
                </a:solidFill>
                <a:latin typeface="Times"/>
                <a:cs typeface="Times"/>
              </a:rPr>
              <a:t>Theoretical </a:t>
            </a:r>
            <a:r>
              <a:rPr lang="en-US" altLang="ja-JP" sz="4000" dirty="0">
                <a:solidFill>
                  <a:srgbClr val="000000"/>
                </a:solidFill>
                <a:latin typeface="Times"/>
                <a:cs typeface="Times"/>
              </a:rPr>
              <a:t>Background</a:t>
            </a:r>
            <a:endParaRPr kumimoji="1" lang="ja-JP" altLang="en-US" dirty="0"/>
          </a:p>
        </p:txBody>
      </p:sp>
      <p:sp>
        <p:nvSpPr>
          <p:cNvPr id="3" name="コンテンツ プレースホルダー 2"/>
          <p:cNvSpPr>
            <a:spLocks noGrp="1"/>
          </p:cNvSpPr>
          <p:nvPr>
            <p:ph idx="1"/>
          </p:nvPr>
        </p:nvSpPr>
        <p:spPr>
          <a:xfrm>
            <a:off x="603812" y="1182208"/>
            <a:ext cx="8084170" cy="5221519"/>
          </a:xfrm>
        </p:spPr>
        <p:txBody>
          <a:bodyPr>
            <a:noAutofit/>
          </a:bodyPr>
          <a:lstStyle/>
          <a:p>
            <a:pPr marL="0" indent="0">
              <a:spcBef>
                <a:spcPts val="0"/>
              </a:spcBef>
              <a:buNone/>
            </a:pPr>
            <a:r>
              <a:rPr lang="en-US" altLang="ja-JP" sz="2800" dirty="0">
                <a:solidFill>
                  <a:schemeClr val="tx1"/>
                </a:solidFill>
                <a:latin typeface="Times" charset="0"/>
                <a:ea typeface="Times" charset="0"/>
                <a:cs typeface="Times" charset="0"/>
              </a:rPr>
              <a:t>3. Interactional </a:t>
            </a:r>
            <a:r>
              <a:rPr lang="en-US" altLang="ja-JP" sz="2800" dirty="0" smtClean="0">
                <a:solidFill>
                  <a:schemeClr val="tx1"/>
                </a:solidFill>
                <a:latin typeface="Times" charset="0"/>
                <a:ea typeface="Times" charset="0"/>
                <a:cs typeface="Times" charset="0"/>
              </a:rPr>
              <a:t>competence</a:t>
            </a:r>
          </a:p>
          <a:p>
            <a:pPr marL="0" indent="0">
              <a:spcBef>
                <a:spcPts val="0"/>
              </a:spcBef>
              <a:buNone/>
            </a:pPr>
            <a:endParaRPr lang="en-US" altLang="ja-JP" sz="2800" dirty="0">
              <a:solidFill>
                <a:schemeClr val="tx1"/>
              </a:solidFill>
              <a:latin typeface="Times" charset="0"/>
              <a:ea typeface="Times" charset="0"/>
              <a:cs typeface="Times" charset="0"/>
            </a:endParaRPr>
          </a:p>
          <a:p>
            <a:pPr marL="0" lvl="0" indent="0">
              <a:spcBef>
                <a:spcPts val="0"/>
              </a:spcBef>
              <a:buNone/>
            </a:pPr>
            <a:r>
              <a:rPr lang="en-US" altLang="ja-JP" sz="2800" dirty="0" err="1">
                <a:solidFill>
                  <a:schemeClr val="tx1"/>
                </a:solidFill>
                <a:latin typeface="Times" charset="0"/>
                <a:ea typeface="Times" charset="0"/>
                <a:cs typeface="Times" charset="0"/>
              </a:rPr>
              <a:t>Ohta</a:t>
            </a:r>
            <a:r>
              <a:rPr lang="en-US" altLang="ja-JP" sz="2800" dirty="0">
                <a:solidFill>
                  <a:schemeClr val="tx1"/>
                </a:solidFill>
                <a:latin typeface="Times" charset="0"/>
                <a:ea typeface="Times" charset="0"/>
                <a:cs typeface="Times" charset="0"/>
              </a:rPr>
              <a:t> (1999) investigated how interactional routines impacted first-year university learners of Japanese in the socialization of L2 interactional competence. In particular, </a:t>
            </a:r>
            <a:r>
              <a:rPr lang="en-US" altLang="ja-JP" sz="2800" dirty="0" err="1">
                <a:solidFill>
                  <a:schemeClr val="tx1"/>
                </a:solidFill>
                <a:latin typeface="Times" charset="0"/>
                <a:ea typeface="Times" charset="0"/>
                <a:cs typeface="Times" charset="0"/>
              </a:rPr>
              <a:t>Ohta</a:t>
            </a:r>
            <a:r>
              <a:rPr lang="en-US" altLang="ja-JP" sz="2800" dirty="0">
                <a:solidFill>
                  <a:schemeClr val="tx1"/>
                </a:solidFill>
                <a:latin typeface="Times" charset="0"/>
                <a:ea typeface="Times" charset="0"/>
                <a:cs typeface="Times" charset="0"/>
              </a:rPr>
              <a:t> kept track of one female student (Candace) over </a:t>
            </a:r>
            <a:r>
              <a:rPr lang="en-US" altLang="ja-JP" sz="2800" dirty="0" smtClean="0">
                <a:solidFill>
                  <a:schemeClr val="tx1"/>
                </a:solidFill>
                <a:latin typeface="Times" charset="0"/>
                <a:ea typeface="Times" charset="0"/>
                <a:cs typeface="Times" charset="0"/>
              </a:rPr>
              <a:t>one academic year. </a:t>
            </a:r>
            <a:r>
              <a:rPr lang="en-US" altLang="ja-JP" sz="2800" dirty="0" err="1" smtClean="0">
                <a:solidFill>
                  <a:schemeClr val="tx1"/>
                </a:solidFill>
                <a:latin typeface="Times" charset="0"/>
                <a:ea typeface="Times" charset="0"/>
                <a:cs typeface="Times" charset="0"/>
              </a:rPr>
              <a:t>Ohta</a:t>
            </a:r>
            <a:r>
              <a:rPr lang="en-US" altLang="ja-JP" sz="2800" dirty="0" smtClean="0">
                <a:solidFill>
                  <a:schemeClr val="tx1"/>
                </a:solidFill>
                <a:latin typeface="Times" charset="0"/>
                <a:ea typeface="Times" charset="0"/>
                <a:cs typeface="Times" charset="0"/>
              </a:rPr>
              <a:t> </a:t>
            </a:r>
            <a:r>
              <a:rPr lang="en-US" altLang="ja-JP" sz="2800" dirty="0">
                <a:solidFill>
                  <a:schemeClr val="tx1"/>
                </a:solidFill>
                <a:latin typeface="Times" charset="0"/>
                <a:ea typeface="Times" charset="0"/>
                <a:cs typeface="Times" charset="0"/>
              </a:rPr>
              <a:t>found that “[t]</a:t>
            </a:r>
            <a:r>
              <a:rPr lang="en-US" altLang="ja-JP" sz="2800" dirty="0" err="1">
                <a:solidFill>
                  <a:schemeClr val="tx1"/>
                </a:solidFill>
                <a:latin typeface="Times" charset="0"/>
                <a:ea typeface="Times" charset="0"/>
                <a:cs typeface="Times" charset="0"/>
              </a:rPr>
              <a:t>hrough</a:t>
            </a:r>
            <a:r>
              <a:rPr lang="en-US" altLang="ja-JP" sz="2800" dirty="0">
                <a:solidFill>
                  <a:schemeClr val="tx1"/>
                </a:solidFill>
                <a:latin typeface="Times" charset="0"/>
                <a:ea typeface="Times" charset="0"/>
                <a:cs typeface="Times" charset="0"/>
              </a:rPr>
              <a:t> repeated participation in the routines of the classroom, Candace’s ability to utilize follow-up turn expressions grows over the academic year” (p. 1509). </a:t>
            </a:r>
          </a:p>
        </p:txBody>
      </p:sp>
    </p:spTree>
    <p:extLst>
      <p:ext uri="{BB962C8B-B14F-4D97-AF65-F5344CB8AC3E}">
        <p14:creationId xmlns:p14="http://schemas.microsoft.com/office/powerpoint/2010/main" val="72997808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779463" y="381000"/>
            <a:ext cx="7583487" cy="632248"/>
          </a:xfrm>
        </p:spPr>
        <p:txBody>
          <a:bodyPr/>
          <a:lstStyle/>
          <a:p>
            <a:pPr algn="ctr"/>
            <a:r>
              <a:rPr lang="en-US" altLang="ja-JP" sz="3600" dirty="0">
                <a:solidFill>
                  <a:srgbClr val="000000"/>
                </a:solidFill>
                <a:latin typeface="Times"/>
                <a:cs typeface="Times"/>
              </a:rPr>
              <a:t>Theoretical Background</a:t>
            </a:r>
            <a:endParaRPr kumimoji="1" lang="ja-JP" altLang="en-US" dirty="0"/>
          </a:p>
        </p:txBody>
      </p:sp>
      <p:sp>
        <p:nvSpPr>
          <p:cNvPr id="3" name="コンテンツ プレースホルダー 2"/>
          <p:cNvSpPr>
            <a:spLocks noGrp="1"/>
          </p:cNvSpPr>
          <p:nvPr>
            <p:ph idx="1"/>
          </p:nvPr>
        </p:nvSpPr>
        <p:spPr>
          <a:xfrm>
            <a:off x="549765" y="1191076"/>
            <a:ext cx="8232799" cy="5334241"/>
          </a:xfrm>
        </p:spPr>
        <p:txBody>
          <a:bodyPr>
            <a:normAutofit/>
          </a:bodyPr>
          <a:lstStyle/>
          <a:p>
            <a:pPr marL="0" indent="0">
              <a:spcBef>
                <a:spcPts val="0"/>
              </a:spcBef>
              <a:buNone/>
            </a:pPr>
            <a:r>
              <a:rPr lang="en-US" altLang="ja-JP" sz="2800" dirty="0">
                <a:solidFill>
                  <a:schemeClr val="tx1"/>
                </a:solidFill>
                <a:latin typeface="Times" charset="0"/>
                <a:ea typeface="Times" charset="0"/>
                <a:cs typeface="Times" charset="0"/>
              </a:rPr>
              <a:t>3. Interactional </a:t>
            </a:r>
            <a:r>
              <a:rPr lang="en-US" altLang="ja-JP" sz="2800" dirty="0" smtClean="0">
                <a:solidFill>
                  <a:schemeClr val="tx1"/>
                </a:solidFill>
                <a:latin typeface="Times" charset="0"/>
                <a:ea typeface="Times" charset="0"/>
                <a:cs typeface="Times" charset="0"/>
              </a:rPr>
              <a:t>competence</a:t>
            </a:r>
          </a:p>
          <a:p>
            <a:pPr marL="0" indent="0">
              <a:spcBef>
                <a:spcPts val="0"/>
              </a:spcBef>
              <a:buNone/>
            </a:pPr>
            <a:endParaRPr lang="en-US" altLang="ja-JP" sz="2800" dirty="0">
              <a:solidFill>
                <a:schemeClr val="tx1"/>
              </a:solidFill>
              <a:latin typeface="Times" charset="0"/>
              <a:ea typeface="Times" charset="0"/>
              <a:cs typeface="Times" charset="0"/>
            </a:endParaRPr>
          </a:p>
          <a:p>
            <a:pPr marL="0" indent="0">
              <a:spcBef>
                <a:spcPts val="0"/>
              </a:spcBef>
              <a:buNone/>
            </a:pPr>
            <a:r>
              <a:rPr lang="en-US" altLang="ja-JP" sz="2800" dirty="0" err="1">
                <a:solidFill>
                  <a:schemeClr val="tx1"/>
                </a:solidFill>
                <a:latin typeface="Times" charset="0"/>
                <a:ea typeface="Times" charset="0"/>
                <a:cs typeface="Times" charset="0"/>
              </a:rPr>
              <a:t>Cekaite</a:t>
            </a:r>
            <a:r>
              <a:rPr lang="en-US" altLang="ja-JP" sz="2800" dirty="0">
                <a:solidFill>
                  <a:schemeClr val="tx1"/>
                </a:solidFill>
                <a:latin typeface="Times" charset="0"/>
                <a:ea typeface="Times" charset="0"/>
                <a:cs typeface="Times" charset="0"/>
              </a:rPr>
              <a:t> (2007) explored a seven-year-old immigrant child’s interactional competence in a Swedish immersion language classroom over one year. </a:t>
            </a:r>
            <a:r>
              <a:rPr lang="en-US" altLang="ja-JP" sz="2800" dirty="0" smtClean="0">
                <a:solidFill>
                  <a:schemeClr val="tx1"/>
                </a:solidFill>
                <a:latin typeface="Times" charset="0"/>
                <a:ea typeface="Times" charset="0"/>
                <a:cs typeface="Times" charset="0"/>
              </a:rPr>
              <a:t> </a:t>
            </a:r>
          </a:p>
          <a:p>
            <a:pPr marL="0" indent="0">
              <a:spcBef>
                <a:spcPts val="0"/>
              </a:spcBef>
              <a:buNone/>
            </a:pPr>
            <a:endParaRPr lang="en-US" altLang="ja-JP" sz="2800" dirty="0">
              <a:solidFill>
                <a:schemeClr val="tx1"/>
              </a:solidFill>
              <a:latin typeface="Times" charset="0"/>
              <a:ea typeface="Times" charset="0"/>
              <a:cs typeface="Times" charset="0"/>
            </a:endParaRPr>
          </a:p>
          <a:p>
            <a:pPr marL="0" indent="0">
              <a:spcBef>
                <a:spcPts val="0"/>
              </a:spcBef>
              <a:buNone/>
            </a:pPr>
            <a:r>
              <a:rPr lang="en-US" altLang="ja-JP" sz="2800" dirty="0" err="1" smtClean="0">
                <a:solidFill>
                  <a:schemeClr val="tx1"/>
                </a:solidFill>
                <a:latin typeface="Times" charset="0"/>
                <a:ea typeface="Times" charset="0"/>
                <a:cs typeface="Times" charset="0"/>
              </a:rPr>
              <a:t>Cekaite</a:t>
            </a:r>
            <a:r>
              <a:rPr lang="en-US" altLang="ja-JP" sz="2800" dirty="0" smtClean="0">
                <a:solidFill>
                  <a:schemeClr val="tx1"/>
                </a:solidFill>
                <a:latin typeface="Times" charset="0"/>
                <a:ea typeface="Times" charset="0"/>
                <a:cs typeface="Times" charset="0"/>
              </a:rPr>
              <a:t> </a:t>
            </a:r>
            <a:r>
              <a:rPr lang="en-US" altLang="ja-JP" sz="2800" dirty="0">
                <a:solidFill>
                  <a:schemeClr val="tx1"/>
                </a:solidFill>
                <a:latin typeface="Times" charset="0"/>
                <a:ea typeface="Times" charset="0"/>
                <a:cs typeface="Times" charset="0"/>
              </a:rPr>
              <a:t>found three developmental stages </a:t>
            </a:r>
            <a:r>
              <a:rPr lang="en-US" altLang="ja-JP" sz="2800" dirty="0" smtClean="0">
                <a:solidFill>
                  <a:schemeClr val="tx1"/>
                </a:solidFill>
                <a:latin typeface="Times" charset="0"/>
                <a:ea typeface="Times" charset="0"/>
                <a:cs typeface="Times" charset="0"/>
              </a:rPr>
              <a:t>(1- a </a:t>
            </a:r>
            <a:r>
              <a:rPr lang="en-US" altLang="ja-JP" sz="2800" dirty="0">
                <a:solidFill>
                  <a:schemeClr val="tx1"/>
                </a:solidFill>
                <a:latin typeface="Times" charset="0"/>
                <a:ea typeface="Times" charset="0"/>
                <a:cs typeface="Times" charset="0"/>
              </a:rPr>
              <a:t>silent child, </a:t>
            </a:r>
            <a:r>
              <a:rPr lang="en-US" altLang="ja-JP" sz="2800" dirty="0" smtClean="0">
                <a:solidFill>
                  <a:schemeClr val="tx1"/>
                </a:solidFill>
                <a:latin typeface="Times" charset="0"/>
                <a:ea typeface="Times" charset="0"/>
                <a:cs typeface="Times" charset="0"/>
              </a:rPr>
              <a:t>2 - a </a:t>
            </a:r>
            <a:r>
              <a:rPr lang="en-US" altLang="ja-JP" sz="2800" dirty="0">
                <a:solidFill>
                  <a:schemeClr val="tx1"/>
                </a:solidFill>
                <a:latin typeface="Times" charset="0"/>
                <a:ea typeface="Times" charset="0"/>
                <a:cs typeface="Times" charset="0"/>
              </a:rPr>
              <a:t>noisy and loud child, </a:t>
            </a:r>
            <a:r>
              <a:rPr lang="en-US" altLang="ja-JP" sz="2800" dirty="0" smtClean="0">
                <a:solidFill>
                  <a:schemeClr val="tx1"/>
                </a:solidFill>
                <a:latin typeface="Times" charset="0"/>
                <a:ea typeface="Times" charset="0"/>
                <a:cs typeface="Times" charset="0"/>
              </a:rPr>
              <a:t>3 - a </a:t>
            </a:r>
            <a:r>
              <a:rPr lang="en-US" altLang="ja-JP" sz="2800" dirty="0">
                <a:solidFill>
                  <a:schemeClr val="tx1"/>
                </a:solidFill>
                <a:latin typeface="Times" charset="0"/>
                <a:ea typeface="Times" charset="0"/>
                <a:cs typeface="Times" charset="0"/>
              </a:rPr>
              <a:t>skillful student) as her participation style in classroom activities changed and she became a competent member of the community. </a:t>
            </a:r>
          </a:p>
          <a:p>
            <a:pPr marL="0" marR="0" lvl="0" indent="0" defTabSz="914400" eaLnBrk="1" fontAlgn="auto" latinLnBrk="0" hangingPunct="1">
              <a:lnSpc>
                <a:spcPct val="100000"/>
              </a:lnSpc>
              <a:spcBef>
                <a:spcPts val="0"/>
              </a:spcBef>
              <a:spcAft>
                <a:spcPts val="0"/>
              </a:spcAft>
              <a:buClrTx/>
              <a:buSzTx/>
              <a:buFontTx/>
              <a:buNone/>
              <a:tabLst/>
              <a:defRPr/>
            </a:pPr>
            <a:endParaRPr kumimoji="1" lang="ja-JP" altLang="en-US" dirty="0"/>
          </a:p>
        </p:txBody>
      </p:sp>
    </p:spTree>
    <p:extLst>
      <p:ext uri="{BB962C8B-B14F-4D97-AF65-F5344CB8AC3E}">
        <p14:creationId xmlns:p14="http://schemas.microsoft.com/office/powerpoint/2010/main" val="81674852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779463" y="381000"/>
            <a:ext cx="7583487" cy="564698"/>
          </a:xfrm>
        </p:spPr>
        <p:txBody>
          <a:bodyPr/>
          <a:lstStyle/>
          <a:p>
            <a:pPr algn="ctr"/>
            <a:r>
              <a:rPr kumimoji="1" lang="en-US" altLang="ja-JP" sz="4000" dirty="0" smtClean="0">
                <a:solidFill>
                  <a:schemeClr val="tx1"/>
                </a:solidFill>
                <a:latin typeface="Times"/>
                <a:cs typeface="Times"/>
              </a:rPr>
              <a:t>Research Issues</a:t>
            </a:r>
            <a:endParaRPr kumimoji="1" lang="ja-JP" altLang="en-US" sz="4000" dirty="0">
              <a:solidFill>
                <a:schemeClr val="tx1"/>
              </a:solidFill>
              <a:latin typeface="Times"/>
              <a:cs typeface="Times"/>
            </a:endParaRPr>
          </a:p>
        </p:txBody>
      </p:sp>
      <p:sp>
        <p:nvSpPr>
          <p:cNvPr id="3" name="コンテンツ プレースホルダー 2"/>
          <p:cNvSpPr>
            <a:spLocks noGrp="1"/>
          </p:cNvSpPr>
          <p:nvPr>
            <p:ph idx="1"/>
          </p:nvPr>
        </p:nvSpPr>
        <p:spPr>
          <a:xfrm>
            <a:off x="576789" y="993069"/>
            <a:ext cx="8165240" cy="5464698"/>
          </a:xfrm>
        </p:spPr>
        <p:txBody>
          <a:bodyPr>
            <a:noAutofit/>
          </a:bodyPr>
          <a:lstStyle/>
          <a:p>
            <a:pPr marL="0" indent="0">
              <a:buNone/>
            </a:pPr>
            <a:r>
              <a:rPr lang="en-US" altLang="ja-JP" sz="2800" dirty="0">
                <a:solidFill>
                  <a:schemeClr val="tx1"/>
                </a:solidFill>
                <a:latin typeface="Times" charset="0"/>
                <a:ea typeface="Times" charset="0"/>
                <a:cs typeface="Times" charset="0"/>
              </a:rPr>
              <a:t>Although previous studies on L2 interactional competence (IC) attempted to show how learners develop their interactional competence, except for </a:t>
            </a:r>
            <a:r>
              <a:rPr lang="en-US" altLang="ja-JP" sz="2800" dirty="0" err="1">
                <a:solidFill>
                  <a:schemeClr val="tx1"/>
                </a:solidFill>
                <a:latin typeface="Times" charset="0"/>
                <a:ea typeface="Times" charset="0"/>
                <a:cs typeface="Times" charset="0"/>
              </a:rPr>
              <a:t>Cekaite</a:t>
            </a:r>
            <a:r>
              <a:rPr lang="en-US" altLang="ja-JP" sz="2800" dirty="0">
                <a:solidFill>
                  <a:schemeClr val="tx1"/>
                </a:solidFill>
                <a:latin typeface="Times" charset="0"/>
                <a:ea typeface="Times" charset="0"/>
                <a:cs typeface="Times" charset="0"/>
              </a:rPr>
              <a:t> (2007) “little is known about the process by which learners develop their L2 IC, nor about the stages this development goes through” (Hall, et al., 2011, p. 7; see also Young, 2011, p. 436). </a:t>
            </a:r>
            <a:endParaRPr lang="en-US" altLang="ja-JP" sz="2800" dirty="0" smtClean="0">
              <a:solidFill>
                <a:schemeClr val="tx1"/>
              </a:solidFill>
              <a:latin typeface="Times" charset="0"/>
              <a:ea typeface="Times" charset="0"/>
              <a:cs typeface="Times" charset="0"/>
            </a:endParaRPr>
          </a:p>
          <a:p>
            <a:pPr marL="0" indent="0">
              <a:buNone/>
            </a:pPr>
            <a:r>
              <a:rPr lang="en-US" altLang="ja-JP" sz="2800" dirty="0" smtClean="0">
                <a:solidFill>
                  <a:schemeClr val="tx1"/>
                </a:solidFill>
                <a:latin typeface="Times" charset="0"/>
                <a:ea typeface="Times" charset="0"/>
                <a:cs typeface="Times" charset="0"/>
              </a:rPr>
              <a:t>Furthermore</a:t>
            </a:r>
            <a:r>
              <a:rPr lang="en-US" altLang="ja-JP" sz="2800" dirty="0">
                <a:solidFill>
                  <a:schemeClr val="tx1"/>
                </a:solidFill>
                <a:latin typeface="Times" charset="0"/>
                <a:ea typeface="Times" charset="0"/>
                <a:cs typeface="Times" charset="0"/>
              </a:rPr>
              <a:t>, previous studies relied only on </a:t>
            </a:r>
            <a:r>
              <a:rPr lang="en-US" altLang="ja-JP" sz="2800" dirty="0" smtClean="0">
                <a:solidFill>
                  <a:schemeClr val="tx1"/>
                </a:solidFill>
                <a:latin typeface="Times" charset="0"/>
                <a:ea typeface="Times" charset="0"/>
                <a:cs typeface="Times" charset="0"/>
              </a:rPr>
              <a:t>conversational analysis </a:t>
            </a:r>
            <a:r>
              <a:rPr lang="en-US" altLang="ja-JP" sz="2800" dirty="0">
                <a:solidFill>
                  <a:schemeClr val="tx1"/>
                </a:solidFill>
                <a:latin typeface="Times" charset="0"/>
                <a:ea typeface="Times" charset="0"/>
                <a:cs typeface="Times" charset="0"/>
              </a:rPr>
              <a:t>without using other qualitative data such as interviews. </a:t>
            </a:r>
            <a:endParaRPr kumimoji="1" lang="ja-JP" altLang="en-US" sz="2800" dirty="0">
              <a:solidFill>
                <a:schemeClr val="tx1"/>
              </a:solidFill>
              <a:latin typeface="Times" charset="0"/>
              <a:ea typeface="Times" charset="0"/>
              <a:cs typeface="Times" charset="0"/>
            </a:endParaRPr>
          </a:p>
        </p:txBody>
      </p:sp>
    </p:spTree>
    <p:extLst>
      <p:ext uri="{BB962C8B-B14F-4D97-AF65-F5344CB8AC3E}">
        <p14:creationId xmlns:p14="http://schemas.microsoft.com/office/powerpoint/2010/main" val="2062196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779463" y="381000"/>
            <a:ext cx="7583487" cy="780858"/>
          </a:xfrm>
        </p:spPr>
        <p:txBody>
          <a:bodyPr/>
          <a:lstStyle/>
          <a:p>
            <a:pPr algn="ctr"/>
            <a:r>
              <a:rPr kumimoji="1" lang="en-US" altLang="ja-JP" sz="4000" dirty="0" smtClean="0">
                <a:solidFill>
                  <a:srgbClr val="000000"/>
                </a:solidFill>
                <a:latin typeface="Times"/>
                <a:cs typeface="Times"/>
              </a:rPr>
              <a:t>Research Questions</a:t>
            </a:r>
            <a:endParaRPr kumimoji="1" lang="ja-JP" altLang="en-US" sz="4000" dirty="0">
              <a:solidFill>
                <a:srgbClr val="000000"/>
              </a:solidFill>
              <a:latin typeface="Times"/>
              <a:cs typeface="Times"/>
            </a:endParaRPr>
          </a:p>
        </p:txBody>
      </p:sp>
      <p:sp>
        <p:nvSpPr>
          <p:cNvPr id="3" name="コンテンツ プレースホルダー 2"/>
          <p:cNvSpPr>
            <a:spLocks noGrp="1"/>
          </p:cNvSpPr>
          <p:nvPr>
            <p:ph idx="1"/>
          </p:nvPr>
        </p:nvSpPr>
        <p:spPr>
          <a:xfrm>
            <a:off x="779463" y="1569493"/>
            <a:ext cx="7583487" cy="4468237"/>
          </a:xfrm>
        </p:spPr>
        <p:txBody>
          <a:bodyPr>
            <a:normAutofit/>
          </a:bodyPr>
          <a:lstStyle/>
          <a:p>
            <a:pPr marL="514350" indent="-514350">
              <a:buAutoNum type="arabicPeriod"/>
            </a:pPr>
            <a:r>
              <a:rPr lang="en-US" altLang="ja-JP" sz="2800" dirty="0" smtClean="0">
                <a:solidFill>
                  <a:schemeClr val="tx1"/>
                </a:solidFill>
                <a:latin typeface="Times" charset="0"/>
                <a:ea typeface="Times" charset="0"/>
                <a:cs typeface="Times" charset="0"/>
              </a:rPr>
              <a:t>How </a:t>
            </a:r>
            <a:r>
              <a:rPr lang="en-US" altLang="ja-JP" sz="2800" dirty="0">
                <a:solidFill>
                  <a:schemeClr val="tx1"/>
                </a:solidFill>
                <a:latin typeface="Times" charset="0"/>
                <a:ea typeface="Times" charset="0"/>
                <a:cs typeface="Times" charset="0"/>
              </a:rPr>
              <a:t>did students perceive and engage in various tasks </a:t>
            </a:r>
            <a:r>
              <a:rPr lang="en-US" altLang="ja-JP" sz="2800" dirty="0" smtClean="0">
                <a:solidFill>
                  <a:schemeClr val="tx1"/>
                </a:solidFill>
                <a:latin typeface="Times" charset="0"/>
                <a:ea typeface="Times" charset="0"/>
                <a:cs typeface="Times" charset="0"/>
              </a:rPr>
              <a:t>through an </a:t>
            </a:r>
            <a:r>
              <a:rPr lang="en-US" altLang="ja-JP" sz="2800" dirty="0">
                <a:solidFill>
                  <a:schemeClr val="tx1"/>
                </a:solidFill>
                <a:latin typeface="Times" charset="0"/>
                <a:ea typeface="Times" charset="0"/>
                <a:cs typeface="Times" charset="0"/>
              </a:rPr>
              <a:t>integrated content-based </a:t>
            </a:r>
            <a:r>
              <a:rPr lang="en-US" altLang="ja-JP" sz="2800" dirty="0" smtClean="0">
                <a:solidFill>
                  <a:schemeClr val="tx1"/>
                </a:solidFill>
                <a:latin typeface="Times" charset="0"/>
                <a:ea typeface="Times" charset="0"/>
                <a:cs typeface="Times" charset="0"/>
              </a:rPr>
              <a:t>curriculum?</a:t>
            </a:r>
          </a:p>
          <a:p>
            <a:pPr marL="514350" indent="-514350">
              <a:buAutoNum type="arabicPeriod"/>
            </a:pPr>
            <a:r>
              <a:rPr lang="en-US" altLang="ja-JP" sz="2800" dirty="0" smtClean="0">
                <a:solidFill>
                  <a:schemeClr val="tx1"/>
                </a:solidFill>
                <a:latin typeface="Times" charset="0"/>
                <a:ea typeface="Times" charset="0"/>
                <a:cs typeface="Times" charset="0"/>
              </a:rPr>
              <a:t>What stages did students go through as they moved from peripheral to full participants?</a:t>
            </a:r>
            <a:endParaRPr lang="en-US" altLang="ja-JP" sz="2800" dirty="0" smtClean="0">
              <a:solidFill>
                <a:srgbClr val="000000"/>
              </a:solidFill>
              <a:latin typeface="Times"/>
              <a:cs typeface="Times"/>
            </a:endParaRPr>
          </a:p>
          <a:p>
            <a:pPr marL="457200" indent="-457200">
              <a:buAutoNum type="arabicPeriod" startAt="3"/>
            </a:pPr>
            <a:r>
              <a:rPr lang="en-US" altLang="ja-JP" sz="2800" dirty="0" smtClean="0">
                <a:solidFill>
                  <a:schemeClr val="tx1"/>
                </a:solidFill>
                <a:latin typeface="Times" charset="0"/>
                <a:ea typeface="Times" charset="0"/>
                <a:cs typeface="Times" charset="0"/>
              </a:rPr>
              <a:t>How </a:t>
            </a:r>
            <a:r>
              <a:rPr lang="en-US" altLang="ja-JP" sz="2800" dirty="0">
                <a:solidFill>
                  <a:schemeClr val="tx1"/>
                </a:solidFill>
                <a:latin typeface="Times" charset="0"/>
                <a:ea typeface="Times" charset="0"/>
                <a:cs typeface="Times" charset="0"/>
              </a:rPr>
              <a:t>did students develop their </a:t>
            </a:r>
            <a:r>
              <a:rPr lang="en-US" altLang="ja-JP" sz="2800" dirty="0" smtClean="0">
                <a:solidFill>
                  <a:schemeClr val="tx1"/>
                </a:solidFill>
                <a:latin typeface="Times" charset="0"/>
                <a:ea typeface="Times" charset="0"/>
                <a:cs typeface="Times" charset="0"/>
              </a:rPr>
              <a:t>interactional </a:t>
            </a:r>
            <a:r>
              <a:rPr lang="en-US" altLang="ja-JP" sz="2800" dirty="0">
                <a:solidFill>
                  <a:schemeClr val="tx1"/>
                </a:solidFill>
                <a:latin typeface="Times" charset="0"/>
                <a:ea typeface="Times" charset="0"/>
                <a:cs typeface="Times" charset="0"/>
              </a:rPr>
              <a:t>competence?</a:t>
            </a:r>
            <a:r>
              <a:rPr lang="ja-JP" altLang="ja-JP" sz="2800" dirty="0">
                <a:solidFill>
                  <a:schemeClr val="tx1"/>
                </a:solidFill>
                <a:latin typeface="Times" charset="0"/>
                <a:ea typeface="Times" charset="0"/>
                <a:cs typeface="Times" charset="0"/>
              </a:rPr>
              <a:t> </a:t>
            </a:r>
            <a:endParaRPr kumimoji="1" lang="en-US" altLang="ja-JP" sz="2800" dirty="0" smtClean="0">
              <a:solidFill>
                <a:schemeClr val="tx1"/>
              </a:solidFill>
              <a:latin typeface="Times" charset="0"/>
              <a:ea typeface="Times" charset="0"/>
              <a:cs typeface="Times" charset="0"/>
            </a:endParaRPr>
          </a:p>
          <a:p>
            <a:pPr marL="0" indent="0">
              <a:buNone/>
            </a:pPr>
            <a:endParaRPr kumimoji="1" lang="ja-JP" altLang="en-US" dirty="0"/>
          </a:p>
        </p:txBody>
      </p:sp>
    </p:spTree>
    <p:extLst>
      <p:ext uri="{BB962C8B-B14F-4D97-AF65-F5344CB8AC3E}">
        <p14:creationId xmlns:p14="http://schemas.microsoft.com/office/powerpoint/2010/main" val="167323533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779463" y="406399"/>
            <a:ext cx="7583487" cy="606849"/>
          </a:xfrm>
        </p:spPr>
        <p:txBody>
          <a:bodyPr/>
          <a:lstStyle/>
          <a:p>
            <a:r>
              <a:rPr kumimoji="1" lang="en-US" altLang="ja-JP" sz="4000" dirty="0" smtClean="0">
                <a:solidFill>
                  <a:schemeClr val="tx1"/>
                </a:solidFill>
                <a:latin typeface="Times"/>
                <a:cs typeface="Times"/>
              </a:rPr>
              <a:t>Participants and Teaching Context</a:t>
            </a:r>
            <a:endParaRPr kumimoji="1" lang="ja-JP" altLang="en-US" sz="4000" dirty="0">
              <a:solidFill>
                <a:schemeClr val="tx1"/>
              </a:solidFill>
              <a:latin typeface="Times"/>
              <a:cs typeface="Times"/>
            </a:endParaRPr>
          </a:p>
        </p:txBody>
      </p:sp>
      <p:sp>
        <p:nvSpPr>
          <p:cNvPr id="3" name="コンテンツ プレースホルダー 2"/>
          <p:cNvSpPr>
            <a:spLocks noGrp="1"/>
          </p:cNvSpPr>
          <p:nvPr>
            <p:ph idx="1"/>
          </p:nvPr>
        </p:nvSpPr>
        <p:spPr>
          <a:xfrm>
            <a:off x="617324" y="1155189"/>
            <a:ext cx="8070658" cy="5302578"/>
          </a:xfrm>
        </p:spPr>
        <p:txBody>
          <a:bodyPr>
            <a:normAutofit/>
          </a:bodyPr>
          <a:lstStyle/>
          <a:p>
            <a:pPr>
              <a:buNone/>
            </a:pPr>
            <a:r>
              <a:rPr lang="en-US" altLang="ja-JP" sz="2400" dirty="0" smtClean="0">
                <a:solidFill>
                  <a:srgbClr val="000000"/>
                </a:solidFill>
                <a:latin typeface="Times"/>
                <a:cs typeface="Times"/>
              </a:rPr>
              <a:t>・21 </a:t>
            </a:r>
            <a:r>
              <a:rPr lang="en-US" altLang="ja-JP" sz="2400" dirty="0">
                <a:solidFill>
                  <a:srgbClr val="000000"/>
                </a:solidFill>
                <a:latin typeface="Times"/>
                <a:cs typeface="Times"/>
              </a:rPr>
              <a:t>first-year university students </a:t>
            </a:r>
            <a:r>
              <a:rPr lang="en-US" altLang="ja-JP" sz="2400" dirty="0" smtClean="0">
                <a:solidFill>
                  <a:srgbClr val="000000"/>
                </a:solidFill>
                <a:latin typeface="Times"/>
                <a:cs typeface="Times"/>
              </a:rPr>
              <a:t>(8 males and 13 females) in Department of English Language Teaching (DELT), Nagoya University of Foreign Studies</a:t>
            </a:r>
          </a:p>
          <a:p>
            <a:pPr>
              <a:buNone/>
            </a:pPr>
            <a:r>
              <a:rPr lang="ja-JP" altLang="ja-JP" sz="2400" dirty="0" smtClean="0">
                <a:solidFill>
                  <a:srgbClr val="000000"/>
                </a:solidFill>
                <a:latin typeface="Times"/>
                <a:cs typeface="Times"/>
              </a:rPr>
              <a:t>・</a:t>
            </a:r>
            <a:r>
              <a:rPr lang="en-US" altLang="ja-JP" sz="2400" dirty="0">
                <a:solidFill>
                  <a:srgbClr val="000000"/>
                </a:solidFill>
                <a:latin typeface="Times"/>
                <a:cs typeface="Times"/>
              </a:rPr>
              <a:t>DELT was established in 2008 with an integrated English curriculum </a:t>
            </a:r>
            <a:r>
              <a:rPr lang="en-US" altLang="ja-JP" sz="2400" dirty="0" smtClean="0">
                <a:solidFill>
                  <a:srgbClr val="000000"/>
                </a:solidFill>
                <a:latin typeface="Times"/>
                <a:cs typeface="Times"/>
              </a:rPr>
              <a:t>based on TBLT, which is called </a:t>
            </a:r>
            <a:r>
              <a:rPr lang="en-US" altLang="ja-JP" sz="2400" dirty="0">
                <a:solidFill>
                  <a:srgbClr val="000000"/>
                </a:solidFill>
                <a:latin typeface="Times"/>
                <a:cs typeface="Times"/>
              </a:rPr>
              <a:t>CBEC. </a:t>
            </a:r>
          </a:p>
          <a:p>
            <a:pPr>
              <a:buNone/>
            </a:pPr>
            <a:r>
              <a:rPr lang="ja-JP" altLang="ja-JP" sz="2400" dirty="0">
                <a:solidFill>
                  <a:srgbClr val="000000"/>
                </a:solidFill>
                <a:latin typeface="Times"/>
                <a:cs typeface="Times"/>
              </a:rPr>
              <a:t>・</a:t>
            </a:r>
            <a:r>
              <a:rPr lang="en-US" altLang="ja-JP" sz="2400" dirty="0">
                <a:solidFill>
                  <a:srgbClr val="000000"/>
                </a:solidFill>
                <a:latin typeface="Times"/>
                <a:cs typeface="Times"/>
              </a:rPr>
              <a:t>There </a:t>
            </a:r>
            <a:r>
              <a:rPr lang="en-US" altLang="ja-JP" sz="2400" dirty="0" smtClean="0">
                <a:solidFill>
                  <a:srgbClr val="000000"/>
                </a:solidFill>
                <a:latin typeface="Times"/>
                <a:cs typeface="Times"/>
              </a:rPr>
              <a:t>are </a:t>
            </a:r>
            <a:r>
              <a:rPr lang="en-US" altLang="ja-JP" sz="2400" dirty="0">
                <a:solidFill>
                  <a:srgbClr val="000000"/>
                </a:solidFill>
                <a:latin typeface="Times"/>
                <a:cs typeface="Times"/>
              </a:rPr>
              <a:t>7 English classes. Among them, </a:t>
            </a:r>
            <a:r>
              <a:rPr lang="en-US" altLang="ja-JP" sz="2400" dirty="0" smtClean="0">
                <a:solidFill>
                  <a:srgbClr val="000000"/>
                </a:solidFill>
                <a:latin typeface="Times"/>
                <a:cs typeface="Times"/>
              </a:rPr>
              <a:t>4 classes </a:t>
            </a:r>
            <a:r>
              <a:rPr lang="en-US" altLang="ja-JP" sz="2400" dirty="0">
                <a:solidFill>
                  <a:srgbClr val="000000"/>
                </a:solidFill>
                <a:latin typeface="Times"/>
                <a:cs typeface="Times"/>
              </a:rPr>
              <a:t>(D&amp;D, IR, AW, PUT) are integrated according to the same topic.</a:t>
            </a:r>
          </a:p>
          <a:p>
            <a:pPr>
              <a:buNone/>
            </a:pPr>
            <a:r>
              <a:rPr lang="ja-JP" altLang="ja-JP" sz="2400" dirty="0">
                <a:solidFill>
                  <a:srgbClr val="000000"/>
                </a:solidFill>
                <a:latin typeface="Times"/>
                <a:cs typeface="Times"/>
              </a:rPr>
              <a:t>・</a:t>
            </a:r>
            <a:r>
              <a:rPr lang="en-US" altLang="ja-JP" sz="2400" dirty="0">
                <a:solidFill>
                  <a:srgbClr val="000000"/>
                </a:solidFill>
                <a:latin typeface="Times"/>
                <a:cs typeface="Times"/>
              </a:rPr>
              <a:t>Each topic i</a:t>
            </a:r>
            <a:r>
              <a:rPr lang="en-US" altLang="ja-JP" sz="2400" dirty="0" smtClean="0">
                <a:solidFill>
                  <a:srgbClr val="000000"/>
                </a:solidFill>
                <a:latin typeface="Times"/>
                <a:cs typeface="Times"/>
              </a:rPr>
              <a:t>s </a:t>
            </a:r>
            <a:r>
              <a:rPr lang="en-US" altLang="ja-JP" sz="2400" dirty="0">
                <a:solidFill>
                  <a:srgbClr val="000000"/>
                </a:solidFill>
                <a:latin typeface="Times"/>
                <a:cs typeface="Times"/>
              </a:rPr>
              <a:t>covered </a:t>
            </a:r>
            <a:r>
              <a:rPr lang="en-US" altLang="ja-JP" sz="2400" dirty="0" smtClean="0">
                <a:solidFill>
                  <a:srgbClr val="000000"/>
                </a:solidFill>
                <a:latin typeface="Times"/>
                <a:cs typeface="Times"/>
              </a:rPr>
              <a:t>over 2 weeks</a:t>
            </a:r>
            <a:r>
              <a:rPr lang="en-US" altLang="ja-JP" sz="2400" dirty="0">
                <a:solidFill>
                  <a:srgbClr val="000000"/>
                </a:solidFill>
                <a:latin typeface="Times"/>
                <a:cs typeface="Times"/>
              </a:rPr>
              <a:t>. </a:t>
            </a:r>
          </a:p>
          <a:p>
            <a:pPr>
              <a:buNone/>
            </a:pPr>
            <a:r>
              <a:rPr lang="ja-JP" altLang="ja-JP" sz="2400" dirty="0">
                <a:solidFill>
                  <a:srgbClr val="000000"/>
                </a:solidFill>
                <a:latin typeface="Times"/>
                <a:cs typeface="Times"/>
              </a:rPr>
              <a:t>・</a:t>
            </a:r>
            <a:r>
              <a:rPr lang="en-US" altLang="ja-JP" sz="2400" dirty="0">
                <a:solidFill>
                  <a:srgbClr val="000000"/>
                </a:solidFill>
                <a:latin typeface="Times"/>
                <a:cs typeface="Times"/>
              </a:rPr>
              <a:t>The participants’ average score of TOEFL was </a:t>
            </a:r>
            <a:r>
              <a:rPr lang="en-US" altLang="ja-JP" sz="2400" dirty="0" smtClean="0">
                <a:solidFill>
                  <a:srgbClr val="000000"/>
                </a:solidFill>
                <a:latin typeface="Times"/>
                <a:cs typeface="Times"/>
              </a:rPr>
              <a:t>420</a:t>
            </a:r>
            <a:endParaRPr kumimoji="1" lang="ja-JP" altLang="en-US" dirty="0"/>
          </a:p>
        </p:txBody>
      </p:sp>
    </p:spTree>
    <p:extLst>
      <p:ext uri="{BB962C8B-B14F-4D97-AF65-F5344CB8AC3E}">
        <p14:creationId xmlns:p14="http://schemas.microsoft.com/office/powerpoint/2010/main" val="75715615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779463" y="491067"/>
            <a:ext cx="7583487" cy="508672"/>
          </a:xfrm>
        </p:spPr>
        <p:txBody>
          <a:bodyPr/>
          <a:lstStyle/>
          <a:p>
            <a:pPr algn="ctr"/>
            <a:r>
              <a:rPr kumimoji="1" lang="en-US" altLang="ja-JP" sz="4000" dirty="0" smtClean="0">
                <a:solidFill>
                  <a:schemeClr val="tx1"/>
                </a:solidFill>
                <a:latin typeface="Times"/>
                <a:cs typeface="Times"/>
              </a:rPr>
              <a:t>Data Collection: Mixed Methods</a:t>
            </a:r>
            <a:endParaRPr kumimoji="1" lang="ja-JP" altLang="en-US" sz="4000" dirty="0">
              <a:solidFill>
                <a:schemeClr val="tx1"/>
              </a:solidFill>
              <a:latin typeface="Times"/>
              <a:cs typeface="Times"/>
            </a:endParaRPr>
          </a:p>
        </p:txBody>
      </p:sp>
      <p:sp>
        <p:nvSpPr>
          <p:cNvPr id="3" name="コンテンツ プレースホルダー 2"/>
          <p:cNvSpPr>
            <a:spLocks noGrp="1"/>
          </p:cNvSpPr>
          <p:nvPr>
            <p:ph idx="1"/>
          </p:nvPr>
        </p:nvSpPr>
        <p:spPr>
          <a:xfrm>
            <a:off x="522742" y="1019723"/>
            <a:ext cx="8205775" cy="5478574"/>
          </a:xfrm>
        </p:spPr>
        <p:txBody>
          <a:bodyPr>
            <a:normAutofit fontScale="92500" lnSpcReduction="20000"/>
          </a:bodyPr>
          <a:lstStyle/>
          <a:p>
            <a:pPr marL="514350" indent="-514350">
              <a:buNone/>
            </a:pPr>
            <a:r>
              <a:rPr lang="en-US" altLang="ja-JP" sz="2400" dirty="0">
                <a:solidFill>
                  <a:schemeClr val="tx1"/>
                </a:solidFill>
                <a:latin typeface="Times"/>
                <a:cs typeface="Times"/>
              </a:rPr>
              <a:t>1. Videotaped conversations (12 topics):</a:t>
            </a:r>
          </a:p>
          <a:p>
            <a:pPr marL="514350" indent="-514350">
              <a:buNone/>
            </a:pPr>
            <a:r>
              <a:rPr lang="en-US" altLang="ja-JP" sz="2400" dirty="0">
                <a:solidFill>
                  <a:schemeClr val="tx1"/>
                </a:solidFill>
                <a:latin typeface="Times"/>
                <a:cs typeface="Times"/>
              </a:rPr>
              <a:t>	</a:t>
            </a:r>
            <a:r>
              <a:rPr lang="en-US" altLang="ja-JP" sz="2400" dirty="0" smtClean="0">
                <a:solidFill>
                  <a:schemeClr val="tx1"/>
                </a:solidFill>
                <a:latin typeface="Times"/>
                <a:cs typeface="Times"/>
              </a:rPr>
              <a:t>(1) No. 1</a:t>
            </a:r>
            <a:r>
              <a:rPr lang="en-US" altLang="ja-JP" sz="2400" dirty="0">
                <a:solidFill>
                  <a:schemeClr val="tx1"/>
                </a:solidFill>
                <a:latin typeface="Times"/>
                <a:cs typeface="Times"/>
              </a:rPr>
              <a:t>, 6, and 12 were evaluated by 3 </a:t>
            </a:r>
            <a:r>
              <a:rPr lang="en-US" altLang="ja-JP" sz="2400" dirty="0" smtClean="0">
                <a:solidFill>
                  <a:schemeClr val="tx1"/>
                </a:solidFill>
                <a:latin typeface="Times"/>
                <a:cs typeface="Times"/>
              </a:rPr>
              <a:t>NESTs </a:t>
            </a:r>
            <a:r>
              <a:rPr lang="en-US" altLang="ja-JP" sz="2400" dirty="0">
                <a:solidFill>
                  <a:schemeClr val="tx1"/>
                </a:solidFill>
                <a:latin typeface="Times"/>
                <a:cs typeface="Times"/>
              </a:rPr>
              <a:t>based on </a:t>
            </a:r>
            <a:r>
              <a:rPr lang="en-US" altLang="ja-JP" sz="2400" dirty="0" smtClean="0">
                <a:solidFill>
                  <a:schemeClr val="tx1"/>
                </a:solidFill>
                <a:latin typeface="Times"/>
                <a:cs typeface="Times"/>
              </a:rPr>
              <a:t>a rubric (quantitative).</a:t>
            </a:r>
          </a:p>
          <a:p>
            <a:pPr marL="514350" indent="-514350">
              <a:buNone/>
            </a:pPr>
            <a:r>
              <a:rPr lang="en-US" altLang="ja-JP" sz="2400" dirty="0">
                <a:solidFill>
                  <a:schemeClr val="tx1"/>
                </a:solidFill>
                <a:latin typeface="Times"/>
                <a:cs typeface="Times"/>
              </a:rPr>
              <a:t>	</a:t>
            </a:r>
            <a:r>
              <a:rPr lang="en-US" altLang="ja-JP" sz="2400" dirty="0" smtClean="0">
                <a:solidFill>
                  <a:schemeClr val="tx1"/>
                </a:solidFill>
                <a:latin typeface="Times"/>
                <a:cs typeface="Times"/>
              </a:rPr>
              <a:t>(2) </a:t>
            </a:r>
            <a:r>
              <a:rPr lang="en-US" altLang="ja-JP" sz="2400" dirty="0">
                <a:solidFill>
                  <a:schemeClr val="tx1"/>
                </a:solidFill>
                <a:latin typeface="Times"/>
                <a:cs typeface="Times"/>
              </a:rPr>
              <a:t>No</a:t>
            </a:r>
            <a:r>
              <a:rPr lang="en-US" altLang="ja-JP" sz="2400" dirty="0" smtClean="0">
                <a:solidFill>
                  <a:schemeClr val="tx1"/>
                </a:solidFill>
                <a:latin typeface="Times"/>
                <a:cs typeface="Times"/>
              </a:rPr>
              <a:t>. 1</a:t>
            </a:r>
            <a:r>
              <a:rPr lang="en-US" altLang="ja-JP" sz="2400" dirty="0">
                <a:solidFill>
                  <a:schemeClr val="tx1"/>
                </a:solidFill>
                <a:latin typeface="Times"/>
                <a:cs typeface="Times"/>
              </a:rPr>
              <a:t>, 6, and 12 were </a:t>
            </a:r>
            <a:r>
              <a:rPr lang="en-US" altLang="ja-JP" sz="2400" dirty="0" smtClean="0">
                <a:solidFill>
                  <a:schemeClr val="tx1"/>
                </a:solidFill>
                <a:latin typeface="Times"/>
                <a:cs typeface="Times"/>
              </a:rPr>
              <a:t>analyzed looking for negotiation for meaning and peer assistance (quantitative).</a:t>
            </a:r>
          </a:p>
          <a:p>
            <a:pPr marL="514350" indent="-514350">
              <a:buNone/>
            </a:pPr>
            <a:r>
              <a:rPr lang="en-US" altLang="ja-JP" sz="2400" dirty="0">
                <a:solidFill>
                  <a:schemeClr val="tx1"/>
                </a:solidFill>
                <a:latin typeface="Times"/>
                <a:cs typeface="Times"/>
              </a:rPr>
              <a:t>	</a:t>
            </a:r>
            <a:r>
              <a:rPr lang="en-US" altLang="ja-JP" sz="2400" dirty="0" smtClean="0">
                <a:solidFill>
                  <a:schemeClr val="tx1"/>
                </a:solidFill>
                <a:latin typeface="Times"/>
                <a:cs typeface="Times"/>
              </a:rPr>
              <a:t>(3</a:t>
            </a:r>
            <a:r>
              <a:rPr lang="en-US" altLang="ja-JP" sz="2400" dirty="0">
                <a:solidFill>
                  <a:schemeClr val="tx1"/>
                </a:solidFill>
                <a:latin typeface="Times"/>
                <a:cs typeface="Times"/>
              </a:rPr>
              <a:t>) No</a:t>
            </a:r>
            <a:r>
              <a:rPr lang="en-US" altLang="ja-JP" sz="2400" dirty="0" smtClean="0">
                <a:solidFill>
                  <a:schemeClr val="tx1"/>
                </a:solidFill>
                <a:latin typeface="Times"/>
                <a:cs typeface="Times"/>
              </a:rPr>
              <a:t>. 1</a:t>
            </a:r>
            <a:r>
              <a:rPr lang="en-US" altLang="ja-JP" sz="2400" dirty="0">
                <a:solidFill>
                  <a:schemeClr val="tx1"/>
                </a:solidFill>
                <a:latin typeface="Times"/>
                <a:cs typeface="Times"/>
              </a:rPr>
              <a:t>, 6, and 12 were analyzed </a:t>
            </a:r>
            <a:r>
              <a:rPr lang="en-US" altLang="ja-JP" sz="2400" dirty="0" smtClean="0">
                <a:solidFill>
                  <a:schemeClr val="tx1"/>
                </a:solidFill>
                <a:latin typeface="Times"/>
                <a:cs typeface="Times"/>
              </a:rPr>
              <a:t>by using conversational analysis (qualitative).</a:t>
            </a:r>
            <a:endParaRPr lang="en-US" altLang="ja-JP" sz="2400" dirty="0">
              <a:solidFill>
                <a:schemeClr val="tx1"/>
              </a:solidFill>
              <a:latin typeface="Times"/>
              <a:cs typeface="Times"/>
            </a:endParaRPr>
          </a:p>
          <a:p>
            <a:pPr marL="514350" indent="-514350">
              <a:buNone/>
            </a:pPr>
            <a:r>
              <a:rPr lang="en-US" altLang="ja-JP" sz="2400" dirty="0">
                <a:solidFill>
                  <a:schemeClr val="tx1"/>
                </a:solidFill>
                <a:latin typeface="Times"/>
                <a:cs typeface="Times"/>
              </a:rPr>
              <a:t>2. Essays (12 topics</a:t>
            </a:r>
            <a:r>
              <a:rPr lang="en-US" altLang="ja-JP" sz="2400" dirty="0" smtClean="0">
                <a:solidFill>
                  <a:schemeClr val="tx1"/>
                </a:solidFill>
                <a:latin typeface="Times"/>
                <a:cs typeface="Times"/>
              </a:rPr>
              <a:t>): No. 1</a:t>
            </a:r>
            <a:r>
              <a:rPr lang="en-US" altLang="ja-JP" sz="2400" dirty="0">
                <a:solidFill>
                  <a:schemeClr val="tx1"/>
                </a:solidFill>
                <a:latin typeface="Times"/>
                <a:cs typeface="Times"/>
              </a:rPr>
              <a:t>, 6, and 12 were evaluated by 3 </a:t>
            </a:r>
            <a:r>
              <a:rPr lang="en-US" altLang="ja-JP" sz="2400" dirty="0" smtClean="0">
                <a:solidFill>
                  <a:schemeClr val="tx1"/>
                </a:solidFill>
                <a:latin typeface="Times"/>
                <a:cs typeface="Times"/>
              </a:rPr>
              <a:t>NESTs </a:t>
            </a:r>
            <a:r>
              <a:rPr lang="en-US" altLang="ja-JP" sz="2400" dirty="0">
                <a:solidFill>
                  <a:schemeClr val="tx1"/>
                </a:solidFill>
                <a:latin typeface="Times"/>
                <a:cs typeface="Times"/>
              </a:rPr>
              <a:t>based on </a:t>
            </a:r>
            <a:r>
              <a:rPr lang="en-US" altLang="ja-JP" sz="2400" dirty="0" smtClean="0">
                <a:solidFill>
                  <a:schemeClr val="tx1"/>
                </a:solidFill>
                <a:latin typeface="Times"/>
                <a:cs typeface="Times"/>
              </a:rPr>
              <a:t>a rubric (quantitative). </a:t>
            </a:r>
            <a:endParaRPr lang="en-US" altLang="ja-JP" sz="2400" dirty="0">
              <a:solidFill>
                <a:schemeClr val="tx1"/>
              </a:solidFill>
              <a:latin typeface="Times"/>
              <a:cs typeface="Times"/>
            </a:endParaRPr>
          </a:p>
          <a:p>
            <a:pPr marL="514350" indent="-514350">
              <a:buNone/>
            </a:pPr>
            <a:r>
              <a:rPr lang="en-US" altLang="ja-JP" sz="2400" dirty="0">
                <a:solidFill>
                  <a:schemeClr val="tx1"/>
                </a:solidFill>
                <a:latin typeface="Times"/>
                <a:cs typeface="Times"/>
              </a:rPr>
              <a:t>3. Self-evaluation reports (twice, at the end of each </a:t>
            </a:r>
            <a:r>
              <a:rPr lang="en-US" altLang="ja-JP" sz="2400" dirty="0" smtClean="0">
                <a:solidFill>
                  <a:schemeClr val="tx1"/>
                </a:solidFill>
                <a:latin typeface="Times"/>
                <a:cs typeface="Times"/>
              </a:rPr>
              <a:t>semester) (qualitative)</a:t>
            </a:r>
            <a:endParaRPr lang="en-US" altLang="ja-JP" sz="2400" dirty="0">
              <a:solidFill>
                <a:schemeClr val="tx1"/>
              </a:solidFill>
              <a:latin typeface="Times"/>
              <a:cs typeface="Times"/>
            </a:endParaRPr>
          </a:p>
          <a:p>
            <a:pPr marL="514350" indent="-514350">
              <a:buNone/>
            </a:pPr>
            <a:r>
              <a:rPr lang="en-US" altLang="ja-JP" sz="2400" dirty="0">
                <a:solidFill>
                  <a:schemeClr val="tx1"/>
                </a:solidFill>
                <a:latin typeface="Times"/>
                <a:cs typeface="Times"/>
              </a:rPr>
              <a:t>4. Interviews with 6 selected students </a:t>
            </a:r>
            <a:r>
              <a:rPr lang="en-US" altLang="ja-JP" sz="2400" dirty="0" smtClean="0">
                <a:solidFill>
                  <a:schemeClr val="tx1"/>
                </a:solidFill>
                <a:latin typeface="Times"/>
                <a:cs typeface="Times"/>
              </a:rPr>
              <a:t>(January by </a:t>
            </a:r>
            <a:r>
              <a:rPr lang="en-US" altLang="ja-JP" sz="2400" dirty="0">
                <a:solidFill>
                  <a:schemeClr val="tx1"/>
                </a:solidFill>
                <a:latin typeface="Times"/>
                <a:cs typeface="Times"/>
              </a:rPr>
              <a:t>Sato in Japanese</a:t>
            </a:r>
            <a:r>
              <a:rPr lang="en-US" altLang="ja-JP" sz="2400" dirty="0" smtClean="0">
                <a:solidFill>
                  <a:schemeClr val="tx1"/>
                </a:solidFill>
                <a:latin typeface="Times"/>
                <a:cs typeface="Times"/>
              </a:rPr>
              <a:t>) (Qualitative)</a:t>
            </a:r>
            <a:endParaRPr lang="en-US" altLang="ja-JP" sz="2400" dirty="0">
              <a:solidFill>
                <a:schemeClr val="tx1"/>
              </a:solidFill>
              <a:latin typeface="Times"/>
              <a:cs typeface="Times"/>
            </a:endParaRPr>
          </a:p>
          <a:p>
            <a:pPr marL="0" indent="0">
              <a:buNone/>
            </a:pPr>
            <a:endParaRPr kumimoji="1" lang="ja-JP" altLang="en-US" dirty="0">
              <a:solidFill>
                <a:schemeClr val="tx1"/>
              </a:solidFill>
            </a:endParaRPr>
          </a:p>
        </p:txBody>
      </p:sp>
    </p:spTree>
    <p:extLst>
      <p:ext uri="{BB962C8B-B14F-4D97-AF65-F5344CB8AC3E}">
        <p14:creationId xmlns:p14="http://schemas.microsoft.com/office/powerpoint/2010/main" val="231074041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804863" y="381000"/>
            <a:ext cx="7583487" cy="483638"/>
          </a:xfrm>
        </p:spPr>
        <p:txBody>
          <a:bodyPr/>
          <a:lstStyle/>
          <a:p>
            <a:pPr algn="ctr"/>
            <a:r>
              <a:rPr kumimoji="1" lang="en-US" altLang="ja-JP" sz="4000" dirty="0" smtClean="0">
                <a:solidFill>
                  <a:srgbClr val="000000"/>
                </a:solidFill>
                <a:latin typeface="Times"/>
                <a:cs typeface="Times"/>
              </a:rPr>
              <a:t>TBLT Framework</a:t>
            </a:r>
            <a:endParaRPr kumimoji="1" lang="ja-JP" altLang="en-US" sz="4000" dirty="0">
              <a:solidFill>
                <a:srgbClr val="000000"/>
              </a:solidFill>
              <a:latin typeface="Times"/>
              <a:cs typeface="Times"/>
            </a:endParaRPr>
          </a:p>
        </p:txBody>
      </p:sp>
      <p:sp>
        <p:nvSpPr>
          <p:cNvPr id="3" name="コンテンツ プレースホルダー 2"/>
          <p:cNvSpPr>
            <a:spLocks noGrp="1"/>
          </p:cNvSpPr>
          <p:nvPr>
            <p:ph idx="1"/>
          </p:nvPr>
        </p:nvSpPr>
        <p:spPr>
          <a:xfrm>
            <a:off x="735184" y="724060"/>
            <a:ext cx="6304379" cy="5219700"/>
          </a:xfrm>
        </p:spPr>
        <p:txBody>
          <a:bodyPr>
            <a:normAutofit fontScale="25000" lnSpcReduction="20000"/>
          </a:bodyPr>
          <a:lstStyle/>
          <a:p>
            <a:pPr>
              <a:buNone/>
            </a:pPr>
            <a:r>
              <a:rPr lang="en-US" altLang="ja-JP" sz="8000" b="1" dirty="0">
                <a:solidFill>
                  <a:schemeClr val="tx1"/>
                </a:solidFill>
                <a:latin typeface="Times"/>
                <a:cs typeface="Times"/>
              </a:rPr>
              <a:t>Pre-task:</a:t>
            </a:r>
          </a:p>
          <a:p>
            <a:pPr>
              <a:buNone/>
            </a:pPr>
            <a:r>
              <a:rPr lang="en-US" altLang="ja-JP" sz="8000" dirty="0">
                <a:solidFill>
                  <a:srgbClr val="FFFFFF"/>
                </a:solidFill>
                <a:latin typeface="Times"/>
                <a:cs typeface="Times"/>
              </a:rPr>
              <a:t>Introduction of a topic </a:t>
            </a:r>
            <a:r>
              <a:rPr lang="en-US" altLang="ja-JP" sz="8000" i="1" dirty="0">
                <a:solidFill>
                  <a:srgbClr val="FFFFFF"/>
                </a:solidFill>
                <a:latin typeface="Times"/>
                <a:cs typeface="Times"/>
              </a:rPr>
              <a:t>(Impact Issues, </a:t>
            </a:r>
            <a:r>
              <a:rPr lang="en-US" altLang="ja-JP" sz="8000" i="1" dirty="0" smtClean="0">
                <a:solidFill>
                  <a:srgbClr val="FFFFFF"/>
                </a:solidFill>
                <a:latin typeface="Times"/>
                <a:cs typeface="Times"/>
              </a:rPr>
              <a:t>Longman, 1998)</a:t>
            </a:r>
            <a:endParaRPr lang="en-US" altLang="ja-JP" sz="8000" i="1" dirty="0">
              <a:solidFill>
                <a:srgbClr val="FFFFFF"/>
              </a:solidFill>
              <a:latin typeface="Times"/>
              <a:cs typeface="Times"/>
            </a:endParaRPr>
          </a:p>
          <a:p>
            <a:pPr>
              <a:buNone/>
            </a:pPr>
            <a:r>
              <a:rPr lang="en-US" altLang="ja-JP" sz="8000" dirty="0">
                <a:solidFill>
                  <a:srgbClr val="FFFFFF"/>
                </a:solidFill>
                <a:latin typeface="Times"/>
                <a:cs typeface="Times"/>
              </a:rPr>
              <a:t>Listening</a:t>
            </a:r>
          </a:p>
          <a:p>
            <a:pPr>
              <a:buNone/>
            </a:pPr>
            <a:r>
              <a:rPr lang="en-US" altLang="ja-JP" sz="8000" dirty="0">
                <a:solidFill>
                  <a:srgbClr val="FFFFFF"/>
                </a:solidFill>
                <a:latin typeface="Times"/>
                <a:cs typeface="Times"/>
              </a:rPr>
              <a:t>Conversation strategies</a:t>
            </a:r>
          </a:p>
          <a:p>
            <a:pPr>
              <a:buNone/>
            </a:pPr>
            <a:r>
              <a:rPr lang="en-US" altLang="ja-JP" sz="8000" dirty="0">
                <a:solidFill>
                  <a:srgbClr val="FFFFFF"/>
                </a:solidFill>
                <a:latin typeface="Times"/>
                <a:cs typeface="Times"/>
              </a:rPr>
              <a:t>Discussion questions</a:t>
            </a:r>
          </a:p>
          <a:p>
            <a:pPr>
              <a:buNone/>
            </a:pPr>
            <a:r>
              <a:rPr lang="en-US" altLang="ja-JP" sz="8000" b="1" dirty="0" smtClean="0">
                <a:solidFill>
                  <a:srgbClr val="000000"/>
                </a:solidFill>
                <a:latin typeface="Times"/>
                <a:cs typeface="Times"/>
              </a:rPr>
              <a:t>Task </a:t>
            </a:r>
            <a:r>
              <a:rPr lang="en-US" altLang="ja-JP" sz="8000" b="1" dirty="0">
                <a:solidFill>
                  <a:srgbClr val="000000"/>
                </a:solidFill>
                <a:latin typeface="Times"/>
                <a:cs typeface="Times"/>
              </a:rPr>
              <a:t>cycle: </a:t>
            </a:r>
          </a:p>
          <a:p>
            <a:pPr>
              <a:buNone/>
            </a:pPr>
            <a:r>
              <a:rPr lang="en-US" altLang="ja-JP" sz="8000" dirty="0">
                <a:solidFill>
                  <a:srgbClr val="FFFFFF"/>
                </a:solidFill>
                <a:latin typeface="Times"/>
                <a:cs typeface="Times"/>
              </a:rPr>
              <a:t>Skills integration in four classes</a:t>
            </a:r>
          </a:p>
          <a:p>
            <a:pPr>
              <a:buNone/>
            </a:pPr>
            <a:r>
              <a:rPr lang="en-US" altLang="ja-JP" sz="8000" dirty="0">
                <a:solidFill>
                  <a:srgbClr val="FFFFFF"/>
                </a:solidFill>
                <a:latin typeface="Times"/>
                <a:cs typeface="Times"/>
              </a:rPr>
              <a:t>Recording in pairs</a:t>
            </a:r>
          </a:p>
          <a:p>
            <a:pPr>
              <a:buNone/>
            </a:pPr>
            <a:r>
              <a:rPr lang="en-US" altLang="ja-JP" sz="8000" b="1" dirty="0" smtClean="0">
                <a:solidFill>
                  <a:srgbClr val="000000"/>
                </a:solidFill>
                <a:latin typeface="Times"/>
                <a:cs typeface="Times"/>
              </a:rPr>
              <a:t>Language </a:t>
            </a:r>
            <a:r>
              <a:rPr lang="en-US" altLang="ja-JP" sz="8000" b="1" dirty="0">
                <a:solidFill>
                  <a:srgbClr val="000000"/>
                </a:solidFill>
                <a:latin typeface="Times"/>
                <a:cs typeface="Times"/>
              </a:rPr>
              <a:t>focus:</a:t>
            </a:r>
          </a:p>
          <a:p>
            <a:pPr>
              <a:buNone/>
            </a:pPr>
            <a:r>
              <a:rPr lang="en-US" altLang="ja-JP" sz="8000" dirty="0" smtClean="0">
                <a:solidFill>
                  <a:srgbClr val="FFFFFF"/>
                </a:solidFill>
                <a:latin typeface="Times"/>
                <a:cs typeface="Times"/>
              </a:rPr>
              <a:t>Transcription</a:t>
            </a:r>
          </a:p>
          <a:p>
            <a:pPr>
              <a:buNone/>
            </a:pPr>
            <a:r>
              <a:rPr lang="en-US" altLang="ja-JP" sz="8000" dirty="0" smtClean="0">
                <a:solidFill>
                  <a:srgbClr val="FFFFFF"/>
                </a:solidFill>
                <a:latin typeface="Times"/>
                <a:cs typeface="Times"/>
              </a:rPr>
              <a:t>Self</a:t>
            </a:r>
            <a:r>
              <a:rPr lang="en-US" altLang="ja-JP" sz="8000" dirty="0">
                <a:solidFill>
                  <a:srgbClr val="FFFFFF"/>
                </a:solidFill>
                <a:latin typeface="Times"/>
                <a:cs typeface="Times"/>
              </a:rPr>
              <a:t>-evaluation</a:t>
            </a:r>
          </a:p>
          <a:p>
            <a:pPr>
              <a:buNone/>
            </a:pPr>
            <a:r>
              <a:rPr lang="en-US" altLang="ja-JP" sz="8000" dirty="0">
                <a:solidFill>
                  <a:srgbClr val="FFFFFF"/>
                </a:solidFill>
                <a:latin typeface="Times"/>
                <a:cs typeface="Times"/>
              </a:rPr>
              <a:t>Teacher feedback	</a:t>
            </a:r>
            <a:r>
              <a:rPr lang="en-US" altLang="ja-JP" sz="5600" dirty="0">
                <a:solidFill>
                  <a:srgbClr val="FFFFFF"/>
                </a:solidFill>
                <a:latin typeface="Times"/>
                <a:cs typeface="Times"/>
              </a:rPr>
              <a:t>	</a:t>
            </a:r>
            <a:r>
              <a:rPr lang="en-US" altLang="ja-JP" sz="5600" dirty="0">
                <a:solidFill>
                  <a:srgbClr val="000000"/>
                </a:solidFill>
                <a:latin typeface="Times"/>
                <a:cs typeface="Times"/>
              </a:rPr>
              <a:t>			</a:t>
            </a:r>
            <a:endParaRPr lang="ja-JP" altLang="en-US" dirty="0"/>
          </a:p>
          <a:p>
            <a:pPr marL="0" indent="0">
              <a:buNone/>
            </a:pPr>
            <a:endParaRPr kumimoji="1" lang="ja-JP" altLang="en-US" dirty="0"/>
          </a:p>
        </p:txBody>
      </p:sp>
      <p:cxnSp>
        <p:nvCxnSpPr>
          <p:cNvPr id="9" name="直線コネクタ 8"/>
          <p:cNvCxnSpPr>
            <a:stCxn id="4" idx="5"/>
            <a:endCxn id="4" idx="0"/>
          </p:cNvCxnSpPr>
          <p:nvPr/>
        </p:nvCxnSpPr>
        <p:spPr>
          <a:xfrm>
            <a:off x="4959913" y="2952956"/>
            <a:ext cx="3644900" cy="0"/>
          </a:xfrm>
          <a:prstGeom prst="line">
            <a:avLst/>
          </a:prstGeom>
        </p:spPr>
        <p:style>
          <a:lnRef idx="2">
            <a:schemeClr val="accent1"/>
          </a:lnRef>
          <a:fillRef idx="0">
            <a:schemeClr val="accent1"/>
          </a:fillRef>
          <a:effectRef idx="1">
            <a:schemeClr val="accent1"/>
          </a:effectRef>
          <a:fontRef idx="minor">
            <a:schemeClr val="tx1"/>
          </a:fontRef>
        </p:style>
      </p:cxnSp>
      <p:cxnSp>
        <p:nvCxnSpPr>
          <p:cNvPr id="16" name="直線コネクタ 15"/>
          <p:cNvCxnSpPr>
            <a:stCxn id="4" idx="4"/>
            <a:endCxn id="4" idx="1"/>
          </p:cNvCxnSpPr>
          <p:nvPr/>
        </p:nvCxnSpPr>
        <p:spPr>
          <a:xfrm>
            <a:off x="4959913" y="4315353"/>
            <a:ext cx="3644900" cy="0"/>
          </a:xfrm>
          <a:prstGeom prst="line">
            <a:avLst/>
          </a:prstGeom>
        </p:spPr>
        <p:style>
          <a:lnRef idx="2">
            <a:schemeClr val="accent1"/>
          </a:lnRef>
          <a:fillRef idx="0">
            <a:schemeClr val="accent1"/>
          </a:fillRef>
          <a:effectRef idx="1">
            <a:schemeClr val="accent1"/>
          </a:effectRef>
          <a:fontRef idx="minor">
            <a:schemeClr val="tx1"/>
          </a:fontRef>
        </p:style>
      </p:cxnSp>
      <p:cxnSp>
        <p:nvCxnSpPr>
          <p:cNvPr id="18" name="直線コネクタ 17"/>
          <p:cNvCxnSpPr>
            <a:stCxn id="4" idx="0"/>
            <a:endCxn id="4" idx="0"/>
          </p:cNvCxnSpPr>
          <p:nvPr/>
        </p:nvCxnSpPr>
        <p:spPr>
          <a:xfrm>
            <a:off x="8604813" y="2952956"/>
            <a:ext cx="0" cy="0"/>
          </a:xfrm>
          <a:prstGeom prst="line">
            <a:avLst/>
          </a:prstGeom>
        </p:spPr>
        <p:style>
          <a:lnRef idx="2">
            <a:schemeClr val="accent1"/>
          </a:lnRef>
          <a:fillRef idx="0">
            <a:schemeClr val="accent1"/>
          </a:fillRef>
          <a:effectRef idx="1">
            <a:schemeClr val="accent1"/>
          </a:effectRef>
          <a:fontRef idx="minor">
            <a:schemeClr val="tx1"/>
          </a:fontRef>
        </p:style>
      </p:cxnSp>
      <p:sp>
        <p:nvSpPr>
          <p:cNvPr id="19" name="TextBox 18"/>
          <p:cNvSpPr txBox="1"/>
          <p:nvPr/>
        </p:nvSpPr>
        <p:spPr>
          <a:xfrm>
            <a:off x="6200019" y="5301963"/>
            <a:ext cx="1739776" cy="646331"/>
          </a:xfrm>
          <a:prstGeom prst="rect">
            <a:avLst/>
          </a:prstGeom>
          <a:noFill/>
        </p:spPr>
        <p:txBody>
          <a:bodyPr wrap="square" rtlCol="0">
            <a:spAutoFit/>
          </a:bodyPr>
          <a:lstStyle/>
          <a:p>
            <a:r>
              <a:rPr lang="en-US" altLang="ja-JP" dirty="0">
                <a:solidFill>
                  <a:schemeClr val="bg1"/>
                </a:solidFill>
                <a:latin typeface="Times"/>
                <a:cs typeface="Times"/>
              </a:rPr>
              <a:t>(Willis, 1996)</a:t>
            </a:r>
          </a:p>
          <a:p>
            <a:endParaRPr lang="en-US" dirty="0"/>
          </a:p>
        </p:txBody>
      </p:sp>
      <p:grpSp>
        <p:nvGrpSpPr>
          <p:cNvPr id="26" name="Group 25"/>
          <p:cNvGrpSpPr/>
          <p:nvPr/>
        </p:nvGrpSpPr>
        <p:grpSpPr>
          <a:xfrm>
            <a:off x="4959913" y="1989622"/>
            <a:ext cx="3644900" cy="3289065"/>
            <a:chOff x="5143500" y="1633099"/>
            <a:chExt cx="3644900" cy="3289065"/>
          </a:xfrm>
        </p:grpSpPr>
        <p:sp>
          <p:nvSpPr>
            <p:cNvPr id="4" name="八角形 3"/>
            <p:cNvSpPr/>
            <p:nvPr/>
          </p:nvSpPr>
          <p:spPr>
            <a:xfrm>
              <a:off x="5143500" y="1633099"/>
              <a:ext cx="3644900" cy="3289065"/>
            </a:xfrm>
            <a:prstGeom prst="octagon">
              <a:avLst/>
            </a:prstGeom>
            <a:solidFill>
              <a:srgbClr val="FF6600"/>
            </a:solidFill>
            <a:ln w="19050" cap="flat" cmpd="sng" algn="ctr">
              <a:solidFill>
                <a:srgbClr val="000000"/>
              </a:solid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solidFill>
                  <a:srgbClr val="FF6600"/>
                </a:solidFill>
              </a:endParaRPr>
            </a:p>
          </p:txBody>
        </p:sp>
        <p:sp>
          <p:nvSpPr>
            <p:cNvPr id="23" name="テキスト ボックス 22"/>
            <p:cNvSpPr txBox="1"/>
            <p:nvPr/>
          </p:nvSpPr>
          <p:spPr>
            <a:xfrm>
              <a:off x="6299200" y="1989622"/>
              <a:ext cx="1333500" cy="461665"/>
            </a:xfrm>
            <a:prstGeom prst="rect">
              <a:avLst/>
            </a:prstGeom>
            <a:noFill/>
          </p:spPr>
          <p:txBody>
            <a:bodyPr wrap="square" rtlCol="0">
              <a:spAutoFit/>
            </a:bodyPr>
            <a:lstStyle/>
            <a:p>
              <a:r>
                <a:rPr kumimoji="1" lang="en-US" altLang="ja-JP" sz="2400" dirty="0" smtClean="0"/>
                <a:t>Pre-task</a:t>
              </a:r>
              <a:endParaRPr kumimoji="1" lang="ja-JP" altLang="en-US" sz="2400" dirty="0"/>
            </a:p>
          </p:txBody>
        </p:sp>
        <p:sp>
          <p:nvSpPr>
            <p:cNvPr id="28" name="テキスト ボックス 27"/>
            <p:cNvSpPr txBox="1"/>
            <p:nvPr/>
          </p:nvSpPr>
          <p:spPr>
            <a:xfrm>
              <a:off x="6273632" y="2844500"/>
              <a:ext cx="1531862" cy="830997"/>
            </a:xfrm>
            <a:prstGeom prst="rect">
              <a:avLst/>
            </a:prstGeom>
            <a:noFill/>
          </p:spPr>
          <p:txBody>
            <a:bodyPr wrap="square" rtlCol="0">
              <a:spAutoFit/>
            </a:bodyPr>
            <a:lstStyle/>
            <a:p>
              <a:pPr algn="ctr"/>
              <a:r>
                <a:rPr kumimoji="1" lang="en-US" altLang="ja-JP" sz="2400" dirty="0" smtClean="0">
                  <a:latin typeface="+mj-lt"/>
                </a:rPr>
                <a:t>Task Cycle</a:t>
              </a:r>
              <a:endParaRPr kumimoji="1" lang="ja-JP" altLang="en-US" sz="2000" dirty="0">
                <a:ln>
                  <a:solidFill>
                    <a:srgbClr val="000000"/>
                  </a:solidFill>
                </a:ln>
                <a:latin typeface="+mj-lt"/>
              </a:endParaRPr>
            </a:p>
          </p:txBody>
        </p:sp>
        <p:sp>
          <p:nvSpPr>
            <p:cNvPr id="29" name="テキスト ボックス 28"/>
            <p:cNvSpPr txBox="1"/>
            <p:nvPr/>
          </p:nvSpPr>
          <p:spPr>
            <a:xfrm>
              <a:off x="5918373" y="3975280"/>
              <a:ext cx="2095155" cy="830997"/>
            </a:xfrm>
            <a:prstGeom prst="rect">
              <a:avLst/>
            </a:prstGeom>
            <a:noFill/>
          </p:spPr>
          <p:txBody>
            <a:bodyPr wrap="square" rtlCol="0">
              <a:spAutoFit/>
            </a:bodyPr>
            <a:lstStyle/>
            <a:p>
              <a:pPr algn="ctr"/>
              <a:r>
                <a:rPr kumimoji="1" lang="en-US" altLang="ja-JP" sz="2400" dirty="0" smtClean="0"/>
                <a:t>Language Focus</a:t>
              </a:r>
              <a:endParaRPr kumimoji="1" lang="ja-JP" altLang="en-US" sz="2400" dirty="0"/>
            </a:p>
          </p:txBody>
        </p:sp>
        <p:cxnSp>
          <p:nvCxnSpPr>
            <p:cNvPr id="21" name="Straight Connector 20"/>
            <p:cNvCxnSpPr/>
            <p:nvPr/>
          </p:nvCxnSpPr>
          <p:spPr>
            <a:xfrm>
              <a:off x="5211060" y="2596433"/>
              <a:ext cx="3517459" cy="0"/>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4" name="Straight Connector 23"/>
            <p:cNvCxnSpPr>
              <a:stCxn id="4" idx="4"/>
              <a:endCxn id="4" idx="1"/>
            </p:cNvCxnSpPr>
            <p:nvPr/>
          </p:nvCxnSpPr>
          <p:spPr>
            <a:xfrm>
              <a:off x="5143500" y="3958830"/>
              <a:ext cx="3644900" cy="0"/>
            </a:xfrm>
            <a:prstGeom prst="line">
              <a:avLst/>
            </a:prstGeom>
            <a:ln>
              <a:solidFill>
                <a:srgbClr val="000000"/>
              </a:solidFill>
            </a:ln>
          </p:spPr>
          <p:style>
            <a:lnRef idx="2">
              <a:schemeClr val="accent1"/>
            </a:lnRef>
            <a:fillRef idx="0">
              <a:schemeClr val="accent1"/>
            </a:fillRef>
            <a:effectRef idx="1">
              <a:schemeClr val="accent1"/>
            </a:effectRef>
            <a:fontRef idx="minor">
              <a:schemeClr val="tx1"/>
            </a:fontRef>
          </p:style>
        </p:cxnSp>
      </p:grpSp>
    </p:spTree>
    <p:extLst>
      <p:ext uri="{BB962C8B-B14F-4D97-AF65-F5344CB8AC3E}">
        <p14:creationId xmlns:p14="http://schemas.microsoft.com/office/powerpoint/2010/main" val="8019437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779465" y="618067"/>
            <a:ext cx="7583487" cy="1044388"/>
          </a:xfrm>
        </p:spPr>
        <p:txBody>
          <a:bodyPr>
            <a:normAutofit fontScale="90000"/>
          </a:bodyPr>
          <a:lstStyle/>
          <a:p>
            <a:pPr algn="ctr"/>
            <a:r>
              <a:rPr lang="en-US" altLang="ja-JP" dirty="0" smtClean="0">
                <a:solidFill>
                  <a:srgbClr val="000000"/>
                </a:solidFill>
                <a:latin typeface="Times" charset="0"/>
                <a:ea typeface="Times" charset="0"/>
                <a:cs typeface="Times" charset="0"/>
              </a:rPr>
              <a:t>Content Based English Curriculum</a:t>
            </a:r>
            <a:br>
              <a:rPr lang="en-US" altLang="ja-JP" dirty="0" smtClean="0">
                <a:solidFill>
                  <a:srgbClr val="000000"/>
                </a:solidFill>
                <a:latin typeface="Times" charset="0"/>
                <a:ea typeface="Times" charset="0"/>
                <a:cs typeface="Times" charset="0"/>
              </a:rPr>
            </a:br>
            <a:r>
              <a:rPr lang="en-US" altLang="ja-JP" dirty="0" smtClean="0">
                <a:solidFill>
                  <a:srgbClr val="000000"/>
                </a:solidFill>
                <a:latin typeface="Times" charset="0"/>
                <a:ea typeface="Times" charset="0"/>
                <a:cs typeface="Times" charset="0"/>
              </a:rPr>
              <a:t>(CBEC)</a:t>
            </a:r>
            <a:endParaRPr lang="ja-JP" altLang="en-US" dirty="0">
              <a:solidFill>
                <a:srgbClr val="000000"/>
              </a:solidFill>
              <a:latin typeface="Times" charset="0"/>
              <a:ea typeface="Times" charset="0"/>
              <a:cs typeface="Times" charset="0"/>
            </a:endParaRPr>
          </a:p>
        </p:txBody>
      </p:sp>
      <p:sp>
        <p:nvSpPr>
          <p:cNvPr id="3" name="コンテンツ プレースホルダ 2"/>
          <p:cNvSpPr>
            <a:spLocks noGrp="1"/>
          </p:cNvSpPr>
          <p:nvPr>
            <p:ph idx="1"/>
          </p:nvPr>
        </p:nvSpPr>
        <p:spPr>
          <a:xfrm>
            <a:off x="428596" y="2190211"/>
            <a:ext cx="8486804" cy="4464589"/>
          </a:xfrm>
        </p:spPr>
        <p:txBody>
          <a:bodyPr>
            <a:normAutofit/>
          </a:bodyPr>
          <a:lstStyle/>
          <a:p>
            <a:pPr>
              <a:buNone/>
            </a:pPr>
            <a:r>
              <a:rPr lang="en-US" altLang="ja-JP" sz="3200" dirty="0" smtClean="0">
                <a:solidFill>
                  <a:srgbClr val="000000"/>
                </a:solidFill>
                <a:latin typeface="Times"/>
                <a:cs typeface="Times"/>
              </a:rPr>
              <a:t>1</a:t>
            </a:r>
            <a:r>
              <a:rPr lang="en-US" altLang="ja-JP" sz="3200" baseline="30000" dirty="0" smtClean="0">
                <a:solidFill>
                  <a:srgbClr val="000000"/>
                </a:solidFill>
                <a:latin typeface="Times"/>
                <a:cs typeface="Times"/>
              </a:rPr>
              <a:t>st</a:t>
            </a:r>
            <a:r>
              <a:rPr lang="en-US" altLang="ja-JP" sz="3200" dirty="0" smtClean="0">
                <a:solidFill>
                  <a:srgbClr val="000000"/>
                </a:solidFill>
                <a:latin typeface="Times"/>
                <a:cs typeface="Times"/>
              </a:rPr>
              <a:t> Year 	Discussion &amp; Debate	(Friday)</a:t>
            </a:r>
          </a:p>
          <a:p>
            <a:pPr>
              <a:buNone/>
            </a:pPr>
            <a:r>
              <a:rPr lang="en-US" altLang="ja-JP" sz="3200" dirty="0">
                <a:solidFill>
                  <a:srgbClr val="000000"/>
                </a:solidFill>
                <a:latin typeface="Times"/>
                <a:cs typeface="Times"/>
              </a:rPr>
              <a:t>	</a:t>
            </a:r>
            <a:r>
              <a:rPr lang="en-US" altLang="ja-JP" sz="3200" dirty="0" smtClean="0">
                <a:solidFill>
                  <a:srgbClr val="000000"/>
                </a:solidFill>
                <a:latin typeface="Times"/>
                <a:cs typeface="Times"/>
              </a:rPr>
              <a:t>		Intensive Reading	(Monday)</a:t>
            </a:r>
          </a:p>
          <a:p>
            <a:pPr>
              <a:buNone/>
            </a:pPr>
            <a:r>
              <a:rPr lang="en-US" altLang="ja-JP" sz="3200" dirty="0">
                <a:solidFill>
                  <a:srgbClr val="000000"/>
                </a:solidFill>
                <a:latin typeface="Times"/>
                <a:cs typeface="Times"/>
              </a:rPr>
              <a:t>	</a:t>
            </a:r>
            <a:r>
              <a:rPr lang="en-US" altLang="ja-JP" sz="3200" dirty="0" smtClean="0">
                <a:solidFill>
                  <a:srgbClr val="000000"/>
                </a:solidFill>
                <a:latin typeface="Times"/>
                <a:cs typeface="Times"/>
              </a:rPr>
              <a:t>		Academic Writing	(Tuesday)</a:t>
            </a:r>
          </a:p>
          <a:p>
            <a:pPr>
              <a:buNone/>
            </a:pPr>
            <a:r>
              <a:rPr lang="en-US" altLang="ja-JP" sz="3200" dirty="0">
                <a:solidFill>
                  <a:srgbClr val="000000"/>
                </a:solidFill>
                <a:latin typeface="Times"/>
                <a:cs typeface="Times"/>
              </a:rPr>
              <a:t>	</a:t>
            </a:r>
            <a:r>
              <a:rPr lang="en-US" altLang="ja-JP" sz="3200" dirty="0" smtClean="0">
                <a:solidFill>
                  <a:srgbClr val="000000"/>
                </a:solidFill>
                <a:latin typeface="Times"/>
                <a:cs typeface="Times"/>
              </a:rPr>
              <a:t>		Power-up Tutorial	(Thursday)</a:t>
            </a:r>
            <a:endParaRPr lang="ja-JP" altLang="en-US" sz="3200" dirty="0">
              <a:solidFill>
                <a:srgbClr val="000000"/>
              </a:solidFill>
              <a:latin typeface="Times"/>
              <a:cs typeface="Times"/>
            </a:endParaRPr>
          </a:p>
        </p:txBody>
      </p:sp>
    </p:spTree>
    <p:extLst>
      <p:ext uri="{BB962C8B-B14F-4D97-AF65-F5344CB8AC3E}">
        <p14:creationId xmlns:p14="http://schemas.microsoft.com/office/powerpoint/2010/main" val="872739142"/>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779465" y="601134"/>
            <a:ext cx="7583487" cy="817413"/>
          </a:xfrm>
        </p:spPr>
        <p:txBody>
          <a:bodyPr>
            <a:normAutofit fontScale="90000"/>
          </a:bodyPr>
          <a:lstStyle/>
          <a:p>
            <a:pPr algn="ctr"/>
            <a:r>
              <a:rPr lang="en-US" altLang="ja-JP" dirty="0" smtClean="0">
                <a:solidFill>
                  <a:srgbClr val="000000"/>
                </a:solidFill>
                <a:latin typeface="Times" charset="0"/>
                <a:ea typeface="Times" charset="0"/>
                <a:cs typeface="Times" charset="0"/>
              </a:rPr>
              <a:t>Content Based English Curriculum</a:t>
            </a:r>
            <a:br>
              <a:rPr lang="en-US" altLang="ja-JP" dirty="0" smtClean="0">
                <a:solidFill>
                  <a:srgbClr val="000000"/>
                </a:solidFill>
                <a:latin typeface="Times" charset="0"/>
                <a:ea typeface="Times" charset="0"/>
                <a:cs typeface="Times" charset="0"/>
              </a:rPr>
            </a:br>
            <a:r>
              <a:rPr lang="en-US" altLang="ja-JP" dirty="0" smtClean="0">
                <a:solidFill>
                  <a:srgbClr val="000000"/>
                </a:solidFill>
                <a:latin typeface="Times" charset="0"/>
                <a:ea typeface="Times" charset="0"/>
                <a:cs typeface="Times" charset="0"/>
              </a:rPr>
              <a:t>(CBEC)</a:t>
            </a:r>
            <a:endParaRPr lang="ja-JP" altLang="en-US" dirty="0">
              <a:solidFill>
                <a:srgbClr val="000000"/>
              </a:solidFill>
              <a:latin typeface="Times" charset="0"/>
              <a:ea typeface="Times" charset="0"/>
              <a:cs typeface="Times" charset="0"/>
            </a:endParaRPr>
          </a:p>
        </p:txBody>
      </p:sp>
      <p:sp>
        <p:nvSpPr>
          <p:cNvPr id="3" name="コンテンツ プレースホルダ 2"/>
          <p:cNvSpPr>
            <a:spLocks noGrp="1"/>
          </p:cNvSpPr>
          <p:nvPr>
            <p:ph idx="1"/>
          </p:nvPr>
        </p:nvSpPr>
        <p:spPr>
          <a:xfrm>
            <a:off x="301596" y="1418547"/>
            <a:ext cx="8629596" cy="5016119"/>
          </a:xfrm>
        </p:spPr>
        <p:txBody>
          <a:bodyPr>
            <a:noAutofit/>
          </a:bodyPr>
          <a:lstStyle/>
          <a:p>
            <a:pPr marL="0" indent="0">
              <a:lnSpc>
                <a:spcPct val="50000"/>
              </a:lnSpc>
              <a:buNone/>
            </a:pPr>
            <a:endParaRPr lang="ru-RU" sz="2000" b="1" i="1" dirty="0" smtClean="0">
              <a:solidFill>
                <a:srgbClr val="000000"/>
              </a:solidFill>
              <a:latin typeface="Times" charset="0"/>
              <a:ea typeface="Times" charset="0"/>
              <a:cs typeface="Times" charset="0"/>
            </a:endParaRPr>
          </a:p>
          <a:p>
            <a:pPr marL="0" indent="0">
              <a:lnSpc>
                <a:spcPct val="50000"/>
              </a:lnSpc>
              <a:buNone/>
            </a:pPr>
            <a:r>
              <a:rPr lang="en-US" sz="2000" b="1" i="1" dirty="0" smtClean="0">
                <a:solidFill>
                  <a:srgbClr val="000000"/>
                </a:solidFill>
                <a:latin typeface="Times" charset="0"/>
                <a:ea typeface="Times" charset="0"/>
                <a:cs typeface="Times" charset="0"/>
              </a:rPr>
              <a:t>1</a:t>
            </a:r>
            <a:r>
              <a:rPr lang="en-US" sz="2000" b="1" i="1" baseline="30000" dirty="0" smtClean="0">
                <a:solidFill>
                  <a:srgbClr val="000000"/>
                </a:solidFill>
                <a:latin typeface="Times" charset="0"/>
                <a:ea typeface="Times" charset="0"/>
                <a:cs typeface="Times" charset="0"/>
              </a:rPr>
              <a:t>st</a:t>
            </a:r>
            <a:r>
              <a:rPr lang="en-US" sz="2000" b="1" i="1" dirty="0" smtClean="0">
                <a:solidFill>
                  <a:srgbClr val="000000"/>
                </a:solidFill>
                <a:latin typeface="Times" charset="0"/>
                <a:ea typeface="Times" charset="0"/>
                <a:cs typeface="Times" charset="0"/>
              </a:rPr>
              <a:t> Year Sample Class Flow (CBEC) 	</a:t>
            </a:r>
          </a:p>
          <a:p>
            <a:pPr marL="0" indent="0">
              <a:lnSpc>
                <a:spcPct val="50000"/>
              </a:lnSpc>
              <a:buNone/>
            </a:pPr>
            <a:r>
              <a:rPr lang="en-US" sz="2000" i="1" u="sng" dirty="0" smtClean="0">
                <a:solidFill>
                  <a:srgbClr val="000000"/>
                </a:solidFill>
                <a:latin typeface="Times" charset="0"/>
                <a:ea typeface="Times" charset="0"/>
                <a:cs typeface="Times" charset="0"/>
              </a:rPr>
              <a:t>Week 1</a:t>
            </a:r>
            <a:endParaRPr lang="en-US" sz="2000" dirty="0" smtClean="0">
              <a:solidFill>
                <a:srgbClr val="000000"/>
              </a:solidFill>
              <a:latin typeface="Times" charset="0"/>
              <a:ea typeface="Times" charset="0"/>
              <a:cs typeface="Times" charset="0"/>
            </a:endParaRPr>
          </a:p>
          <a:p>
            <a:pPr marL="0" indent="0">
              <a:lnSpc>
                <a:spcPct val="70000"/>
              </a:lnSpc>
              <a:buNone/>
            </a:pPr>
            <a:r>
              <a:rPr lang="en-US" sz="2000" dirty="0" smtClean="0">
                <a:solidFill>
                  <a:srgbClr val="000000"/>
                </a:solidFill>
                <a:latin typeface="Times" charset="0"/>
                <a:ea typeface="Times" charset="0"/>
                <a:cs typeface="Times" charset="0"/>
              </a:rPr>
              <a:t>Class 1 (Fri.)  </a:t>
            </a:r>
            <a:r>
              <a:rPr lang="en-US" sz="2000" dirty="0" smtClean="0">
                <a:latin typeface="Times" charset="0"/>
                <a:ea typeface="Times" charset="0"/>
                <a:cs typeface="Times" charset="0"/>
              </a:rPr>
              <a:t>DD</a:t>
            </a:r>
            <a:r>
              <a:rPr lang="en-US" sz="2000" dirty="0" smtClean="0">
                <a:solidFill>
                  <a:srgbClr val="000000"/>
                </a:solidFill>
                <a:latin typeface="Times" charset="0"/>
                <a:ea typeface="Times" charset="0"/>
                <a:cs typeface="Times" charset="0"/>
              </a:rPr>
              <a:t>: </a:t>
            </a:r>
            <a:r>
              <a:rPr lang="en-US" sz="2000" dirty="0" err="1" smtClean="0">
                <a:solidFill>
                  <a:srgbClr val="000000"/>
                </a:solidFill>
                <a:latin typeface="Times" charset="0"/>
                <a:ea typeface="Times" charset="0"/>
                <a:cs typeface="Times" charset="0"/>
              </a:rPr>
              <a:t>Ss</a:t>
            </a:r>
            <a:r>
              <a:rPr lang="en-US" sz="2000" dirty="0" smtClean="0">
                <a:solidFill>
                  <a:srgbClr val="000000"/>
                </a:solidFill>
                <a:latin typeface="Times" charset="0"/>
                <a:ea typeface="Times" charset="0"/>
                <a:cs typeface="Times" charset="0"/>
              </a:rPr>
              <a:t> are introduced to the main topic &amp; vocabulary, practice listening, and discussing the topic.</a:t>
            </a:r>
          </a:p>
          <a:p>
            <a:pPr marL="0" indent="0">
              <a:lnSpc>
                <a:spcPct val="70000"/>
              </a:lnSpc>
              <a:buNone/>
            </a:pPr>
            <a:r>
              <a:rPr lang="en-US" sz="2000" dirty="0" smtClean="0">
                <a:solidFill>
                  <a:srgbClr val="000000"/>
                </a:solidFill>
                <a:latin typeface="Times" charset="0"/>
                <a:ea typeface="Times" charset="0"/>
                <a:cs typeface="Times" charset="0"/>
              </a:rPr>
              <a:t>Class 2: (Mon.)  </a:t>
            </a:r>
            <a:r>
              <a:rPr lang="en-US" sz="2000" dirty="0" smtClean="0">
                <a:solidFill>
                  <a:srgbClr val="FFFFFF"/>
                </a:solidFill>
                <a:latin typeface="Times" charset="0"/>
                <a:ea typeface="Times" charset="0"/>
                <a:cs typeface="Times" charset="0"/>
              </a:rPr>
              <a:t>IR</a:t>
            </a:r>
            <a:r>
              <a:rPr lang="en-US" sz="2000" dirty="0" smtClean="0">
                <a:solidFill>
                  <a:srgbClr val="000000"/>
                </a:solidFill>
                <a:latin typeface="Times" charset="0"/>
                <a:ea typeface="Times" charset="0"/>
                <a:cs typeface="Times" charset="0"/>
              </a:rPr>
              <a:t>: </a:t>
            </a:r>
            <a:r>
              <a:rPr lang="en-US" sz="2000" dirty="0" err="1" smtClean="0">
                <a:solidFill>
                  <a:srgbClr val="000000"/>
                </a:solidFill>
                <a:latin typeface="Times" charset="0"/>
                <a:ea typeface="Times" charset="0"/>
                <a:cs typeface="Times" charset="0"/>
              </a:rPr>
              <a:t>Ss</a:t>
            </a:r>
            <a:r>
              <a:rPr lang="en-US" sz="2000" dirty="0" smtClean="0">
                <a:solidFill>
                  <a:srgbClr val="000000"/>
                </a:solidFill>
                <a:latin typeface="Times" charset="0"/>
                <a:ea typeface="Times" charset="0"/>
                <a:cs typeface="Times" charset="0"/>
              </a:rPr>
              <a:t> read deeply about the main topic utilizing an authentic news article.</a:t>
            </a:r>
          </a:p>
          <a:p>
            <a:pPr marL="0" indent="0">
              <a:lnSpc>
                <a:spcPct val="70000"/>
              </a:lnSpc>
              <a:buNone/>
            </a:pPr>
            <a:r>
              <a:rPr lang="en-US" sz="2000" dirty="0" smtClean="0">
                <a:solidFill>
                  <a:srgbClr val="000000"/>
                </a:solidFill>
                <a:latin typeface="Times" charset="0"/>
                <a:ea typeface="Times" charset="0"/>
                <a:cs typeface="Times" charset="0"/>
              </a:rPr>
              <a:t>Class 3:  (Tue.)  </a:t>
            </a:r>
            <a:r>
              <a:rPr lang="en-US" sz="2000" dirty="0" smtClean="0">
                <a:solidFill>
                  <a:srgbClr val="FFFFFF"/>
                </a:solidFill>
                <a:latin typeface="Times" charset="0"/>
                <a:ea typeface="Times" charset="0"/>
                <a:cs typeface="Times" charset="0"/>
              </a:rPr>
              <a:t>AW</a:t>
            </a:r>
            <a:r>
              <a:rPr lang="en-US" sz="2000" dirty="0" smtClean="0">
                <a:solidFill>
                  <a:srgbClr val="000000"/>
                </a:solidFill>
                <a:latin typeface="Times" charset="0"/>
                <a:ea typeface="Times" charset="0"/>
                <a:cs typeface="Times" charset="0"/>
              </a:rPr>
              <a:t>: </a:t>
            </a:r>
            <a:r>
              <a:rPr lang="en-US" sz="2000" dirty="0" err="1" smtClean="0">
                <a:solidFill>
                  <a:srgbClr val="000000"/>
                </a:solidFill>
                <a:latin typeface="Times" charset="0"/>
                <a:ea typeface="Times" charset="0"/>
                <a:cs typeface="Times" charset="0"/>
              </a:rPr>
              <a:t>Ss</a:t>
            </a:r>
            <a:r>
              <a:rPr lang="en-US" sz="2000" dirty="0" smtClean="0">
                <a:solidFill>
                  <a:srgbClr val="000000"/>
                </a:solidFill>
                <a:latin typeface="Times" charset="0"/>
                <a:ea typeface="Times" charset="0"/>
                <a:cs typeface="Times" charset="0"/>
              </a:rPr>
              <a:t> write a paragraph stating their opinion about the main topic “Get Ready 1 - 1</a:t>
            </a:r>
            <a:r>
              <a:rPr lang="en-US" sz="2000" baseline="30000" dirty="0" smtClean="0">
                <a:solidFill>
                  <a:srgbClr val="000000"/>
                </a:solidFill>
                <a:latin typeface="Times" charset="0"/>
                <a:ea typeface="Times" charset="0"/>
                <a:cs typeface="Times" charset="0"/>
              </a:rPr>
              <a:t>st</a:t>
            </a:r>
            <a:r>
              <a:rPr lang="en-US" sz="2000" dirty="0" smtClean="0">
                <a:solidFill>
                  <a:srgbClr val="000000"/>
                </a:solidFill>
                <a:latin typeface="Times" charset="0"/>
                <a:ea typeface="Times" charset="0"/>
                <a:cs typeface="Times" charset="0"/>
              </a:rPr>
              <a:t> draft”</a:t>
            </a:r>
          </a:p>
          <a:p>
            <a:pPr marL="0" indent="0">
              <a:lnSpc>
                <a:spcPct val="70000"/>
              </a:lnSpc>
              <a:buNone/>
            </a:pPr>
            <a:r>
              <a:rPr lang="en-US" sz="2000" dirty="0" smtClean="0">
                <a:solidFill>
                  <a:srgbClr val="000000"/>
                </a:solidFill>
                <a:latin typeface="Times" charset="0"/>
                <a:ea typeface="Times" charset="0"/>
                <a:cs typeface="Times" charset="0"/>
              </a:rPr>
              <a:t>Class 4:  (Thur.)  </a:t>
            </a:r>
            <a:r>
              <a:rPr lang="en-US" sz="2000" dirty="0" smtClean="0">
                <a:solidFill>
                  <a:srgbClr val="FFFFFF"/>
                </a:solidFill>
                <a:latin typeface="Times" charset="0"/>
                <a:ea typeface="Times" charset="0"/>
                <a:cs typeface="Times" charset="0"/>
              </a:rPr>
              <a:t>PUT</a:t>
            </a:r>
            <a:r>
              <a:rPr lang="en-US" sz="2000" dirty="0" smtClean="0">
                <a:solidFill>
                  <a:srgbClr val="000000"/>
                </a:solidFill>
                <a:latin typeface="Times" charset="0"/>
                <a:ea typeface="Times" charset="0"/>
                <a:cs typeface="Times" charset="0"/>
              </a:rPr>
              <a:t>:  </a:t>
            </a:r>
            <a:r>
              <a:rPr lang="en-US" sz="2000" dirty="0" err="1" smtClean="0">
                <a:solidFill>
                  <a:srgbClr val="000000"/>
                </a:solidFill>
                <a:latin typeface="Times" charset="0"/>
                <a:ea typeface="Times" charset="0"/>
                <a:cs typeface="Times" charset="0"/>
              </a:rPr>
              <a:t>Ss</a:t>
            </a:r>
            <a:r>
              <a:rPr lang="en-US" sz="2000" dirty="0" smtClean="0">
                <a:solidFill>
                  <a:srgbClr val="000000"/>
                </a:solidFill>
                <a:latin typeface="Times" charset="0"/>
                <a:ea typeface="Times" charset="0"/>
                <a:cs typeface="Times" charset="0"/>
              </a:rPr>
              <a:t> discuss an informal topic and then the main topic in groups of 3 </a:t>
            </a:r>
            <a:r>
              <a:rPr lang="en-US" sz="2000" dirty="0" err="1" smtClean="0">
                <a:solidFill>
                  <a:srgbClr val="000000"/>
                </a:solidFill>
                <a:latin typeface="Times" charset="0"/>
                <a:ea typeface="Times" charset="0"/>
                <a:cs typeface="Times" charset="0"/>
              </a:rPr>
              <a:t>Ss</a:t>
            </a:r>
            <a:r>
              <a:rPr lang="en-US" sz="2000" dirty="0" smtClean="0">
                <a:solidFill>
                  <a:srgbClr val="000000"/>
                </a:solidFill>
                <a:latin typeface="Times" charset="0"/>
                <a:ea typeface="Times" charset="0"/>
                <a:cs typeface="Times" charset="0"/>
              </a:rPr>
              <a:t> with 1 NS.</a:t>
            </a:r>
          </a:p>
          <a:p>
            <a:pPr marL="0" indent="0">
              <a:buNone/>
            </a:pPr>
            <a:endParaRPr lang="ja-JP" altLang="en-US" sz="2000" dirty="0">
              <a:solidFill>
                <a:srgbClr val="000000"/>
              </a:solidFill>
              <a:cs typeface="Times"/>
            </a:endParaRPr>
          </a:p>
        </p:txBody>
      </p:sp>
    </p:spTree>
    <p:extLst>
      <p:ext uri="{BB962C8B-B14F-4D97-AF65-F5344CB8AC3E}">
        <p14:creationId xmlns:p14="http://schemas.microsoft.com/office/powerpoint/2010/main" val="1037213508"/>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779463" y="381000"/>
            <a:ext cx="7583487" cy="902447"/>
          </a:xfrm>
        </p:spPr>
        <p:txBody>
          <a:bodyPr>
            <a:normAutofit fontScale="90000"/>
          </a:bodyPr>
          <a:lstStyle/>
          <a:p>
            <a:pPr algn="ctr"/>
            <a:r>
              <a:rPr lang="en-US" altLang="ja-JP" dirty="0" smtClean="0">
                <a:solidFill>
                  <a:srgbClr val="000000"/>
                </a:solidFill>
                <a:latin typeface="Times" charset="0"/>
                <a:ea typeface="Times" charset="0"/>
                <a:cs typeface="Times" charset="0"/>
              </a:rPr>
              <a:t>Content Based English Curriculum</a:t>
            </a:r>
            <a:br>
              <a:rPr lang="en-US" altLang="ja-JP" dirty="0" smtClean="0">
                <a:solidFill>
                  <a:srgbClr val="000000"/>
                </a:solidFill>
                <a:latin typeface="Times" charset="0"/>
                <a:ea typeface="Times" charset="0"/>
                <a:cs typeface="Times" charset="0"/>
              </a:rPr>
            </a:br>
            <a:r>
              <a:rPr lang="en-US" altLang="ja-JP" dirty="0" smtClean="0">
                <a:solidFill>
                  <a:srgbClr val="000000"/>
                </a:solidFill>
                <a:latin typeface="Times" charset="0"/>
                <a:ea typeface="Times" charset="0"/>
                <a:cs typeface="Times" charset="0"/>
              </a:rPr>
              <a:t>(CBEC)</a:t>
            </a:r>
            <a:endParaRPr lang="ja-JP" altLang="en-US" dirty="0">
              <a:solidFill>
                <a:srgbClr val="000000"/>
              </a:solidFill>
              <a:latin typeface="Times" charset="0"/>
              <a:ea typeface="Times" charset="0"/>
              <a:cs typeface="Times" charset="0"/>
            </a:endParaRPr>
          </a:p>
        </p:txBody>
      </p:sp>
      <p:sp>
        <p:nvSpPr>
          <p:cNvPr id="3" name="コンテンツ プレースホルダ 2"/>
          <p:cNvSpPr>
            <a:spLocks noGrp="1"/>
          </p:cNvSpPr>
          <p:nvPr>
            <p:ph idx="1"/>
          </p:nvPr>
        </p:nvSpPr>
        <p:spPr>
          <a:xfrm>
            <a:off x="301596" y="1350997"/>
            <a:ext cx="8486804" cy="4897952"/>
          </a:xfrm>
        </p:spPr>
        <p:txBody>
          <a:bodyPr>
            <a:normAutofit/>
          </a:bodyPr>
          <a:lstStyle/>
          <a:p>
            <a:pPr marL="0" indent="0">
              <a:buNone/>
            </a:pPr>
            <a:r>
              <a:rPr lang="en-US" b="1" i="1" u="sng" dirty="0">
                <a:solidFill>
                  <a:srgbClr val="000000"/>
                </a:solidFill>
                <a:latin typeface="Times" charset="0"/>
                <a:ea typeface="Times" charset="0"/>
                <a:cs typeface="Times" charset="0"/>
              </a:rPr>
              <a:t>Week </a:t>
            </a:r>
            <a:r>
              <a:rPr lang="en-US" b="1" i="1" u="sng" dirty="0" smtClean="0">
                <a:solidFill>
                  <a:srgbClr val="000000"/>
                </a:solidFill>
                <a:latin typeface="Times" charset="0"/>
                <a:ea typeface="Times" charset="0"/>
                <a:cs typeface="Times" charset="0"/>
              </a:rPr>
              <a:t>2	</a:t>
            </a:r>
            <a:endParaRPr lang="en-US" b="1" dirty="0">
              <a:solidFill>
                <a:srgbClr val="000000"/>
              </a:solidFill>
              <a:latin typeface="Times" charset="0"/>
              <a:ea typeface="Times" charset="0"/>
              <a:cs typeface="Times" charset="0"/>
            </a:endParaRPr>
          </a:p>
          <a:p>
            <a:pPr marL="0" indent="0">
              <a:buNone/>
            </a:pPr>
            <a:r>
              <a:rPr lang="en-US" dirty="0">
                <a:solidFill>
                  <a:srgbClr val="000000"/>
                </a:solidFill>
                <a:latin typeface="Times" charset="0"/>
                <a:ea typeface="Times" charset="0"/>
                <a:cs typeface="Times" charset="0"/>
              </a:rPr>
              <a:t>Class 5: (Fri.</a:t>
            </a:r>
            <a:r>
              <a:rPr lang="en-US" dirty="0" smtClean="0">
                <a:solidFill>
                  <a:srgbClr val="000000"/>
                </a:solidFill>
                <a:latin typeface="Times" charset="0"/>
                <a:ea typeface="Times" charset="0"/>
                <a:cs typeface="Times" charset="0"/>
              </a:rPr>
              <a:t>)</a:t>
            </a:r>
            <a:r>
              <a:rPr lang="en-US" dirty="0">
                <a:solidFill>
                  <a:srgbClr val="000000"/>
                </a:solidFill>
                <a:latin typeface="Times" charset="0"/>
                <a:ea typeface="Times" charset="0"/>
                <a:cs typeface="Times" charset="0"/>
              </a:rPr>
              <a:t> </a:t>
            </a:r>
            <a:r>
              <a:rPr lang="en-US" dirty="0" smtClean="0">
                <a:solidFill>
                  <a:srgbClr val="000000"/>
                </a:solidFill>
                <a:latin typeface="Times" charset="0"/>
                <a:ea typeface="Times" charset="0"/>
                <a:cs typeface="Times" charset="0"/>
              </a:rPr>
              <a:t> </a:t>
            </a:r>
            <a:r>
              <a:rPr lang="en-US" dirty="0" smtClean="0">
                <a:solidFill>
                  <a:srgbClr val="FFFFFF"/>
                </a:solidFill>
                <a:latin typeface="Times" charset="0"/>
                <a:ea typeface="Times" charset="0"/>
                <a:cs typeface="Times" charset="0"/>
              </a:rPr>
              <a:t>DD</a:t>
            </a:r>
            <a:r>
              <a:rPr lang="en-US" dirty="0">
                <a:solidFill>
                  <a:srgbClr val="000000"/>
                </a:solidFill>
                <a:latin typeface="Times" charset="0"/>
                <a:ea typeface="Times" charset="0"/>
                <a:cs typeface="Times" charset="0"/>
              </a:rPr>
              <a:t>: </a:t>
            </a:r>
            <a:r>
              <a:rPr lang="en-US" dirty="0" err="1">
                <a:solidFill>
                  <a:srgbClr val="000000"/>
                </a:solidFill>
                <a:latin typeface="Times" charset="0"/>
                <a:ea typeface="Times" charset="0"/>
                <a:cs typeface="Times" charset="0"/>
              </a:rPr>
              <a:t>Ss</a:t>
            </a:r>
            <a:r>
              <a:rPr lang="en-US" dirty="0">
                <a:solidFill>
                  <a:srgbClr val="000000"/>
                </a:solidFill>
                <a:latin typeface="Times" charset="0"/>
                <a:ea typeface="Times" charset="0"/>
                <a:cs typeface="Times" charset="0"/>
              </a:rPr>
              <a:t> work on basic skills for discussion and debate for the main topic.</a:t>
            </a:r>
          </a:p>
          <a:p>
            <a:pPr marL="0" indent="0">
              <a:buNone/>
            </a:pPr>
            <a:r>
              <a:rPr lang="en-US" dirty="0">
                <a:solidFill>
                  <a:srgbClr val="000000"/>
                </a:solidFill>
                <a:latin typeface="Times" charset="0"/>
                <a:ea typeface="Times" charset="0"/>
                <a:cs typeface="Times" charset="0"/>
              </a:rPr>
              <a:t>Class 6: (Mon</a:t>
            </a:r>
            <a:r>
              <a:rPr lang="en-US" dirty="0" smtClean="0">
                <a:solidFill>
                  <a:srgbClr val="000000"/>
                </a:solidFill>
                <a:latin typeface="Times" charset="0"/>
                <a:ea typeface="Times" charset="0"/>
                <a:cs typeface="Times" charset="0"/>
              </a:rPr>
              <a:t>.)</a:t>
            </a:r>
            <a:r>
              <a:rPr lang="en-US" dirty="0">
                <a:solidFill>
                  <a:srgbClr val="000000"/>
                </a:solidFill>
                <a:latin typeface="Times" charset="0"/>
                <a:ea typeface="Times" charset="0"/>
                <a:cs typeface="Times" charset="0"/>
              </a:rPr>
              <a:t>	</a:t>
            </a:r>
            <a:r>
              <a:rPr lang="en-US" dirty="0">
                <a:solidFill>
                  <a:srgbClr val="FFFFFF"/>
                </a:solidFill>
                <a:latin typeface="Times" charset="0"/>
                <a:ea typeface="Times" charset="0"/>
                <a:cs typeface="Times" charset="0"/>
              </a:rPr>
              <a:t>IR</a:t>
            </a:r>
            <a:r>
              <a:rPr lang="en-US" dirty="0">
                <a:solidFill>
                  <a:srgbClr val="000000"/>
                </a:solidFill>
                <a:latin typeface="Times" charset="0"/>
                <a:ea typeface="Times" charset="0"/>
                <a:cs typeface="Times" charset="0"/>
              </a:rPr>
              <a:t>: </a:t>
            </a:r>
            <a:r>
              <a:rPr lang="en-US" dirty="0" err="1">
                <a:solidFill>
                  <a:srgbClr val="000000"/>
                </a:solidFill>
                <a:latin typeface="Times" charset="0"/>
                <a:ea typeface="Times" charset="0"/>
                <a:cs typeface="Times" charset="0"/>
              </a:rPr>
              <a:t>Ss</a:t>
            </a:r>
            <a:r>
              <a:rPr lang="en-US" dirty="0">
                <a:solidFill>
                  <a:srgbClr val="000000"/>
                </a:solidFill>
                <a:latin typeface="Times" charset="0"/>
                <a:ea typeface="Times" charset="0"/>
                <a:cs typeface="Times" charset="0"/>
              </a:rPr>
              <a:t> read deeply about the main topic utilizing </a:t>
            </a:r>
            <a:r>
              <a:rPr lang="en-US" i="1" dirty="0">
                <a:solidFill>
                  <a:srgbClr val="000000"/>
                </a:solidFill>
                <a:latin typeface="Times" charset="0"/>
                <a:ea typeface="Times" charset="0"/>
                <a:cs typeface="Times" charset="0"/>
              </a:rPr>
              <a:t>another</a:t>
            </a:r>
            <a:r>
              <a:rPr lang="en-US" dirty="0">
                <a:solidFill>
                  <a:srgbClr val="000000"/>
                </a:solidFill>
                <a:latin typeface="Times" charset="0"/>
                <a:ea typeface="Times" charset="0"/>
                <a:cs typeface="Times" charset="0"/>
              </a:rPr>
              <a:t> authentic news article.</a:t>
            </a:r>
          </a:p>
          <a:p>
            <a:pPr marL="0" indent="0">
              <a:buNone/>
            </a:pPr>
            <a:r>
              <a:rPr lang="en-US" dirty="0">
                <a:solidFill>
                  <a:srgbClr val="000000"/>
                </a:solidFill>
                <a:latin typeface="Times" charset="0"/>
                <a:ea typeface="Times" charset="0"/>
                <a:cs typeface="Times" charset="0"/>
              </a:rPr>
              <a:t>Class 7: (Tue.</a:t>
            </a:r>
            <a:r>
              <a:rPr lang="en-US" dirty="0" smtClean="0">
                <a:solidFill>
                  <a:srgbClr val="000000"/>
                </a:solidFill>
                <a:latin typeface="Times" charset="0"/>
                <a:ea typeface="Times" charset="0"/>
                <a:cs typeface="Times" charset="0"/>
              </a:rPr>
              <a:t>)  </a:t>
            </a:r>
            <a:r>
              <a:rPr lang="en-US" dirty="0" smtClean="0">
                <a:solidFill>
                  <a:srgbClr val="FFFFFF"/>
                </a:solidFill>
                <a:latin typeface="Times" charset="0"/>
                <a:ea typeface="Times" charset="0"/>
                <a:cs typeface="Times" charset="0"/>
              </a:rPr>
              <a:t>AW</a:t>
            </a:r>
            <a:r>
              <a:rPr lang="en-US" dirty="0">
                <a:solidFill>
                  <a:srgbClr val="000000"/>
                </a:solidFill>
                <a:latin typeface="Times" charset="0"/>
                <a:ea typeface="Times" charset="0"/>
                <a:cs typeface="Times" charset="0"/>
              </a:rPr>
              <a:t>: </a:t>
            </a:r>
            <a:r>
              <a:rPr lang="en-US" dirty="0" err="1">
                <a:solidFill>
                  <a:srgbClr val="000000"/>
                </a:solidFill>
                <a:latin typeface="Times" charset="0"/>
                <a:ea typeface="Times" charset="0"/>
                <a:cs typeface="Times" charset="0"/>
              </a:rPr>
              <a:t>Ss</a:t>
            </a:r>
            <a:r>
              <a:rPr lang="en-US" dirty="0">
                <a:solidFill>
                  <a:srgbClr val="000000"/>
                </a:solidFill>
                <a:latin typeface="Times" charset="0"/>
                <a:ea typeface="Times" charset="0"/>
                <a:cs typeface="Times" charset="0"/>
              </a:rPr>
              <a:t> practice their rhetorical writing skills adding support from outside sources to their “Get Ready 2- </a:t>
            </a:r>
            <a:r>
              <a:rPr lang="en-US" dirty="0" smtClean="0">
                <a:solidFill>
                  <a:srgbClr val="000000"/>
                </a:solidFill>
                <a:latin typeface="Times" charset="0"/>
                <a:ea typeface="Times" charset="0"/>
                <a:cs typeface="Times" charset="0"/>
              </a:rPr>
              <a:t>2</a:t>
            </a:r>
            <a:r>
              <a:rPr lang="en-US" baseline="30000" dirty="0" smtClean="0">
                <a:solidFill>
                  <a:srgbClr val="000000"/>
                </a:solidFill>
                <a:latin typeface="Times" charset="0"/>
                <a:ea typeface="Times" charset="0"/>
                <a:cs typeface="Times" charset="0"/>
              </a:rPr>
              <a:t>nd</a:t>
            </a:r>
            <a:r>
              <a:rPr lang="en-US" dirty="0" smtClean="0">
                <a:solidFill>
                  <a:srgbClr val="000000"/>
                </a:solidFill>
                <a:latin typeface="Times" charset="0"/>
                <a:ea typeface="Times" charset="0"/>
                <a:cs typeface="Times" charset="0"/>
              </a:rPr>
              <a:t> </a:t>
            </a:r>
            <a:r>
              <a:rPr lang="en-US" dirty="0">
                <a:solidFill>
                  <a:srgbClr val="000000"/>
                </a:solidFill>
                <a:latin typeface="Times" charset="0"/>
                <a:ea typeface="Times" charset="0"/>
                <a:cs typeface="Times" charset="0"/>
              </a:rPr>
              <a:t>draft”</a:t>
            </a:r>
          </a:p>
          <a:p>
            <a:pPr marL="0" indent="0">
              <a:buNone/>
            </a:pPr>
            <a:r>
              <a:rPr lang="en-US" dirty="0">
                <a:solidFill>
                  <a:srgbClr val="000000"/>
                </a:solidFill>
                <a:latin typeface="Times" charset="0"/>
                <a:ea typeface="Times" charset="0"/>
                <a:cs typeface="Times" charset="0"/>
              </a:rPr>
              <a:t>Class 8:(Thur.</a:t>
            </a:r>
            <a:r>
              <a:rPr lang="en-US" dirty="0" smtClean="0">
                <a:solidFill>
                  <a:srgbClr val="000000"/>
                </a:solidFill>
                <a:latin typeface="Times" charset="0"/>
                <a:ea typeface="Times" charset="0"/>
                <a:cs typeface="Times" charset="0"/>
              </a:rPr>
              <a:t>)  </a:t>
            </a:r>
            <a:r>
              <a:rPr lang="en-US" dirty="0" smtClean="0">
                <a:solidFill>
                  <a:srgbClr val="FFFFFF"/>
                </a:solidFill>
                <a:latin typeface="Times" charset="0"/>
                <a:ea typeface="Times" charset="0"/>
                <a:cs typeface="Times" charset="0"/>
              </a:rPr>
              <a:t>PUT</a:t>
            </a:r>
            <a:r>
              <a:rPr lang="en-US" dirty="0">
                <a:solidFill>
                  <a:srgbClr val="000000"/>
                </a:solidFill>
                <a:latin typeface="Times" charset="0"/>
                <a:ea typeface="Times" charset="0"/>
                <a:cs typeface="Times" charset="0"/>
              </a:rPr>
              <a:t>: </a:t>
            </a:r>
            <a:r>
              <a:rPr lang="en-US" dirty="0" err="1">
                <a:solidFill>
                  <a:srgbClr val="000000"/>
                </a:solidFill>
                <a:latin typeface="Times" charset="0"/>
                <a:ea typeface="Times" charset="0"/>
                <a:cs typeface="Times" charset="0"/>
              </a:rPr>
              <a:t>Ss</a:t>
            </a:r>
            <a:r>
              <a:rPr lang="en-US" dirty="0">
                <a:solidFill>
                  <a:srgbClr val="000000"/>
                </a:solidFill>
                <a:latin typeface="Times" charset="0"/>
                <a:ea typeface="Times" charset="0"/>
                <a:cs typeface="Times" charset="0"/>
              </a:rPr>
              <a:t> discuss another informal topic and then practice discussing the main topic and then record on </a:t>
            </a:r>
            <a:r>
              <a:rPr lang="en-US" dirty="0" smtClean="0">
                <a:solidFill>
                  <a:srgbClr val="000000"/>
                </a:solidFill>
                <a:latin typeface="Times" charset="0"/>
                <a:ea typeface="Times" charset="0"/>
                <a:cs typeface="Times" charset="0"/>
              </a:rPr>
              <a:t>video </a:t>
            </a:r>
            <a:r>
              <a:rPr lang="en-US" dirty="0">
                <a:solidFill>
                  <a:srgbClr val="000000"/>
                </a:solidFill>
                <a:latin typeface="Times" charset="0"/>
                <a:ea typeface="Times" charset="0"/>
                <a:cs typeface="Times" charset="0"/>
              </a:rPr>
              <a:t>for later review and transcription</a:t>
            </a:r>
          </a:p>
          <a:p>
            <a:pPr marL="0" indent="0">
              <a:buNone/>
            </a:pPr>
            <a:endParaRPr lang="ja-JP" altLang="en-US" dirty="0">
              <a:solidFill>
                <a:srgbClr val="000000"/>
              </a:solidFill>
              <a:latin typeface="Times" charset="0"/>
              <a:ea typeface="Times" charset="0"/>
              <a:cs typeface="Times" charset="0"/>
            </a:endParaRPr>
          </a:p>
        </p:txBody>
      </p:sp>
    </p:spTree>
    <p:extLst>
      <p:ext uri="{BB962C8B-B14F-4D97-AF65-F5344CB8AC3E}">
        <p14:creationId xmlns:p14="http://schemas.microsoft.com/office/powerpoint/2010/main" val="36732213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779463" y="576356"/>
            <a:ext cx="7583487" cy="726888"/>
          </a:xfrm>
        </p:spPr>
        <p:txBody>
          <a:bodyPr/>
          <a:lstStyle/>
          <a:p>
            <a:pPr algn="ctr"/>
            <a:r>
              <a:rPr kumimoji="1" lang="en-US" altLang="ja-JP" sz="4000" dirty="0" smtClean="0">
                <a:solidFill>
                  <a:srgbClr val="000000"/>
                </a:solidFill>
                <a:latin typeface="Times"/>
                <a:cs typeface="Times"/>
              </a:rPr>
              <a:t>Introduction</a:t>
            </a:r>
            <a:endParaRPr kumimoji="1" lang="ja-JP" altLang="en-US" sz="4000" dirty="0">
              <a:solidFill>
                <a:srgbClr val="000000"/>
              </a:solidFill>
              <a:latin typeface="Times"/>
              <a:cs typeface="Times"/>
            </a:endParaRPr>
          </a:p>
        </p:txBody>
      </p:sp>
      <p:sp>
        <p:nvSpPr>
          <p:cNvPr id="3" name="コンテンツ プレースホルダー 2"/>
          <p:cNvSpPr>
            <a:spLocks noGrp="1"/>
          </p:cNvSpPr>
          <p:nvPr>
            <p:ph idx="1"/>
          </p:nvPr>
        </p:nvSpPr>
        <p:spPr>
          <a:xfrm>
            <a:off x="779463" y="1460500"/>
            <a:ext cx="7583487" cy="3987800"/>
          </a:xfrm>
        </p:spPr>
        <p:txBody>
          <a:bodyPr>
            <a:noAutofit/>
          </a:bodyPr>
          <a:lstStyle/>
          <a:p>
            <a:pPr marL="0" indent="0">
              <a:buNone/>
            </a:pPr>
            <a:r>
              <a:rPr lang="en-US" altLang="ja-JP" sz="2800" dirty="0">
                <a:solidFill>
                  <a:schemeClr val="tx1"/>
                </a:solidFill>
                <a:latin typeface="Times" charset="0"/>
                <a:ea typeface="Times" charset="0"/>
                <a:cs typeface="Times" charset="0"/>
              </a:rPr>
              <a:t>Ellis (2005) affirms that “[</a:t>
            </a:r>
            <a:r>
              <a:rPr lang="en-US" altLang="ja-JP" sz="2800" dirty="0" err="1">
                <a:solidFill>
                  <a:schemeClr val="tx1"/>
                </a:solidFill>
                <a:latin typeface="Times" charset="0"/>
                <a:ea typeface="Times" charset="0"/>
                <a:cs typeface="Times" charset="0"/>
              </a:rPr>
              <a:t>i</a:t>
            </a:r>
            <a:r>
              <a:rPr lang="en-US" altLang="ja-JP" sz="2800" dirty="0">
                <a:solidFill>
                  <a:schemeClr val="tx1"/>
                </a:solidFill>
                <a:latin typeface="Times" charset="0"/>
                <a:ea typeface="Times" charset="0"/>
                <a:cs typeface="Times" charset="0"/>
              </a:rPr>
              <a:t>]n the case of task-based research, there is a clear need for a shift from laboratory-like studies to the careful evaluation of both its implementation and the learning outcomes in real classrooms” (p. 725). This study documents how Japanese university students develop their interactional competence through collaborative dialogue in content-based English classes based on TBLT. </a:t>
            </a:r>
            <a:endParaRPr kumimoji="1" lang="ja-JP" altLang="en-US" sz="2800" dirty="0">
              <a:solidFill>
                <a:schemeClr val="tx1"/>
              </a:solidFill>
              <a:latin typeface="Times" charset="0"/>
              <a:ea typeface="Times" charset="0"/>
              <a:cs typeface="Times" charset="0"/>
            </a:endParaRPr>
          </a:p>
        </p:txBody>
      </p:sp>
    </p:spTree>
    <p:extLst>
      <p:ext uri="{BB962C8B-B14F-4D97-AF65-F5344CB8AC3E}">
        <p14:creationId xmlns:p14="http://schemas.microsoft.com/office/powerpoint/2010/main" val="1858962405"/>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pPr algn="ctr"/>
            <a:r>
              <a:rPr kumimoji="1" lang="en-US" altLang="ja-JP" sz="4000" dirty="0" smtClean="0">
                <a:solidFill>
                  <a:srgbClr val="000000"/>
                </a:solidFill>
                <a:latin typeface="Times"/>
                <a:cs typeface="Times"/>
              </a:rPr>
              <a:t>6 selected students</a:t>
            </a:r>
            <a:endParaRPr kumimoji="1" lang="ja-JP" altLang="en-US" sz="4000" dirty="0">
              <a:solidFill>
                <a:srgbClr val="000000"/>
              </a:solidFill>
              <a:latin typeface="Times"/>
              <a:cs typeface="Times"/>
            </a:endParaRPr>
          </a:p>
        </p:txBody>
      </p:sp>
      <p:graphicFrame>
        <p:nvGraphicFramePr>
          <p:cNvPr id="4" name="コンテンツ プレースホルダー 3"/>
          <p:cNvGraphicFramePr>
            <a:graphicFrameLocks noGrp="1"/>
          </p:cNvGraphicFramePr>
          <p:nvPr>
            <p:ph idx="1"/>
            <p:extLst>
              <p:ext uri="{D42A27DB-BD31-4B8C-83A1-F6EECF244321}">
                <p14:modId xmlns:p14="http://schemas.microsoft.com/office/powerpoint/2010/main" val="666817691"/>
              </p:ext>
            </p:extLst>
          </p:nvPr>
        </p:nvGraphicFramePr>
        <p:xfrm>
          <a:off x="779465" y="2082800"/>
          <a:ext cx="7583485" cy="2336800"/>
        </p:xfrm>
        <a:graphic>
          <a:graphicData uri="http://schemas.openxmlformats.org/drawingml/2006/table">
            <a:tbl>
              <a:tblPr firstRow="1" bandRow="1">
                <a:tableStyleId>{5C22544A-7EE6-4342-B048-85BDC9FD1C3A}</a:tableStyleId>
              </a:tblPr>
              <a:tblGrid>
                <a:gridCol w="1083355"/>
                <a:gridCol w="1083355"/>
                <a:gridCol w="1083355"/>
                <a:gridCol w="1083355"/>
                <a:gridCol w="1083355"/>
                <a:gridCol w="1083355"/>
                <a:gridCol w="1083355"/>
              </a:tblGrid>
              <a:tr h="762000">
                <a:tc>
                  <a:txBody>
                    <a:bodyPr/>
                    <a:lstStyle/>
                    <a:p>
                      <a:pPr algn="ctr"/>
                      <a:r>
                        <a:rPr kumimoji="1" lang="en-US" altLang="ja-JP" dirty="0" smtClean="0"/>
                        <a:t>Student</a:t>
                      </a:r>
                      <a:endParaRPr kumimoji="1" lang="ja-JP" altLang="en-US" dirty="0"/>
                    </a:p>
                  </a:txBody>
                  <a:tcPr anchor="ctr"/>
                </a:tc>
                <a:tc>
                  <a:txBody>
                    <a:bodyPr/>
                    <a:lstStyle/>
                    <a:p>
                      <a:pPr algn="ctr"/>
                      <a:r>
                        <a:rPr kumimoji="1" lang="en-US" altLang="ja-JP" dirty="0" smtClean="0">
                          <a:solidFill>
                            <a:srgbClr val="FF0000"/>
                          </a:solidFill>
                        </a:rPr>
                        <a:t>Aki</a:t>
                      </a:r>
                      <a:endParaRPr kumimoji="1" lang="ja-JP" altLang="en-US" dirty="0">
                        <a:solidFill>
                          <a:srgbClr val="FF0000"/>
                        </a:solidFill>
                      </a:endParaRPr>
                    </a:p>
                  </a:txBody>
                  <a:tcPr anchor="ctr"/>
                </a:tc>
                <a:tc>
                  <a:txBody>
                    <a:bodyPr/>
                    <a:lstStyle/>
                    <a:p>
                      <a:pPr algn="ctr"/>
                      <a:r>
                        <a:rPr kumimoji="1" lang="en-US" altLang="ja-JP" dirty="0" smtClean="0"/>
                        <a:t>Koji</a:t>
                      </a:r>
                      <a:endParaRPr kumimoji="1" lang="ja-JP" altLang="en-US" dirty="0"/>
                    </a:p>
                  </a:txBody>
                  <a:tcPr anchor="ctr"/>
                </a:tc>
                <a:tc>
                  <a:txBody>
                    <a:bodyPr/>
                    <a:lstStyle/>
                    <a:p>
                      <a:pPr algn="ctr"/>
                      <a:r>
                        <a:rPr kumimoji="1" lang="en-US" altLang="ja-JP" dirty="0" smtClean="0"/>
                        <a:t>Midori</a:t>
                      </a:r>
                      <a:endParaRPr kumimoji="1" lang="ja-JP" altLang="en-US" dirty="0"/>
                    </a:p>
                  </a:txBody>
                  <a:tcPr anchor="ctr"/>
                </a:tc>
                <a:tc>
                  <a:txBody>
                    <a:bodyPr/>
                    <a:lstStyle/>
                    <a:p>
                      <a:pPr algn="ctr"/>
                      <a:r>
                        <a:rPr kumimoji="1" lang="en-US" altLang="ja-JP" dirty="0" smtClean="0"/>
                        <a:t>Keiko</a:t>
                      </a:r>
                      <a:endParaRPr kumimoji="1" lang="ja-JP" altLang="en-US" dirty="0"/>
                    </a:p>
                  </a:txBody>
                  <a:tcPr anchor="ctr"/>
                </a:tc>
                <a:tc>
                  <a:txBody>
                    <a:bodyPr/>
                    <a:lstStyle/>
                    <a:p>
                      <a:pPr algn="ctr"/>
                      <a:r>
                        <a:rPr kumimoji="1" lang="en-US" altLang="ja-JP" dirty="0" smtClean="0"/>
                        <a:t>Hiroki</a:t>
                      </a:r>
                      <a:endParaRPr kumimoji="1" lang="ja-JP" altLang="en-US" dirty="0"/>
                    </a:p>
                  </a:txBody>
                  <a:tcPr anchor="ctr"/>
                </a:tc>
                <a:tc>
                  <a:txBody>
                    <a:bodyPr/>
                    <a:lstStyle/>
                    <a:p>
                      <a:pPr algn="ctr"/>
                      <a:r>
                        <a:rPr kumimoji="1" lang="en-US" altLang="ja-JP" dirty="0" smtClean="0"/>
                        <a:t>Toru</a:t>
                      </a:r>
                      <a:endParaRPr kumimoji="1" lang="ja-JP" altLang="en-US" dirty="0"/>
                    </a:p>
                  </a:txBody>
                  <a:tcPr anchor="ctr"/>
                </a:tc>
              </a:tr>
              <a:tr h="762000">
                <a:tc>
                  <a:txBody>
                    <a:bodyPr/>
                    <a:lstStyle/>
                    <a:p>
                      <a:pPr algn="ctr"/>
                      <a:r>
                        <a:rPr kumimoji="1" lang="en-US" altLang="ja-JP" dirty="0" smtClean="0"/>
                        <a:t>Sex</a:t>
                      </a:r>
                      <a:endParaRPr kumimoji="1" lang="ja-JP" altLang="en-US" dirty="0"/>
                    </a:p>
                  </a:txBody>
                  <a:tcPr anchor="ctr"/>
                </a:tc>
                <a:tc>
                  <a:txBody>
                    <a:bodyPr/>
                    <a:lstStyle/>
                    <a:p>
                      <a:pPr algn="ctr"/>
                      <a:r>
                        <a:rPr kumimoji="1" lang="en-US" altLang="ja-JP" dirty="0" smtClean="0">
                          <a:solidFill>
                            <a:srgbClr val="FF0000"/>
                          </a:solidFill>
                        </a:rPr>
                        <a:t>F</a:t>
                      </a:r>
                      <a:endParaRPr kumimoji="1" lang="ja-JP" altLang="en-US" dirty="0">
                        <a:solidFill>
                          <a:srgbClr val="FF0000"/>
                        </a:solidFill>
                      </a:endParaRPr>
                    </a:p>
                  </a:txBody>
                  <a:tcPr anchor="ctr"/>
                </a:tc>
                <a:tc>
                  <a:txBody>
                    <a:bodyPr/>
                    <a:lstStyle/>
                    <a:p>
                      <a:pPr algn="ctr"/>
                      <a:r>
                        <a:rPr kumimoji="1" lang="en-US" altLang="ja-JP" dirty="0" smtClean="0"/>
                        <a:t>M</a:t>
                      </a:r>
                      <a:endParaRPr kumimoji="1" lang="ja-JP" altLang="en-US" dirty="0"/>
                    </a:p>
                  </a:txBody>
                  <a:tcPr anchor="ctr"/>
                </a:tc>
                <a:tc>
                  <a:txBody>
                    <a:bodyPr/>
                    <a:lstStyle/>
                    <a:p>
                      <a:pPr algn="ctr"/>
                      <a:r>
                        <a:rPr kumimoji="1" lang="en-US" altLang="ja-JP" dirty="0" smtClean="0"/>
                        <a:t>F</a:t>
                      </a:r>
                      <a:endParaRPr kumimoji="1" lang="ja-JP" altLang="en-US" dirty="0"/>
                    </a:p>
                  </a:txBody>
                  <a:tcPr anchor="ctr"/>
                </a:tc>
                <a:tc>
                  <a:txBody>
                    <a:bodyPr/>
                    <a:lstStyle/>
                    <a:p>
                      <a:pPr algn="ctr"/>
                      <a:r>
                        <a:rPr kumimoji="1" lang="en-US" altLang="ja-JP" dirty="0" smtClean="0"/>
                        <a:t>F</a:t>
                      </a:r>
                      <a:endParaRPr kumimoji="1" lang="ja-JP" altLang="en-US" dirty="0"/>
                    </a:p>
                  </a:txBody>
                  <a:tcPr anchor="ctr"/>
                </a:tc>
                <a:tc>
                  <a:txBody>
                    <a:bodyPr/>
                    <a:lstStyle/>
                    <a:p>
                      <a:pPr algn="ctr"/>
                      <a:r>
                        <a:rPr kumimoji="1" lang="en-US" altLang="ja-JP" dirty="0" smtClean="0"/>
                        <a:t>M</a:t>
                      </a:r>
                      <a:endParaRPr kumimoji="1" lang="ja-JP" altLang="en-US" dirty="0"/>
                    </a:p>
                  </a:txBody>
                  <a:tcPr anchor="ctr"/>
                </a:tc>
                <a:tc>
                  <a:txBody>
                    <a:bodyPr/>
                    <a:lstStyle/>
                    <a:p>
                      <a:pPr algn="ctr"/>
                      <a:r>
                        <a:rPr kumimoji="1" lang="en-US" altLang="ja-JP" dirty="0" smtClean="0"/>
                        <a:t>M</a:t>
                      </a:r>
                      <a:endParaRPr kumimoji="1" lang="ja-JP" altLang="en-US" dirty="0"/>
                    </a:p>
                  </a:txBody>
                  <a:tcPr anchor="ctr"/>
                </a:tc>
              </a:tr>
              <a:tr h="812800">
                <a:tc>
                  <a:txBody>
                    <a:bodyPr/>
                    <a:lstStyle/>
                    <a:p>
                      <a:pPr algn="ctr"/>
                      <a:r>
                        <a:rPr kumimoji="1" lang="en-US" altLang="ja-JP" dirty="0" smtClean="0"/>
                        <a:t>Level</a:t>
                      </a:r>
                      <a:endParaRPr kumimoji="1" lang="ja-JP" altLang="en-US" dirty="0"/>
                    </a:p>
                  </a:txBody>
                  <a:tcPr anchor="ctr"/>
                </a:tc>
                <a:tc>
                  <a:txBody>
                    <a:bodyPr/>
                    <a:lstStyle/>
                    <a:p>
                      <a:pPr algn="ctr"/>
                      <a:r>
                        <a:rPr kumimoji="1" lang="en-US" altLang="ja-JP" dirty="0" smtClean="0">
                          <a:solidFill>
                            <a:srgbClr val="FF0000"/>
                          </a:solidFill>
                        </a:rPr>
                        <a:t>Low-IM</a:t>
                      </a:r>
                      <a:endParaRPr kumimoji="1" lang="ja-JP" altLang="en-US" dirty="0">
                        <a:solidFill>
                          <a:srgbClr val="FF0000"/>
                        </a:solidFill>
                      </a:endParaRPr>
                    </a:p>
                  </a:txBody>
                  <a:tcPr anchor="ctr"/>
                </a:tc>
                <a:tc>
                  <a:txBody>
                    <a:bodyPr/>
                    <a:lstStyle/>
                    <a:p>
                      <a:pPr algn="ctr"/>
                      <a:r>
                        <a:rPr kumimoji="1" lang="en-US" altLang="ja-JP" dirty="0" smtClean="0"/>
                        <a:t>IM</a:t>
                      </a:r>
                      <a:endParaRPr kumimoji="1" lang="ja-JP" altLang="en-US" dirty="0"/>
                    </a:p>
                  </a:txBody>
                  <a:tcPr anchor="ctr"/>
                </a:tc>
                <a:tc>
                  <a:txBody>
                    <a:bodyPr/>
                    <a:lstStyle/>
                    <a:p>
                      <a:pPr algn="ctr"/>
                      <a:r>
                        <a:rPr kumimoji="1" lang="en-US" altLang="ja-JP" dirty="0" smtClean="0"/>
                        <a:t>High-IM</a:t>
                      </a:r>
                      <a:endParaRPr kumimoji="1" lang="ja-JP" altLang="en-US" dirty="0"/>
                    </a:p>
                  </a:txBody>
                  <a:tcPr anchor="ctr"/>
                </a:tc>
                <a:tc>
                  <a:txBody>
                    <a:bodyPr/>
                    <a:lstStyle/>
                    <a:p>
                      <a:pPr algn="ctr"/>
                      <a:r>
                        <a:rPr kumimoji="1" lang="en-US" altLang="ja-JP" dirty="0" smtClean="0"/>
                        <a:t>High-IM</a:t>
                      </a:r>
                      <a:endParaRPr kumimoji="1" lang="ja-JP" altLang="en-US" dirty="0"/>
                    </a:p>
                  </a:txBody>
                  <a:tcPr anchor="ctr"/>
                </a:tc>
                <a:tc>
                  <a:txBody>
                    <a:bodyPr/>
                    <a:lstStyle/>
                    <a:p>
                      <a:pPr algn="ctr"/>
                      <a:r>
                        <a:rPr kumimoji="1" lang="en-US" altLang="ja-JP" dirty="0" smtClean="0"/>
                        <a:t>IM</a:t>
                      </a:r>
                      <a:endParaRPr kumimoji="1" lang="ja-JP" altLang="en-US" dirty="0"/>
                    </a:p>
                  </a:txBody>
                  <a:tcPr anchor="ctr"/>
                </a:tc>
                <a:tc>
                  <a:txBody>
                    <a:bodyPr/>
                    <a:lstStyle/>
                    <a:p>
                      <a:pPr algn="ctr"/>
                      <a:r>
                        <a:rPr kumimoji="1" lang="en-US" altLang="ja-JP" dirty="0" smtClean="0"/>
                        <a:t>Low-IM</a:t>
                      </a:r>
                      <a:endParaRPr kumimoji="1" lang="ja-JP" altLang="en-US" dirty="0"/>
                    </a:p>
                  </a:txBody>
                  <a:tcPr anchor="ctr"/>
                </a:tc>
              </a:tr>
            </a:tbl>
          </a:graphicData>
        </a:graphic>
      </p:graphicFrame>
    </p:spTree>
    <p:extLst>
      <p:ext uri="{BB962C8B-B14F-4D97-AF65-F5344CB8AC3E}">
        <p14:creationId xmlns:p14="http://schemas.microsoft.com/office/powerpoint/2010/main" val="1782609206"/>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dirty="0" smtClean="0">
                <a:solidFill>
                  <a:schemeClr val="tx1"/>
                </a:solidFill>
                <a:latin typeface="Times" charset="0"/>
                <a:ea typeface="Times" charset="0"/>
                <a:cs typeface="Times" charset="0"/>
              </a:rPr>
              <a:t>Collaboration in student talk</a:t>
            </a:r>
            <a:r>
              <a:rPr lang="en-US" dirty="0" smtClean="0">
                <a:solidFill>
                  <a:schemeClr val="tx1"/>
                </a:solidFill>
              </a:rPr>
              <a:t/>
            </a:r>
            <a:br>
              <a:rPr lang="en-US" dirty="0" smtClean="0">
                <a:solidFill>
                  <a:schemeClr val="tx1"/>
                </a:solidFill>
              </a:rPr>
            </a:br>
            <a:r>
              <a:rPr lang="en-US" sz="3100" dirty="0" smtClean="0">
                <a:solidFill>
                  <a:schemeClr val="tx1"/>
                </a:solidFill>
              </a:rPr>
              <a:t> </a:t>
            </a:r>
            <a:endParaRPr lang="en-US" sz="3100" dirty="0">
              <a:solidFill>
                <a:schemeClr val="tx1"/>
              </a:solidFill>
            </a:endParaRPr>
          </a:p>
        </p:txBody>
      </p:sp>
      <p:sp>
        <p:nvSpPr>
          <p:cNvPr id="3" name="Content Placeholder 2"/>
          <p:cNvSpPr>
            <a:spLocks noGrp="1"/>
          </p:cNvSpPr>
          <p:nvPr>
            <p:ph idx="1"/>
          </p:nvPr>
        </p:nvSpPr>
        <p:spPr>
          <a:xfrm>
            <a:off x="461964" y="1528549"/>
            <a:ext cx="8301036" cy="4558352"/>
          </a:xfrm>
        </p:spPr>
        <p:txBody>
          <a:bodyPr>
            <a:normAutofit/>
          </a:bodyPr>
          <a:lstStyle/>
          <a:p>
            <a:pPr marL="0" indent="0">
              <a:lnSpc>
                <a:spcPct val="120000"/>
              </a:lnSpc>
              <a:buNone/>
            </a:pPr>
            <a:r>
              <a:rPr lang="en-US" sz="2800" b="1" dirty="0" smtClean="0">
                <a:solidFill>
                  <a:srgbClr val="000000"/>
                </a:solidFill>
                <a:latin typeface="Times" charset="0"/>
                <a:ea typeface="Times" charset="0"/>
                <a:cs typeface="Times" charset="0"/>
              </a:rPr>
              <a:t>Negotiation for meaning </a:t>
            </a:r>
            <a:r>
              <a:rPr lang="en-US" sz="2800" dirty="0" smtClean="0">
                <a:solidFill>
                  <a:srgbClr val="000000"/>
                </a:solidFill>
                <a:latin typeface="Times" charset="0"/>
                <a:ea typeface="Times" charset="0"/>
                <a:cs typeface="Times" charset="0"/>
              </a:rPr>
              <a:t>(Long 1996)</a:t>
            </a:r>
          </a:p>
          <a:p>
            <a:pPr marL="0" indent="0">
              <a:lnSpc>
                <a:spcPct val="120000"/>
              </a:lnSpc>
              <a:buNone/>
            </a:pPr>
            <a:r>
              <a:rPr lang="en-US" sz="2800" dirty="0" smtClean="0">
                <a:solidFill>
                  <a:srgbClr val="000000"/>
                </a:solidFill>
                <a:latin typeface="Times" charset="0"/>
                <a:ea typeface="Times" charset="0"/>
                <a:cs typeface="Times" charset="0"/>
              </a:rPr>
              <a:t>SLA studies have looked at </a:t>
            </a:r>
            <a:r>
              <a:rPr lang="en-US" sz="2800" dirty="0" err="1" smtClean="0">
                <a:solidFill>
                  <a:srgbClr val="000000"/>
                </a:solidFill>
                <a:latin typeface="Times" charset="0"/>
                <a:ea typeface="Times" charset="0"/>
                <a:cs typeface="Times" charset="0"/>
              </a:rPr>
              <a:t>NfM</a:t>
            </a:r>
            <a:r>
              <a:rPr lang="en-US" sz="2800" dirty="0" smtClean="0">
                <a:solidFill>
                  <a:srgbClr val="000000"/>
                </a:solidFill>
                <a:latin typeface="Times" charset="0"/>
                <a:ea typeface="Times" charset="0"/>
                <a:cs typeface="Times" charset="0"/>
              </a:rPr>
              <a:t> to see if interactional adjustments occur during communication breakdown.</a:t>
            </a:r>
          </a:p>
          <a:p>
            <a:pPr marL="0" indent="0">
              <a:lnSpc>
                <a:spcPct val="120000"/>
              </a:lnSpc>
              <a:buNone/>
            </a:pPr>
            <a:r>
              <a:rPr lang="en-US" sz="2800" i="1" dirty="0">
                <a:solidFill>
                  <a:srgbClr val="000000"/>
                </a:solidFill>
                <a:latin typeface="Times" charset="0"/>
                <a:ea typeface="Times" charset="0"/>
                <a:cs typeface="Times" charset="0"/>
              </a:rPr>
              <a:t>	</a:t>
            </a:r>
            <a:r>
              <a:rPr lang="en-US" sz="2800" i="1" dirty="0" smtClean="0">
                <a:solidFill>
                  <a:srgbClr val="000000"/>
                </a:solidFill>
                <a:latin typeface="Times" charset="0"/>
                <a:ea typeface="Times" charset="0"/>
                <a:cs typeface="Times" charset="0"/>
              </a:rPr>
              <a:t>Comprehension</a:t>
            </a:r>
          </a:p>
          <a:p>
            <a:pPr marL="0" indent="0">
              <a:lnSpc>
                <a:spcPct val="120000"/>
              </a:lnSpc>
              <a:buNone/>
            </a:pPr>
            <a:r>
              <a:rPr lang="en-US" sz="2800" i="1" dirty="0">
                <a:solidFill>
                  <a:srgbClr val="000000"/>
                </a:solidFill>
                <a:latin typeface="Times" charset="0"/>
                <a:ea typeface="Times" charset="0"/>
                <a:cs typeface="Times" charset="0"/>
              </a:rPr>
              <a:t>	</a:t>
            </a:r>
            <a:r>
              <a:rPr lang="en-US" sz="2800" i="1" dirty="0" smtClean="0">
                <a:solidFill>
                  <a:srgbClr val="000000"/>
                </a:solidFill>
                <a:latin typeface="Times" charset="0"/>
                <a:ea typeface="Times" charset="0"/>
                <a:cs typeface="Times" charset="0"/>
              </a:rPr>
              <a:t>Clarification</a:t>
            </a:r>
          </a:p>
          <a:p>
            <a:pPr marL="0" indent="0">
              <a:lnSpc>
                <a:spcPct val="120000"/>
              </a:lnSpc>
              <a:buNone/>
            </a:pPr>
            <a:r>
              <a:rPr lang="en-US" sz="2800" i="1" dirty="0">
                <a:solidFill>
                  <a:srgbClr val="000000"/>
                </a:solidFill>
                <a:latin typeface="Times" charset="0"/>
                <a:ea typeface="Times" charset="0"/>
                <a:cs typeface="Times" charset="0"/>
              </a:rPr>
              <a:t>	</a:t>
            </a:r>
            <a:r>
              <a:rPr lang="en-US" sz="2800" i="1" dirty="0" smtClean="0">
                <a:solidFill>
                  <a:srgbClr val="000000"/>
                </a:solidFill>
                <a:latin typeface="Times" charset="0"/>
                <a:ea typeface="Times" charset="0"/>
                <a:cs typeface="Times" charset="0"/>
              </a:rPr>
              <a:t>Confirmation</a:t>
            </a:r>
          </a:p>
          <a:p>
            <a:pPr marL="0" indent="0">
              <a:lnSpc>
                <a:spcPct val="120000"/>
              </a:lnSpc>
              <a:buNone/>
            </a:pPr>
            <a:endParaRPr lang="en-US" sz="2800" i="1" dirty="0" smtClean="0">
              <a:solidFill>
                <a:srgbClr val="000000"/>
              </a:solidFill>
              <a:latin typeface="Times" charset="0"/>
              <a:ea typeface="Times" charset="0"/>
              <a:cs typeface="Times" charset="0"/>
            </a:endParaRPr>
          </a:p>
        </p:txBody>
      </p:sp>
    </p:spTree>
    <p:extLst>
      <p:ext uri="{BB962C8B-B14F-4D97-AF65-F5344CB8AC3E}">
        <p14:creationId xmlns:p14="http://schemas.microsoft.com/office/powerpoint/2010/main" val="3536359028"/>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dirty="0" smtClean="0">
                <a:solidFill>
                  <a:schemeClr val="tx1"/>
                </a:solidFill>
                <a:latin typeface="Times" charset="0"/>
                <a:ea typeface="Times" charset="0"/>
                <a:cs typeface="Times" charset="0"/>
              </a:rPr>
              <a:t>Collaboration in student talk</a:t>
            </a:r>
            <a:r>
              <a:rPr lang="en-US" dirty="0" smtClean="0">
                <a:solidFill>
                  <a:schemeClr val="tx1"/>
                </a:solidFill>
              </a:rPr>
              <a:t/>
            </a:r>
            <a:br>
              <a:rPr lang="en-US" dirty="0" smtClean="0">
                <a:solidFill>
                  <a:schemeClr val="tx1"/>
                </a:solidFill>
              </a:rPr>
            </a:br>
            <a:r>
              <a:rPr lang="en-US" sz="3100" dirty="0" smtClean="0">
                <a:solidFill>
                  <a:schemeClr val="tx1"/>
                </a:solidFill>
              </a:rPr>
              <a:t> </a:t>
            </a:r>
            <a:endParaRPr lang="en-US" sz="3100" dirty="0">
              <a:solidFill>
                <a:schemeClr val="tx1"/>
              </a:solidFill>
            </a:endParaRPr>
          </a:p>
        </p:txBody>
      </p:sp>
      <p:sp>
        <p:nvSpPr>
          <p:cNvPr id="3" name="Content Placeholder 2"/>
          <p:cNvSpPr>
            <a:spLocks noGrp="1"/>
          </p:cNvSpPr>
          <p:nvPr>
            <p:ph idx="1"/>
          </p:nvPr>
        </p:nvSpPr>
        <p:spPr>
          <a:xfrm>
            <a:off x="360364" y="1555845"/>
            <a:ext cx="8377236" cy="4490113"/>
          </a:xfrm>
        </p:spPr>
        <p:txBody>
          <a:bodyPr>
            <a:normAutofit/>
          </a:bodyPr>
          <a:lstStyle/>
          <a:p>
            <a:pPr marL="0" indent="0">
              <a:lnSpc>
                <a:spcPct val="120000"/>
              </a:lnSpc>
              <a:buNone/>
            </a:pPr>
            <a:r>
              <a:rPr lang="en-US" sz="2800" b="1" dirty="0" smtClean="0">
                <a:solidFill>
                  <a:srgbClr val="000000"/>
                </a:solidFill>
                <a:latin typeface="Times" charset="0"/>
                <a:ea typeface="Times" charset="0"/>
                <a:cs typeface="Times" charset="0"/>
              </a:rPr>
              <a:t>Negotiation for meaning </a:t>
            </a:r>
          </a:p>
          <a:p>
            <a:pPr marL="0" indent="0">
              <a:lnSpc>
                <a:spcPct val="120000"/>
              </a:lnSpc>
              <a:buNone/>
            </a:pPr>
            <a:r>
              <a:rPr lang="en-US" sz="2800" u="sng" dirty="0" smtClean="0">
                <a:solidFill>
                  <a:srgbClr val="000000"/>
                </a:solidFill>
                <a:latin typeface="Times" charset="0"/>
                <a:ea typeface="Times" charset="0"/>
                <a:cs typeface="Times" charset="0"/>
              </a:rPr>
              <a:t>Comprehension</a:t>
            </a:r>
            <a:r>
              <a:rPr lang="en-US" sz="2800" dirty="0" smtClean="0">
                <a:solidFill>
                  <a:srgbClr val="000000"/>
                </a:solidFill>
                <a:latin typeface="Times" charset="0"/>
                <a:ea typeface="Times" charset="0"/>
                <a:cs typeface="Times" charset="0"/>
              </a:rPr>
              <a:t> –</a:t>
            </a:r>
            <a:r>
              <a:rPr lang="en-US" sz="2800" i="1" dirty="0" smtClean="0">
                <a:solidFill>
                  <a:srgbClr val="000000"/>
                </a:solidFill>
                <a:latin typeface="Times" charset="0"/>
                <a:ea typeface="Times" charset="0"/>
                <a:cs typeface="Times" charset="0"/>
              </a:rPr>
              <a:t> “Do you understand?”</a:t>
            </a:r>
            <a:endParaRPr lang="en-US" sz="2800" i="1" dirty="0">
              <a:solidFill>
                <a:srgbClr val="000000"/>
              </a:solidFill>
              <a:latin typeface="Times" charset="0"/>
              <a:ea typeface="Times" charset="0"/>
              <a:cs typeface="Times" charset="0"/>
            </a:endParaRPr>
          </a:p>
          <a:p>
            <a:pPr marL="0" indent="0">
              <a:lnSpc>
                <a:spcPct val="120000"/>
              </a:lnSpc>
              <a:buNone/>
            </a:pPr>
            <a:r>
              <a:rPr lang="en-US" sz="2800" u="sng" dirty="0" smtClean="0">
                <a:solidFill>
                  <a:srgbClr val="000000"/>
                </a:solidFill>
                <a:latin typeface="Times" charset="0"/>
                <a:ea typeface="Times" charset="0"/>
                <a:cs typeface="Times" charset="0"/>
              </a:rPr>
              <a:t>Confirmation</a:t>
            </a:r>
            <a:r>
              <a:rPr lang="en-US" sz="2800" dirty="0" smtClean="0">
                <a:solidFill>
                  <a:srgbClr val="000000"/>
                </a:solidFill>
                <a:latin typeface="Times" charset="0"/>
                <a:ea typeface="Times" charset="0"/>
                <a:cs typeface="Times" charset="0"/>
              </a:rPr>
              <a:t> –</a:t>
            </a:r>
            <a:r>
              <a:rPr lang="en-US" sz="2800" i="1" dirty="0" smtClean="0">
                <a:solidFill>
                  <a:srgbClr val="000000"/>
                </a:solidFill>
                <a:latin typeface="Times" charset="0"/>
                <a:ea typeface="Times" charset="0"/>
                <a:cs typeface="Times" charset="0"/>
              </a:rPr>
              <a:t> </a:t>
            </a:r>
            <a:r>
              <a:rPr lang="en-US" sz="2800" i="1" dirty="0">
                <a:solidFill>
                  <a:srgbClr val="000000"/>
                </a:solidFill>
                <a:latin typeface="Times" charset="0"/>
                <a:ea typeface="Times" charset="0"/>
                <a:cs typeface="Times" charset="0"/>
              </a:rPr>
              <a:t>repetition followed by Y/N, rising intonation</a:t>
            </a:r>
            <a:r>
              <a:rPr lang="en-US" sz="2800" dirty="0">
                <a:solidFill>
                  <a:srgbClr val="000000"/>
                </a:solidFill>
                <a:latin typeface="Times" charset="0"/>
                <a:ea typeface="Times" charset="0"/>
                <a:cs typeface="Times" charset="0"/>
              </a:rPr>
              <a:t> </a:t>
            </a:r>
            <a:endParaRPr lang="en-US" sz="2800" i="1" dirty="0" smtClean="0">
              <a:solidFill>
                <a:srgbClr val="000000"/>
              </a:solidFill>
              <a:latin typeface="Times" charset="0"/>
              <a:ea typeface="Times" charset="0"/>
              <a:cs typeface="Times" charset="0"/>
            </a:endParaRPr>
          </a:p>
          <a:p>
            <a:pPr marL="0" indent="0">
              <a:lnSpc>
                <a:spcPct val="120000"/>
              </a:lnSpc>
              <a:buNone/>
            </a:pPr>
            <a:r>
              <a:rPr lang="en-US" sz="2800" u="sng" dirty="0">
                <a:solidFill>
                  <a:srgbClr val="000000"/>
                </a:solidFill>
                <a:latin typeface="Times" charset="0"/>
                <a:ea typeface="Times" charset="0"/>
                <a:cs typeface="Times" charset="0"/>
              </a:rPr>
              <a:t>Clarification</a:t>
            </a:r>
            <a:r>
              <a:rPr lang="en-US" sz="2800" dirty="0">
                <a:solidFill>
                  <a:srgbClr val="000000"/>
                </a:solidFill>
                <a:latin typeface="Times" charset="0"/>
                <a:ea typeface="Times" charset="0"/>
                <a:cs typeface="Times" charset="0"/>
              </a:rPr>
              <a:t> </a:t>
            </a:r>
            <a:r>
              <a:rPr lang="en-US" sz="2800" i="1" dirty="0">
                <a:solidFill>
                  <a:srgbClr val="000000"/>
                </a:solidFill>
                <a:latin typeface="Times" charset="0"/>
                <a:ea typeface="Times" charset="0"/>
                <a:cs typeface="Times" charset="0"/>
              </a:rPr>
              <a:t>- diff. b/n confirmation is that there is no presupposition of understanding</a:t>
            </a:r>
            <a:r>
              <a:rPr lang="en-US" sz="2800" dirty="0">
                <a:solidFill>
                  <a:srgbClr val="000000"/>
                </a:solidFill>
                <a:latin typeface="Times" charset="0"/>
                <a:ea typeface="Times" charset="0"/>
                <a:cs typeface="Times" charset="0"/>
              </a:rPr>
              <a:t> </a:t>
            </a:r>
          </a:p>
          <a:p>
            <a:pPr marL="0" indent="0">
              <a:lnSpc>
                <a:spcPct val="120000"/>
              </a:lnSpc>
              <a:buNone/>
            </a:pPr>
            <a:endParaRPr lang="en-US" sz="2800" i="1" dirty="0">
              <a:solidFill>
                <a:srgbClr val="000000"/>
              </a:solidFill>
              <a:latin typeface="Times" charset="0"/>
              <a:ea typeface="Times" charset="0"/>
              <a:cs typeface="Times" charset="0"/>
            </a:endParaRPr>
          </a:p>
          <a:p>
            <a:pPr marL="0" indent="0">
              <a:lnSpc>
                <a:spcPct val="120000"/>
              </a:lnSpc>
              <a:buNone/>
            </a:pPr>
            <a:endParaRPr lang="en-US" sz="2800" i="1" dirty="0" smtClean="0">
              <a:solidFill>
                <a:srgbClr val="000000"/>
              </a:solidFill>
              <a:latin typeface="Times" charset="0"/>
              <a:ea typeface="Times" charset="0"/>
              <a:cs typeface="Times" charset="0"/>
            </a:endParaRPr>
          </a:p>
        </p:txBody>
      </p:sp>
    </p:spTree>
    <p:extLst>
      <p:ext uri="{BB962C8B-B14F-4D97-AF65-F5344CB8AC3E}">
        <p14:creationId xmlns:p14="http://schemas.microsoft.com/office/powerpoint/2010/main" val="2554436527"/>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dirty="0" smtClean="0">
                <a:solidFill>
                  <a:schemeClr val="tx1"/>
                </a:solidFill>
                <a:latin typeface="Times" charset="0"/>
                <a:ea typeface="Times" charset="0"/>
                <a:cs typeface="Times" charset="0"/>
              </a:rPr>
              <a:t>Collaboration in student talk</a:t>
            </a:r>
            <a:r>
              <a:rPr lang="en-US" dirty="0" smtClean="0">
                <a:solidFill>
                  <a:schemeClr val="tx1"/>
                </a:solidFill>
              </a:rPr>
              <a:t/>
            </a:r>
            <a:br>
              <a:rPr lang="en-US" dirty="0" smtClean="0">
                <a:solidFill>
                  <a:schemeClr val="tx1"/>
                </a:solidFill>
              </a:rPr>
            </a:br>
            <a:r>
              <a:rPr lang="en-US" sz="3100" dirty="0" smtClean="0">
                <a:solidFill>
                  <a:schemeClr val="tx1"/>
                </a:solidFill>
              </a:rPr>
              <a:t> </a:t>
            </a:r>
            <a:endParaRPr lang="en-US" sz="3100" dirty="0">
              <a:solidFill>
                <a:schemeClr val="tx1"/>
              </a:solidFill>
            </a:endParaRPr>
          </a:p>
        </p:txBody>
      </p:sp>
      <p:sp>
        <p:nvSpPr>
          <p:cNvPr id="3" name="Content Placeholder 2"/>
          <p:cNvSpPr>
            <a:spLocks noGrp="1"/>
          </p:cNvSpPr>
          <p:nvPr>
            <p:ph idx="1"/>
          </p:nvPr>
        </p:nvSpPr>
        <p:spPr>
          <a:xfrm>
            <a:off x="398464" y="1425388"/>
            <a:ext cx="8326436" cy="4620570"/>
          </a:xfrm>
        </p:spPr>
        <p:txBody>
          <a:bodyPr>
            <a:normAutofit/>
          </a:bodyPr>
          <a:lstStyle/>
          <a:p>
            <a:pPr marL="0" indent="0">
              <a:lnSpc>
                <a:spcPct val="120000"/>
              </a:lnSpc>
              <a:buNone/>
            </a:pPr>
            <a:r>
              <a:rPr lang="en-US" sz="2800" b="1" dirty="0">
                <a:solidFill>
                  <a:srgbClr val="000000"/>
                </a:solidFill>
                <a:latin typeface="Times" charset="0"/>
                <a:ea typeface="Times" charset="0"/>
                <a:cs typeface="Times" charset="0"/>
              </a:rPr>
              <a:t>Drawbacks of </a:t>
            </a:r>
            <a:r>
              <a:rPr lang="en-US" sz="2800" b="1" dirty="0" err="1" smtClean="0">
                <a:solidFill>
                  <a:srgbClr val="000000"/>
                </a:solidFill>
                <a:latin typeface="Times" charset="0"/>
                <a:ea typeface="Times" charset="0"/>
                <a:cs typeface="Times" charset="0"/>
              </a:rPr>
              <a:t>NfM</a:t>
            </a:r>
            <a:r>
              <a:rPr lang="en-US" sz="2800" b="1" dirty="0" smtClean="0">
                <a:solidFill>
                  <a:srgbClr val="000000"/>
                </a:solidFill>
                <a:latin typeface="Times" charset="0"/>
                <a:ea typeface="Times" charset="0"/>
                <a:cs typeface="Times" charset="0"/>
              </a:rPr>
              <a:t> analysis </a:t>
            </a:r>
            <a:r>
              <a:rPr lang="en-US" sz="2400" dirty="0">
                <a:solidFill>
                  <a:srgbClr val="000000"/>
                </a:solidFill>
                <a:latin typeface="Times" charset="0"/>
                <a:ea typeface="Times" charset="0"/>
                <a:cs typeface="Times" charset="0"/>
              </a:rPr>
              <a:t>(Foster and </a:t>
            </a:r>
            <a:r>
              <a:rPr lang="en-US" sz="2400" dirty="0" err="1">
                <a:solidFill>
                  <a:srgbClr val="000000"/>
                </a:solidFill>
                <a:latin typeface="Times" charset="0"/>
                <a:ea typeface="Times" charset="0"/>
                <a:cs typeface="Times" charset="0"/>
              </a:rPr>
              <a:t>Ohta</a:t>
            </a:r>
            <a:r>
              <a:rPr lang="en-US" sz="2400" dirty="0">
                <a:solidFill>
                  <a:srgbClr val="000000"/>
                </a:solidFill>
                <a:latin typeface="Times" charset="0"/>
                <a:ea typeface="Times" charset="0"/>
                <a:cs typeface="Times" charset="0"/>
              </a:rPr>
              <a:t>, 2005</a:t>
            </a:r>
            <a:r>
              <a:rPr lang="en-US" sz="2400" dirty="0" smtClean="0">
                <a:solidFill>
                  <a:srgbClr val="000000"/>
                </a:solidFill>
                <a:latin typeface="Times" charset="0"/>
                <a:ea typeface="Times" charset="0"/>
                <a:cs typeface="Times" charset="0"/>
              </a:rPr>
              <a:t>)</a:t>
            </a:r>
          </a:p>
          <a:p>
            <a:pPr marL="514350" indent="-514350">
              <a:lnSpc>
                <a:spcPct val="120000"/>
              </a:lnSpc>
              <a:buAutoNum type="arabicPeriod"/>
            </a:pPr>
            <a:r>
              <a:rPr lang="en-US" sz="2800" i="1" dirty="0" smtClean="0">
                <a:solidFill>
                  <a:srgbClr val="000000"/>
                </a:solidFill>
                <a:latin typeface="Times" charset="0"/>
                <a:ea typeface="Times" charset="0"/>
                <a:cs typeface="Times" charset="0"/>
              </a:rPr>
              <a:t>“tedious and face threatening”</a:t>
            </a:r>
          </a:p>
          <a:p>
            <a:pPr marL="514350" indent="-514350">
              <a:lnSpc>
                <a:spcPct val="120000"/>
              </a:lnSpc>
              <a:buAutoNum type="arabicPeriod"/>
            </a:pPr>
            <a:r>
              <a:rPr lang="en-US" sz="2800" i="1" dirty="0" smtClean="0">
                <a:solidFill>
                  <a:srgbClr val="000000"/>
                </a:solidFill>
                <a:latin typeface="Times" charset="0"/>
                <a:ea typeface="Times" charset="0"/>
                <a:cs typeface="Times" charset="0"/>
              </a:rPr>
              <a:t>“typically lexical in nature; not </a:t>
            </a:r>
            <a:r>
              <a:rPr lang="en-US" sz="2800" i="1" dirty="0" err="1" smtClean="0">
                <a:solidFill>
                  <a:srgbClr val="000000"/>
                </a:solidFill>
                <a:latin typeface="Times" charset="0"/>
                <a:ea typeface="Times" charset="0"/>
                <a:cs typeface="Times" charset="0"/>
              </a:rPr>
              <a:t>morphosyntactic</a:t>
            </a:r>
            <a:r>
              <a:rPr lang="en-US" sz="2800" i="1" dirty="0" smtClean="0">
                <a:solidFill>
                  <a:srgbClr val="000000"/>
                </a:solidFill>
                <a:latin typeface="Times" charset="0"/>
                <a:ea typeface="Times" charset="0"/>
                <a:cs typeface="Times" charset="0"/>
              </a:rPr>
              <a:t>”</a:t>
            </a:r>
          </a:p>
          <a:p>
            <a:pPr marL="514350" indent="-514350">
              <a:lnSpc>
                <a:spcPct val="120000"/>
              </a:lnSpc>
              <a:buFont typeface="Wingdings"/>
              <a:buAutoNum type="arabicPeriod"/>
            </a:pPr>
            <a:r>
              <a:rPr lang="en-US" sz="2800" i="1" dirty="0">
                <a:solidFill>
                  <a:srgbClr val="000000"/>
                </a:solidFill>
                <a:latin typeface="Times" charset="0"/>
                <a:ea typeface="Times" charset="0"/>
                <a:cs typeface="Times" charset="0"/>
              </a:rPr>
              <a:t>“surface structures are </a:t>
            </a:r>
            <a:r>
              <a:rPr lang="en-US" sz="2800" i="1" dirty="0" smtClean="0">
                <a:solidFill>
                  <a:srgbClr val="000000"/>
                </a:solidFill>
                <a:latin typeface="Times" charset="0"/>
                <a:ea typeface="Times" charset="0"/>
                <a:cs typeface="Times" charset="0"/>
              </a:rPr>
              <a:t>ambiguous”</a:t>
            </a:r>
          </a:p>
          <a:p>
            <a:pPr marL="514350" indent="-514350">
              <a:lnSpc>
                <a:spcPct val="120000"/>
              </a:lnSpc>
              <a:buFont typeface="Wingdings"/>
              <a:buAutoNum type="arabicPeriod"/>
            </a:pPr>
            <a:r>
              <a:rPr lang="en-US" sz="2800" i="1" dirty="0" smtClean="0">
                <a:solidFill>
                  <a:srgbClr val="000000"/>
                </a:solidFill>
                <a:latin typeface="Times" charset="0"/>
                <a:ea typeface="Times" charset="0"/>
                <a:cs typeface="Times" charset="0"/>
              </a:rPr>
              <a:t>Task value evaluation may not be accurate for assessing language learning.</a:t>
            </a:r>
            <a:endParaRPr lang="en-US" sz="2800" i="1" dirty="0">
              <a:solidFill>
                <a:srgbClr val="000000"/>
              </a:solidFill>
              <a:latin typeface="Times" charset="0"/>
              <a:ea typeface="Times" charset="0"/>
              <a:cs typeface="Times" charset="0"/>
            </a:endParaRPr>
          </a:p>
          <a:p>
            <a:pPr marL="514350" indent="-514350">
              <a:lnSpc>
                <a:spcPct val="120000"/>
              </a:lnSpc>
              <a:buAutoNum type="arabicPeriod"/>
            </a:pPr>
            <a:endParaRPr lang="en-US" sz="2800" i="1" dirty="0" smtClean="0">
              <a:solidFill>
                <a:srgbClr val="000000"/>
              </a:solidFill>
              <a:latin typeface="Times" charset="0"/>
              <a:ea typeface="Times" charset="0"/>
              <a:cs typeface="Times" charset="0"/>
            </a:endParaRPr>
          </a:p>
          <a:p>
            <a:pPr marL="0" indent="0">
              <a:lnSpc>
                <a:spcPct val="120000"/>
              </a:lnSpc>
              <a:buNone/>
            </a:pPr>
            <a:endParaRPr lang="en-US" sz="2800" i="1" dirty="0" smtClean="0">
              <a:solidFill>
                <a:srgbClr val="000000"/>
              </a:solidFill>
              <a:latin typeface="Times" charset="0"/>
              <a:ea typeface="Times" charset="0"/>
              <a:cs typeface="Times" charset="0"/>
            </a:endParaRPr>
          </a:p>
          <a:p>
            <a:pPr marL="0" indent="0">
              <a:lnSpc>
                <a:spcPct val="120000"/>
              </a:lnSpc>
              <a:buNone/>
            </a:pPr>
            <a:endParaRPr lang="en-US" sz="2800" i="1" dirty="0">
              <a:solidFill>
                <a:srgbClr val="000000"/>
              </a:solidFill>
              <a:latin typeface="Times" charset="0"/>
              <a:ea typeface="Times" charset="0"/>
              <a:cs typeface="Times" charset="0"/>
            </a:endParaRPr>
          </a:p>
        </p:txBody>
      </p:sp>
    </p:spTree>
    <p:extLst>
      <p:ext uri="{BB962C8B-B14F-4D97-AF65-F5344CB8AC3E}">
        <p14:creationId xmlns:p14="http://schemas.microsoft.com/office/powerpoint/2010/main" val="1002413949"/>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68365" y="423336"/>
            <a:ext cx="7583487" cy="1016000"/>
          </a:xfrm>
        </p:spPr>
        <p:txBody>
          <a:bodyPr>
            <a:normAutofit fontScale="90000"/>
          </a:bodyPr>
          <a:lstStyle/>
          <a:p>
            <a:pPr algn="ctr"/>
            <a:r>
              <a:rPr lang="en-US" dirty="0">
                <a:solidFill>
                  <a:schemeClr val="tx1"/>
                </a:solidFill>
                <a:latin typeface="Times" charset="0"/>
                <a:ea typeface="Times" charset="0"/>
                <a:cs typeface="Times" charset="0"/>
              </a:rPr>
              <a:t>Collaboration in student talk</a:t>
            </a:r>
            <a:r>
              <a:rPr lang="en-US" dirty="0">
                <a:solidFill>
                  <a:schemeClr val="tx1"/>
                </a:solidFill>
              </a:rPr>
              <a:t/>
            </a:r>
            <a:br>
              <a:rPr lang="en-US" dirty="0">
                <a:solidFill>
                  <a:schemeClr val="tx1"/>
                </a:solidFill>
              </a:rPr>
            </a:br>
            <a:endParaRPr lang="en-US" sz="3100" dirty="0">
              <a:solidFill>
                <a:schemeClr val="tx1"/>
              </a:solidFill>
            </a:endParaRPr>
          </a:p>
        </p:txBody>
      </p:sp>
      <p:sp>
        <p:nvSpPr>
          <p:cNvPr id="3" name="Content Placeholder 2"/>
          <p:cNvSpPr>
            <a:spLocks noGrp="1"/>
          </p:cNvSpPr>
          <p:nvPr>
            <p:ph idx="1"/>
          </p:nvPr>
        </p:nvSpPr>
        <p:spPr>
          <a:xfrm>
            <a:off x="381000" y="1610436"/>
            <a:ext cx="8496300" cy="3957851"/>
          </a:xfrm>
        </p:spPr>
        <p:txBody>
          <a:bodyPr>
            <a:normAutofit/>
          </a:bodyPr>
          <a:lstStyle/>
          <a:p>
            <a:pPr marL="0" indent="0">
              <a:lnSpc>
                <a:spcPct val="120000"/>
              </a:lnSpc>
              <a:buNone/>
            </a:pPr>
            <a:r>
              <a:rPr lang="en-US" sz="2800" dirty="0" smtClean="0">
                <a:solidFill>
                  <a:srgbClr val="000000"/>
                </a:solidFill>
                <a:latin typeface="Times" charset="0"/>
                <a:ea typeface="Times" charset="0"/>
                <a:cs typeface="Times" charset="0"/>
              </a:rPr>
              <a:t>Scaffolding/Assistance   (Foster and </a:t>
            </a:r>
            <a:r>
              <a:rPr lang="en-US" sz="2800" dirty="0" err="1" smtClean="0">
                <a:solidFill>
                  <a:srgbClr val="000000"/>
                </a:solidFill>
                <a:latin typeface="Times" charset="0"/>
                <a:ea typeface="Times" charset="0"/>
                <a:cs typeface="Times" charset="0"/>
              </a:rPr>
              <a:t>Ohta</a:t>
            </a:r>
            <a:r>
              <a:rPr lang="en-US" sz="2800" dirty="0" smtClean="0">
                <a:solidFill>
                  <a:srgbClr val="000000"/>
                </a:solidFill>
                <a:latin typeface="Times" charset="0"/>
                <a:ea typeface="Times" charset="0"/>
                <a:cs typeface="Times" charset="0"/>
              </a:rPr>
              <a:t> 2005)</a:t>
            </a:r>
          </a:p>
          <a:p>
            <a:pPr marL="0" indent="0">
              <a:lnSpc>
                <a:spcPct val="120000"/>
              </a:lnSpc>
              <a:buNone/>
            </a:pPr>
            <a:r>
              <a:rPr lang="en-US" sz="2800" i="1" dirty="0" smtClean="0">
                <a:solidFill>
                  <a:srgbClr val="000000"/>
                </a:solidFill>
                <a:latin typeface="Times" charset="0"/>
                <a:ea typeface="Times" charset="0"/>
                <a:cs typeface="Times" charset="0"/>
              </a:rPr>
              <a:t>“… feature of learner talk that is claimed to promote L2 development.”</a:t>
            </a:r>
          </a:p>
          <a:p>
            <a:pPr marL="0" indent="0">
              <a:lnSpc>
                <a:spcPct val="120000"/>
              </a:lnSpc>
              <a:buNone/>
            </a:pPr>
            <a:r>
              <a:rPr lang="en-US" sz="2800" i="1" dirty="0" smtClean="0">
                <a:solidFill>
                  <a:srgbClr val="000000"/>
                </a:solidFill>
                <a:latin typeface="Times" charset="0"/>
                <a:ea typeface="Times" charset="0"/>
                <a:cs typeface="Times" charset="0"/>
              </a:rPr>
              <a:t>“… learners collaborate to create discourse in the target language...”</a:t>
            </a:r>
          </a:p>
        </p:txBody>
      </p:sp>
    </p:spTree>
    <p:extLst>
      <p:ext uri="{BB962C8B-B14F-4D97-AF65-F5344CB8AC3E}">
        <p14:creationId xmlns:p14="http://schemas.microsoft.com/office/powerpoint/2010/main" val="283336237"/>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dirty="0">
                <a:solidFill>
                  <a:schemeClr val="tx1"/>
                </a:solidFill>
                <a:latin typeface="Times" charset="0"/>
                <a:ea typeface="Times" charset="0"/>
                <a:cs typeface="Times" charset="0"/>
              </a:rPr>
              <a:t>Collaboration in student talk</a:t>
            </a:r>
            <a:r>
              <a:rPr lang="en-US" dirty="0">
                <a:solidFill>
                  <a:schemeClr val="tx1"/>
                </a:solidFill>
              </a:rPr>
              <a:t/>
            </a:r>
            <a:br>
              <a:rPr lang="en-US" dirty="0">
                <a:solidFill>
                  <a:schemeClr val="tx1"/>
                </a:solidFill>
              </a:rPr>
            </a:br>
            <a:endParaRPr lang="en-US" sz="3100" dirty="0">
              <a:solidFill>
                <a:schemeClr val="tx1"/>
              </a:solidFill>
            </a:endParaRPr>
          </a:p>
        </p:txBody>
      </p:sp>
      <p:sp>
        <p:nvSpPr>
          <p:cNvPr id="3" name="Content Placeholder 2"/>
          <p:cNvSpPr>
            <a:spLocks noGrp="1"/>
          </p:cNvSpPr>
          <p:nvPr>
            <p:ph idx="1"/>
          </p:nvPr>
        </p:nvSpPr>
        <p:spPr>
          <a:xfrm>
            <a:off x="639765" y="1425388"/>
            <a:ext cx="7723187" cy="4020069"/>
          </a:xfrm>
        </p:spPr>
        <p:txBody>
          <a:bodyPr>
            <a:normAutofit/>
          </a:bodyPr>
          <a:lstStyle/>
          <a:p>
            <a:pPr marL="0" indent="0">
              <a:lnSpc>
                <a:spcPct val="120000"/>
              </a:lnSpc>
              <a:buNone/>
            </a:pPr>
            <a:r>
              <a:rPr lang="en-US" sz="2800" b="1" dirty="0" smtClean="0">
                <a:solidFill>
                  <a:srgbClr val="000000"/>
                </a:solidFill>
                <a:latin typeface="Times" charset="0"/>
                <a:ea typeface="Times" charset="0"/>
                <a:cs typeface="Times" charset="0"/>
              </a:rPr>
              <a:t>Scaffolding/Assistance</a:t>
            </a:r>
            <a:r>
              <a:rPr lang="en-US" sz="2800" dirty="0" smtClean="0">
                <a:solidFill>
                  <a:srgbClr val="000000"/>
                </a:solidFill>
                <a:latin typeface="Times" charset="0"/>
                <a:ea typeface="Times" charset="0"/>
                <a:cs typeface="Times" charset="0"/>
              </a:rPr>
              <a:t>  (Foster and </a:t>
            </a:r>
            <a:r>
              <a:rPr lang="en-US" sz="2800" dirty="0" err="1" smtClean="0">
                <a:solidFill>
                  <a:srgbClr val="000000"/>
                </a:solidFill>
                <a:latin typeface="Times" charset="0"/>
                <a:ea typeface="Times" charset="0"/>
                <a:cs typeface="Times" charset="0"/>
              </a:rPr>
              <a:t>Ohta</a:t>
            </a:r>
            <a:r>
              <a:rPr lang="en-US" sz="2800" dirty="0" smtClean="0">
                <a:solidFill>
                  <a:srgbClr val="000000"/>
                </a:solidFill>
                <a:latin typeface="Times" charset="0"/>
                <a:ea typeface="Times" charset="0"/>
                <a:cs typeface="Times" charset="0"/>
              </a:rPr>
              <a:t> 2005)</a:t>
            </a:r>
          </a:p>
          <a:p>
            <a:pPr marL="514350" indent="-514350">
              <a:lnSpc>
                <a:spcPct val="120000"/>
              </a:lnSpc>
              <a:buFont typeface="+mj-lt"/>
              <a:buAutoNum type="arabicPeriod"/>
            </a:pPr>
            <a:r>
              <a:rPr lang="en-US" sz="2800" i="1" dirty="0" smtClean="0">
                <a:solidFill>
                  <a:srgbClr val="000000"/>
                </a:solidFill>
                <a:latin typeface="Times" charset="0"/>
                <a:ea typeface="Times" charset="0"/>
                <a:cs typeface="Times" charset="0"/>
              </a:rPr>
              <a:t>Co-construction</a:t>
            </a:r>
          </a:p>
          <a:p>
            <a:pPr marL="514350" indent="-514350">
              <a:lnSpc>
                <a:spcPct val="120000"/>
              </a:lnSpc>
              <a:buFont typeface="+mj-lt"/>
              <a:buAutoNum type="arabicPeriod"/>
            </a:pPr>
            <a:r>
              <a:rPr lang="en-US" sz="2800" i="1" dirty="0" smtClean="0">
                <a:solidFill>
                  <a:srgbClr val="000000"/>
                </a:solidFill>
                <a:latin typeface="Times" charset="0"/>
                <a:ea typeface="Times" charset="0"/>
                <a:cs typeface="Times" charset="0"/>
              </a:rPr>
              <a:t>Other/self correction</a:t>
            </a:r>
          </a:p>
          <a:p>
            <a:pPr marL="514350" indent="-514350">
              <a:lnSpc>
                <a:spcPct val="120000"/>
              </a:lnSpc>
              <a:buFont typeface="+mj-lt"/>
              <a:buAutoNum type="arabicPeriod"/>
            </a:pPr>
            <a:r>
              <a:rPr lang="en-US" sz="2800" i="1" dirty="0" smtClean="0">
                <a:solidFill>
                  <a:srgbClr val="000000"/>
                </a:solidFill>
                <a:latin typeface="Times" charset="0"/>
                <a:ea typeface="Times" charset="0"/>
                <a:cs typeface="Times" charset="0"/>
              </a:rPr>
              <a:t>Continuers / Prompting</a:t>
            </a:r>
            <a:endParaRPr lang="en-US" sz="2800" i="1" dirty="0" smtClean="0">
              <a:solidFill>
                <a:srgbClr val="000000"/>
              </a:solidFill>
              <a:latin typeface="Times" charset="0"/>
              <a:ea typeface="Times" charset="0"/>
              <a:cs typeface="Times" charset="0"/>
            </a:endParaRPr>
          </a:p>
        </p:txBody>
      </p:sp>
    </p:spTree>
    <p:extLst>
      <p:ext uri="{BB962C8B-B14F-4D97-AF65-F5344CB8AC3E}">
        <p14:creationId xmlns:p14="http://schemas.microsoft.com/office/powerpoint/2010/main" val="354286288"/>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dirty="0">
                <a:solidFill>
                  <a:schemeClr val="tx1"/>
                </a:solidFill>
                <a:latin typeface="Times" charset="0"/>
                <a:ea typeface="Times" charset="0"/>
                <a:cs typeface="Times" charset="0"/>
              </a:rPr>
              <a:t>Collaboration in student talk</a:t>
            </a:r>
            <a:r>
              <a:rPr lang="en-US" dirty="0">
                <a:solidFill>
                  <a:schemeClr val="tx1"/>
                </a:solidFill>
              </a:rPr>
              <a:t/>
            </a:r>
            <a:br>
              <a:rPr lang="en-US" dirty="0">
                <a:solidFill>
                  <a:schemeClr val="tx1"/>
                </a:solidFill>
              </a:rPr>
            </a:br>
            <a:endParaRPr lang="en-US" sz="3100" dirty="0">
              <a:solidFill>
                <a:schemeClr val="tx1"/>
              </a:solidFill>
            </a:endParaRPr>
          </a:p>
        </p:txBody>
      </p:sp>
      <p:sp>
        <p:nvSpPr>
          <p:cNvPr id="3" name="Content Placeholder 2"/>
          <p:cNvSpPr>
            <a:spLocks noGrp="1"/>
          </p:cNvSpPr>
          <p:nvPr>
            <p:ph idx="1"/>
          </p:nvPr>
        </p:nvSpPr>
        <p:spPr>
          <a:xfrm>
            <a:off x="657859" y="1416832"/>
            <a:ext cx="7583487" cy="4208930"/>
          </a:xfrm>
        </p:spPr>
        <p:txBody>
          <a:bodyPr>
            <a:normAutofit/>
          </a:bodyPr>
          <a:lstStyle/>
          <a:p>
            <a:pPr marL="0" indent="0">
              <a:lnSpc>
                <a:spcPct val="120000"/>
              </a:lnSpc>
              <a:buNone/>
            </a:pPr>
            <a:r>
              <a:rPr lang="en-US" sz="2800" b="1" dirty="0" smtClean="0">
                <a:solidFill>
                  <a:schemeClr val="tx1"/>
                </a:solidFill>
                <a:latin typeface="Times" charset="0"/>
                <a:ea typeface="Times" charset="0"/>
                <a:cs typeface="Times" charset="0"/>
              </a:rPr>
              <a:t>Scaffolding/Assistance</a:t>
            </a:r>
            <a:r>
              <a:rPr lang="en-US" sz="2800" dirty="0" smtClean="0">
                <a:solidFill>
                  <a:schemeClr val="tx1"/>
                </a:solidFill>
                <a:latin typeface="Times" charset="0"/>
                <a:ea typeface="Times" charset="0"/>
                <a:cs typeface="Times" charset="0"/>
              </a:rPr>
              <a:t> </a:t>
            </a:r>
            <a:r>
              <a:rPr lang="en-US" sz="2800" dirty="0" smtClean="0">
                <a:solidFill>
                  <a:srgbClr val="000000"/>
                </a:solidFill>
                <a:latin typeface="Times" charset="0"/>
                <a:ea typeface="Times" charset="0"/>
                <a:cs typeface="Times" charset="0"/>
              </a:rPr>
              <a:t>(Foster and </a:t>
            </a:r>
            <a:r>
              <a:rPr lang="en-US" sz="2800" dirty="0" err="1" smtClean="0">
                <a:solidFill>
                  <a:srgbClr val="000000"/>
                </a:solidFill>
                <a:latin typeface="Times" charset="0"/>
                <a:ea typeface="Times" charset="0"/>
                <a:cs typeface="Times" charset="0"/>
              </a:rPr>
              <a:t>Ohta</a:t>
            </a:r>
            <a:r>
              <a:rPr lang="en-US" sz="2800" dirty="0" smtClean="0">
                <a:solidFill>
                  <a:srgbClr val="000000"/>
                </a:solidFill>
                <a:latin typeface="Times" charset="0"/>
                <a:ea typeface="Times" charset="0"/>
                <a:cs typeface="Times" charset="0"/>
              </a:rPr>
              <a:t> 2005)</a:t>
            </a:r>
          </a:p>
          <a:p>
            <a:pPr marL="514350" indent="-514350">
              <a:lnSpc>
                <a:spcPct val="120000"/>
              </a:lnSpc>
              <a:buFont typeface="+mj-lt"/>
              <a:buAutoNum type="arabicPeriod"/>
            </a:pPr>
            <a:r>
              <a:rPr lang="en-US" sz="2800" dirty="0" smtClean="0">
                <a:solidFill>
                  <a:srgbClr val="000000"/>
                </a:solidFill>
                <a:latin typeface="Times" charset="0"/>
                <a:ea typeface="Times" charset="0"/>
                <a:cs typeface="Times" charset="0"/>
              </a:rPr>
              <a:t>Co-construction – joint creation of an utterance; allows individuals to participate in dialog by building language skills.</a:t>
            </a:r>
          </a:p>
        </p:txBody>
      </p:sp>
    </p:spTree>
    <p:extLst>
      <p:ext uri="{BB962C8B-B14F-4D97-AF65-F5344CB8AC3E}">
        <p14:creationId xmlns:p14="http://schemas.microsoft.com/office/powerpoint/2010/main" val="1671624842"/>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dirty="0">
                <a:solidFill>
                  <a:schemeClr val="tx1"/>
                </a:solidFill>
                <a:latin typeface="Times" charset="0"/>
                <a:ea typeface="Times" charset="0"/>
                <a:cs typeface="Times" charset="0"/>
              </a:rPr>
              <a:t>Collaboration in student talk</a:t>
            </a:r>
            <a:r>
              <a:rPr lang="en-US" dirty="0">
                <a:solidFill>
                  <a:schemeClr val="tx1"/>
                </a:solidFill>
              </a:rPr>
              <a:t/>
            </a:r>
            <a:br>
              <a:rPr lang="en-US" dirty="0">
                <a:solidFill>
                  <a:schemeClr val="tx1"/>
                </a:solidFill>
              </a:rPr>
            </a:br>
            <a:endParaRPr lang="en-US" sz="3100" dirty="0">
              <a:solidFill>
                <a:schemeClr val="tx1"/>
              </a:solidFill>
            </a:endParaRPr>
          </a:p>
        </p:txBody>
      </p:sp>
      <p:sp>
        <p:nvSpPr>
          <p:cNvPr id="3" name="Content Placeholder 2"/>
          <p:cNvSpPr>
            <a:spLocks noGrp="1"/>
          </p:cNvSpPr>
          <p:nvPr>
            <p:ph idx="1"/>
          </p:nvPr>
        </p:nvSpPr>
        <p:spPr>
          <a:xfrm>
            <a:off x="671370" y="1274892"/>
            <a:ext cx="7962566" cy="4818106"/>
          </a:xfrm>
        </p:spPr>
        <p:txBody>
          <a:bodyPr>
            <a:normAutofit/>
          </a:bodyPr>
          <a:lstStyle/>
          <a:p>
            <a:pPr marL="0" indent="0">
              <a:lnSpc>
                <a:spcPct val="120000"/>
              </a:lnSpc>
              <a:buNone/>
            </a:pPr>
            <a:r>
              <a:rPr lang="en-US" sz="2800" dirty="0" smtClean="0">
                <a:solidFill>
                  <a:srgbClr val="000000"/>
                </a:solidFill>
                <a:latin typeface="Times" charset="0"/>
                <a:ea typeface="Times" charset="0"/>
                <a:cs typeface="Times" charset="0"/>
              </a:rPr>
              <a:t>Co-construction example</a:t>
            </a:r>
          </a:p>
        </p:txBody>
      </p:sp>
      <p:sp>
        <p:nvSpPr>
          <p:cNvPr id="4" name="TextBox 3"/>
          <p:cNvSpPr txBox="1"/>
          <p:nvPr/>
        </p:nvSpPr>
        <p:spPr>
          <a:xfrm>
            <a:off x="512689" y="2121066"/>
            <a:ext cx="7850261" cy="3539431"/>
          </a:xfrm>
          <a:prstGeom prst="rect">
            <a:avLst/>
          </a:prstGeom>
          <a:noFill/>
        </p:spPr>
        <p:txBody>
          <a:bodyPr wrap="square" rtlCol="0">
            <a:spAutoFit/>
          </a:bodyPr>
          <a:lstStyle/>
          <a:p>
            <a:r>
              <a:rPr lang="en-US" sz="2800" i="1" dirty="0">
                <a:solidFill>
                  <a:schemeClr val="bg1"/>
                </a:solidFill>
              </a:rPr>
              <a:t>Koji:	</a:t>
            </a:r>
            <a:r>
              <a:rPr lang="en-US" sz="2800" i="1" dirty="0" smtClean="0">
                <a:solidFill>
                  <a:schemeClr val="bg1"/>
                </a:solidFill>
              </a:rPr>
              <a:t>	Yeah</a:t>
            </a:r>
            <a:r>
              <a:rPr lang="en-US" sz="2800" i="1" dirty="0">
                <a:solidFill>
                  <a:schemeClr val="bg1"/>
                </a:solidFill>
              </a:rPr>
              <a:t>, pet is very nice point, but we </a:t>
            </a:r>
            <a:r>
              <a:rPr lang="en-US" sz="2800" i="1" dirty="0" smtClean="0">
                <a:solidFill>
                  <a:schemeClr val="bg1"/>
                </a:solidFill>
              </a:rPr>
              <a:t>		have to</a:t>
            </a:r>
            <a:r>
              <a:rPr lang="en-US" sz="2800" i="1" dirty="0">
                <a:solidFill>
                  <a:schemeClr val="bg1"/>
                </a:solidFill>
              </a:rPr>
              <a:t> </a:t>
            </a:r>
            <a:r>
              <a:rPr lang="en-US" sz="2800" i="1" dirty="0" smtClean="0">
                <a:solidFill>
                  <a:schemeClr val="bg1"/>
                </a:solidFill>
              </a:rPr>
              <a:t>=</a:t>
            </a:r>
            <a:endParaRPr lang="en-AU" sz="2800" dirty="0">
              <a:solidFill>
                <a:schemeClr val="bg1"/>
              </a:solidFill>
            </a:endParaRPr>
          </a:p>
          <a:p>
            <a:r>
              <a:rPr lang="en-US" sz="2800" i="1" dirty="0">
                <a:solidFill>
                  <a:schemeClr val="bg1"/>
                </a:solidFill>
              </a:rPr>
              <a:t>Hiroshi:	=More pay attention?</a:t>
            </a:r>
            <a:endParaRPr lang="en-AU" sz="2800" dirty="0">
              <a:solidFill>
                <a:schemeClr val="bg1"/>
              </a:solidFill>
            </a:endParaRPr>
          </a:p>
          <a:p>
            <a:r>
              <a:rPr lang="en-US" sz="2800" i="1" dirty="0">
                <a:solidFill>
                  <a:schemeClr val="bg1"/>
                </a:solidFill>
              </a:rPr>
              <a:t>Koji:	</a:t>
            </a:r>
            <a:r>
              <a:rPr lang="en-US" sz="2800" i="1" dirty="0" smtClean="0">
                <a:solidFill>
                  <a:schemeClr val="bg1"/>
                </a:solidFill>
              </a:rPr>
              <a:t>	More </a:t>
            </a:r>
            <a:r>
              <a:rPr lang="en-US" sz="2800" i="1" dirty="0">
                <a:solidFill>
                  <a:schemeClr val="bg1"/>
                </a:solidFill>
              </a:rPr>
              <a:t>pay attention, and don’t too </a:t>
            </a:r>
            <a:r>
              <a:rPr lang="en-US" sz="2800" i="1" dirty="0" smtClean="0">
                <a:solidFill>
                  <a:schemeClr val="bg1"/>
                </a:solidFill>
              </a:rPr>
              <a:t>		much </a:t>
            </a:r>
            <a:r>
              <a:rPr lang="en-US" sz="2800" i="1" dirty="0">
                <a:solidFill>
                  <a:schemeClr val="bg1"/>
                </a:solidFill>
              </a:rPr>
              <a:t>take care of them.</a:t>
            </a:r>
            <a:endParaRPr lang="en-AU" sz="2800" dirty="0">
              <a:solidFill>
                <a:schemeClr val="bg1"/>
              </a:solidFill>
            </a:endParaRPr>
          </a:p>
          <a:p>
            <a:endParaRPr lang="en-US" sz="2800" i="1" dirty="0" smtClean="0">
              <a:solidFill>
                <a:schemeClr val="bg1"/>
              </a:solidFill>
            </a:endParaRPr>
          </a:p>
          <a:p>
            <a:r>
              <a:rPr lang="en-US" sz="2800" i="1" dirty="0" smtClean="0">
                <a:solidFill>
                  <a:schemeClr val="bg1"/>
                </a:solidFill>
              </a:rPr>
              <a:t>(</a:t>
            </a:r>
            <a:r>
              <a:rPr lang="en-US" sz="2800" i="1" dirty="0">
                <a:solidFill>
                  <a:schemeClr val="bg1"/>
                </a:solidFill>
              </a:rPr>
              <a:t>Hiroshi and Koji discussing Topic 6 – Pets)</a:t>
            </a:r>
            <a:endParaRPr lang="en-AU" sz="2800" dirty="0">
              <a:solidFill>
                <a:schemeClr val="bg1"/>
              </a:solidFill>
            </a:endParaRPr>
          </a:p>
          <a:p>
            <a:endParaRPr lang="en-US" sz="2800" dirty="0">
              <a:solidFill>
                <a:schemeClr val="bg1"/>
              </a:solidFill>
            </a:endParaRPr>
          </a:p>
        </p:txBody>
      </p:sp>
    </p:spTree>
    <p:extLst>
      <p:ext uri="{BB962C8B-B14F-4D97-AF65-F5344CB8AC3E}">
        <p14:creationId xmlns:p14="http://schemas.microsoft.com/office/powerpoint/2010/main" val="533478974"/>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79465" y="443255"/>
            <a:ext cx="7583487" cy="1044388"/>
          </a:xfrm>
        </p:spPr>
        <p:txBody>
          <a:bodyPr>
            <a:normAutofit fontScale="90000"/>
          </a:bodyPr>
          <a:lstStyle/>
          <a:p>
            <a:pPr algn="ctr"/>
            <a:r>
              <a:rPr lang="en-US" dirty="0">
                <a:solidFill>
                  <a:schemeClr val="tx1"/>
                </a:solidFill>
                <a:latin typeface="Times" charset="0"/>
                <a:ea typeface="Times" charset="0"/>
                <a:cs typeface="Times" charset="0"/>
              </a:rPr>
              <a:t>Collaboration in student talk</a:t>
            </a:r>
            <a:r>
              <a:rPr lang="en-US" dirty="0">
                <a:solidFill>
                  <a:schemeClr val="tx1"/>
                </a:solidFill>
              </a:rPr>
              <a:t/>
            </a:r>
            <a:br>
              <a:rPr lang="en-US" dirty="0">
                <a:solidFill>
                  <a:schemeClr val="tx1"/>
                </a:solidFill>
              </a:rPr>
            </a:br>
            <a:endParaRPr lang="en-US" sz="3100" dirty="0">
              <a:solidFill>
                <a:schemeClr val="tx1"/>
              </a:solidFill>
            </a:endParaRPr>
          </a:p>
        </p:txBody>
      </p:sp>
      <p:sp>
        <p:nvSpPr>
          <p:cNvPr id="3" name="Content Placeholder 2"/>
          <p:cNvSpPr>
            <a:spLocks noGrp="1"/>
          </p:cNvSpPr>
          <p:nvPr>
            <p:ph idx="1"/>
          </p:nvPr>
        </p:nvSpPr>
        <p:spPr>
          <a:xfrm>
            <a:off x="538164" y="1316110"/>
            <a:ext cx="8123236" cy="3220871"/>
          </a:xfrm>
        </p:spPr>
        <p:txBody>
          <a:bodyPr>
            <a:normAutofit/>
          </a:bodyPr>
          <a:lstStyle/>
          <a:p>
            <a:pPr marL="0" indent="0">
              <a:lnSpc>
                <a:spcPct val="120000"/>
              </a:lnSpc>
              <a:buNone/>
            </a:pPr>
            <a:r>
              <a:rPr lang="en-US" sz="2800" b="1" dirty="0" smtClean="0">
                <a:solidFill>
                  <a:srgbClr val="000000"/>
                </a:solidFill>
                <a:latin typeface="Times" charset="0"/>
                <a:ea typeface="Times" charset="0"/>
                <a:cs typeface="Times" charset="0"/>
              </a:rPr>
              <a:t>Scaffolding/Assistance</a:t>
            </a:r>
            <a:r>
              <a:rPr lang="en-US" sz="2800" dirty="0" smtClean="0">
                <a:solidFill>
                  <a:srgbClr val="000000"/>
                </a:solidFill>
                <a:latin typeface="Times" charset="0"/>
                <a:ea typeface="Times" charset="0"/>
                <a:cs typeface="Times" charset="0"/>
              </a:rPr>
              <a:t>   (Foster and </a:t>
            </a:r>
            <a:r>
              <a:rPr lang="en-US" sz="2800" dirty="0" err="1" smtClean="0">
                <a:solidFill>
                  <a:srgbClr val="000000"/>
                </a:solidFill>
                <a:latin typeface="Times" charset="0"/>
                <a:ea typeface="Times" charset="0"/>
                <a:cs typeface="Times" charset="0"/>
              </a:rPr>
              <a:t>Ohta</a:t>
            </a:r>
            <a:r>
              <a:rPr lang="en-US" sz="2800" dirty="0" smtClean="0">
                <a:solidFill>
                  <a:srgbClr val="000000"/>
                </a:solidFill>
                <a:latin typeface="Times" charset="0"/>
                <a:ea typeface="Times" charset="0"/>
                <a:cs typeface="Times" charset="0"/>
              </a:rPr>
              <a:t> 2005)</a:t>
            </a:r>
          </a:p>
          <a:p>
            <a:pPr marL="0" indent="0">
              <a:lnSpc>
                <a:spcPct val="120000"/>
              </a:lnSpc>
              <a:buNone/>
            </a:pPr>
            <a:r>
              <a:rPr lang="en-US" sz="2800" dirty="0" smtClean="0">
                <a:solidFill>
                  <a:srgbClr val="000000"/>
                </a:solidFill>
                <a:latin typeface="Times" charset="0"/>
                <a:ea typeface="Times" charset="0"/>
                <a:cs typeface="Times" charset="0"/>
              </a:rPr>
              <a:t>2. Other/self correction  –  Peer or self correction; OIOR, SISR</a:t>
            </a:r>
          </a:p>
          <a:p>
            <a:pPr marL="0" indent="0">
              <a:lnSpc>
                <a:spcPct val="120000"/>
              </a:lnSpc>
              <a:buNone/>
            </a:pPr>
            <a:endParaRPr lang="en-US" sz="2800" dirty="0">
              <a:solidFill>
                <a:srgbClr val="000000"/>
              </a:solidFill>
              <a:latin typeface="Times" charset="0"/>
              <a:ea typeface="Times" charset="0"/>
              <a:cs typeface="Times" charset="0"/>
            </a:endParaRPr>
          </a:p>
          <a:p>
            <a:pPr marL="0" indent="0">
              <a:lnSpc>
                <a:spcPct val="120000"/>
              </a:lnSpc>
              <a:buNone/>
            </a:pPr>
            <a:endParaRPr lang="en-US" sz="2800" dirty="0" smtClean="0">
              <a:solidFill>
                <a:srgbClr val="000000"/>
              </a:solidFill>
              <a:latin typeface="Times" charset="0"/>
              <a:ea typeface="Times" charset="0"/>
              <a:cs typeface="Times" charset="0"/>
            </a:endParaRPr>
          </a:p>
        </p:txBody>
      </p:sp>
    </p:spTree>
    <p:extLst>
      <p:ext uri="{BB962C8B-B14F-4D97-AF65-F5344CB8AC3E}">
        <p14:creationId xmlns:p14="http://schemas.microsoft.com/office/powerpoint/2010/main" val="2179941918"/>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79465" y="443255"/>
            <a:ext cx="7583487" cy="1044388"/>
          </a:xfrm>
        </p:spPr>
        <p:txBody>
          <a:bodyPr>
            <a:normAutofit fontScale="90000"/>
          </a:bodyPr>
          <a:lstStyle/>
          <a:p>
            <a:pPr algn="ctr"/>
            <a:r>
              <a:rPr lang="en-US" dirty="0">
                <a:solidFill>
                  <a:schemeClr val="tx1"/>
                </a:solidFill>
                <a:latin typeface="Times" charset="0"/>
                <a:ea typeface="Times" charset="0"/>
                <a:cs typeface="Times" charset="0"/>
              </a:rPr>
              <a:t>Collaboration in student talk</a:t>
            </a:r>
            <a:r>
              <a:rPr lang="en-US" dirty="0">
                <a:solidFill>
                  <a:schemeClr val="tx1"/>
                </a:solidFill>
              </a:rPr>
              <a:t/>
            </a:r>
            <a:br>
              <a:rPr lang="en-US" dirty="0">
                <a:solidFill>
                  <a:schemeClr val="tx1"/>
                </a:solidFill>
              </a:rPr>
            </a:br>
            <a:endParaRPr lang="en-US" sz="3100" dirty="0">
              <a:solidFill>
                <a:schemeClr val="tx1"/>
              </a:solidFill>
            </a:endParaRPr>
          </a:p>
        </p:txBody>
      </p:sp>
      <p:sp>
        <p:nvSpPr>
          <p:cNvPr id="3" name="Content Placeholder 2"/>
          <p:cNvSpPr>
            <a:spLocks noGrp="1"/>
          </p:cNvSpPr>
          <p:nvPr>
            <p:ph idx="1"/>
          </p:nvPr>
        </p:nvSpPr>
        <p:spPr>
          <a:xfrm>
            <a:off x="538164" y="1126971"/>
            <a:ext cx="8123236" cy="3220871"/>
          </a:xfrm>
        </p:spPr>
        <p:txBody>
          <a:bodyPr>
            <a:normAutofit/>
          </a:bodyPr>
          <a:lstStyle/>
          <a:p>
            <a:pPr marL="0" indent="0">
              <a:lnSpc>
                <a:spcPct val="120000"/>
              </a:lnSpc>
              <a:buNone/>
            </a:pPr>
            <a:r>
              <a:rPr lang="en-US" sz="2800" dirty="0" smtClean="0">
                <a:solidFill>
                  <a:srgbClr val="000000"/>
                </a:solidFill>
                <a:latin typeface="Times" charset="0"/>
                <a:ea typeface="Times" charset="0"/>
                <a:cs typeface="Times" charset="0"/>
              </a:rPr>
              <a:t>Other/self correction example </a:t>
            </a:r>
            <a:endParaRPr lang="en-US" sz="2800" dirty="0">
              <a:solidFill>
                <a:srgbClr val="000000"/>
              </a:solidFill>
              <a:latin typeface="Times" charset="0"/>
              <a:ea typeface="Times" charset="0"/>
              <a:cs typeface="Times" charset="0"/>
            </a:endParaRPr>
          </a:p>
          <a:p>
            <a:pPr marL="0" indent="0">
              <a:lnSpc>
                <a:spcPct val="120000"/>
              </a:lnSpc>
              <a:buNone/>
            </a:pPr>
            <a:endParaRPr lang="en-US" sz="2800" dirty="0" smtClean="0">
              <a:solidFill>
                <a:srgbClr val="000000"/>
              </a:solidFill>
              <a:latin typeface="Times" charset="0"/>
              <a:ea typeface="Times" charset="0"/>
              <a:cs typeface="Times" charset="0"/>
            </a:endParaRPr>
          </a:p>
        </p:txBody>
      </p:sp>
      <p:sp>
        <p:nvSpPr>
          <p:cNvPr id="4" name="TextBox 3"/>
          <p:cNvSpPr txBox="1"/>
          <p:nvPr/>
        </p:nvSpPr>
        <p:spPr>
          <a:xfrm>
            <a:off x="779465" y="2080536"/>
            <a:ext cx="7583488" cy="3539430"/>
          </a:xfrm>
          <a:prstGeom prst="rect">
            <a:avLst/>
          </a:prstGeom>
          <a:noFill/>
        </p:spPr>
        <p:txBody>
          <a:bodyPr wrap="square" rtlCol="0">
            <a:spAutoFit/>
          </a:bodyPr>
          <a:lstStyle/>
          <a:p>
            <a:r>
              <a:rPr lang="en-US" sz="3200" dirty="0">
                <a:solidFill>
                  <a:srgbClr val="FFFFFF"/>
                </a:solidFill>
              </a:rPr>
              <a:t>Aki: 	</a:t>
            </a:r>
            <a:r>
              <a:rPr lang="en-US" sz="3200" i="1" dirty="0">
                <a:solidFill>
                  <a:srgbClr val="FFFFFF"/>
                </a:solidFill>
              </a:rPr>
              <a:t>Why do you (.) so (.) why </a:t>
            </a:r>
            <a:r>
              <a:rPr lang="en-US" sz="3200" i="1" u="sng" dirty="0" smtClean="0">
                <a:solidFill>
                  <a:srgbClr val="FF0000"/>
                </a:solidFill>
              </a:rPr>
              <a:t>are</a:t>
            </a:r>
            <a:r>
              <a:rPr lang="en-US" sz="3200" i="1" dirty="0" smtClean="0">
                <a:solidFill>
                  <a:srgbClr val="FF0000"/>
                </a:solidFill>
              </a:rPr>
              <a:t> </a:t>
            </a:r>
            <a:r>
              <a:rPr lang="en-US" sz="3200" i="1" dirty="0" smtClean="0">
                <a:solidFill>
                  <a:srgbClr val="FFFFFF"/>
                </a:solidFill>
              </a:rPr>
              <a:t>you 	so tired</a:t>
            </a:r>
            <a:r>
              <a:rPr lang="en-US" sz="3200" i="1" dirty="0">
                <a:solidFill>
                  <a:srgbClr val="FFFFFF"/>
                </a:solidFill>
              </a:rPr>
              <a:t>?</a:t>
            </a:r>
            <a:endParaRPr lang="en-AU" sz="3200" dirty="0">
              <a:solidFill>
                <a:srgbClr val="FFFFFF"/>
              </a:solidFill>
            </a:endParaRPr>
          </a:p>
          <a:p>
            <a:endParaRPr lang="en-US" sz="3200" i="1" dirty="0" smtClean="0">
              <a:solidFill>
                <a:srgbClr val="FFFFFF"/>
              </a:solidFill>
            </a:endParaRPr>
          </a:p>
          <a:p>
            <a:r>
              <a:rPr lang="en-US" sz="3200" i="1" dirty="0" smtClean="0">
                <a:solidFill>
                  <a:srgbClr val="FFFFFF"/>
                </a:solidFill>
              </a:rPr>
              <a:t>(</a:t>
            </a:r>
            <a:r>
              <a:rPr lang="en-US" sz="3200" i="1" dirty="0">
                <a:solidFill>
                  <a:srgbClr val="FFFFFF"/>
                </a:solidFill>
              </a:rPr>
              <a:t>Aki and </a:t>
            </a:r>
            <a:r>
              <a:rPr lang="en-US" sz="3200" i="1" dirty="0" err="1">
                <a:solidFill>
                  <a:srgbClr val="FFFFFF"/>
                </a:solidFill>
              </a:rPr>
              <a:t>Sayo</a:t>
            </a:r>
            <a:r>
              <a:rPr lang="en-US" sz="3200" i="1" dirty="0">
                <a:solidFill>
                  <a:srgbClr val="FFFFFF"/>
                </a:solidFill>
              </a:rPr>
              <a:t> discussing Topic 6 – Pets, underline to indicate her self-correction)</a:t>
            </a:r>
            <a:endParaRPr lang="en-AU" sz="3200" dirty="0">
              <a:solidFill>
                <a:srgbClr val="FFFFFF"/>
              </a:solidFill>
            </a:endParaRPr>
          </a:p>
          <a:p>
            <a:endParaRPr lang="en-US" sz="3200" dirty="0">
              <a:solidFill>
                <a:srgbClr val="FFFFFF"/>
              </a:solidFill>
            </a:endParaRPr>
          </a:p>
        </p:txBody>
      </p:sp>
    </p:spTree>
    <p:extLst>
      <p:ext uri="{BB962C8B-B14F-4D97-AF65-F5344CB8AC3E}">
        <p14:creationId xmlns:p14="http://schemas.microsoft.com/office/powerpoint/2010/main" val="190431684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pPr algn="ctr"/>
            <a:r>
              <a:rPr kumimoji="1" lang="en-US" altLang="ja-JP" sz="4000" dirty="0" smtClean="0">
                <a:solidFill>
                  <a:srgbClr val="000000"/>
                </a:solidFill>
                <a:latin typeface="Times"/>
                <a:cs typeface="Times"/>
              </a:rPr>
              <a:t>Theoretical Background</a:t>
            </a:r>
            <a:endParaRPr kumimoji="1" lang="ja-JP" altLang="en-US" sz="4000" dirty="0">
              <a:solidFill>
                <a:srgbClr val="000000"/>
              </a:solidFill>
              <a:latin typeface="Times"/>
              <a:cs typeface="Times"/>
            </a:endParaRPr>
          </a:p>
        </p:txBody>
      </p:sp>
      <p:sp>
        <p:nvSpPr>
          <p:cNvPr id="3" name="コンテンツ プレースホルダー 2"/>
          <p:cNvSpPr>
            <a:spLocks noGrp="1"/>
          </p:cNvSpPr>
          <p:nvPr>
            <p:ph idx="1"/>
          </p:nvPr>
        </p:nvSpPr>
        <p:spPr/>
        <p:txBody>
          <a:bodyPr>
            <a:normAutofit/>
          </a:bodyPr>
          <a:lstStyle/>
          <a:p>
            <a:pPr marL="514350" indent="-514350">
              <a:buAutoNum type="arabicPeriod"/>
            </a:pPr>
            <a:r>
              <a:rPr lang="en-US" altLang="ja-JP" sz="2800" dirty="0">
                <a:solidFill>
                  <a:srgbClr val="000000"/>
                </a:solidFill>
                <a:latin typeface="Times"/>
                <a:cs typeface="Times"/>
              </a:rPr>
              <a:t>Cognitive view on SLA</a:t>
            </a:r>
          </a:p>
          <a:p>
            <a:pPr marL="514350" indent="-514350">
              <a:buNone/>
            </a:pPr>
            <a:r>
              <a:rPr lang="en-US" altLang="ja-JP" sz="2800" dirty="0">
                <a:solidFill>
                  <a:srgbClr val="000000"/>
                </a:solidFill>
                <a:latin typeface="Times"/>
                <a:cs typeface="Times"/>
              </a:rPr>
              <a:t>     SLA is a cognitive and individual phenomenon </a:t>
            </a:r>
            <a:r>
              <a:rPr lang="en-US" altLang="ja-JP" sz="2800" dirty="0" smtClean="0">
                <a:solidFill>
                  <a:srgbClr val="000000"/>
                </a:solidFill>
                <a:latin typeface="Times"/>
                <a:cs typeface="Times"/>
              </a:rPr>
              <a:t>According </a:t>
            </a:r>
            <a:r>
              <a:rPr lang="en-US" altLang="ja-JP" sz="2800" dirty="0">
                <a:solidFill>
                  <a:srgbClr val="000000"/>
                </a:solidFill>
                <a:latin typeface="Times"/>
                <a:cs typeface="Times"/>
              </a:rPr>
              <a:t>to Long </a:t>
            </a:r>
            <a:r>
              <a:rPr lang="en-US" altLang="ja-JP" sz="2800" dirty="0" smtClean="0">
                <a:solidFill>
                  <a:srgbClr val="000000"/>
                </a:solidFill>
                <a:latin typeface="Times"/>
                <a:cs typeface="Times"/>
              </a:rPr>
              <a:t>(1985, 1996</a:t>
            </a:r>
            <a:r>
              <a:rPr lang="en-US" altLang="ja-JP" sz="2800" dirty="0">
                <a:solidFill>
                  <a:srgbClr val="000000"/>
                </a:solidFill>
                <a:latin typeface="Times"/>
                <a:cs typeface="Times"/>
              </a:rPr>
              <a:t>) comprehensible input gained through interactional adjustments such as negotiating meaning and modifying output is central to second language acquisition” (Foster &amp; </a:t>
            </a:r>
            <a:r>
              <a:rPr lang="en-US" altLang="ja-JP" sz="2800" dirty="0" err="1">
                <a:solidFill>
                  <a:srgbClr val="000000"/>
                </a:solidFill>
                <a:latin typeface="Times"/>
                <a:cs typeface="Times"/>
              </a:rPr>
              <a:t>Ohta</a:t>
            </a:r>
            <a:r>
              <a:rPr lang="en-US" altLang="ja-JP" sz="2800" dirty="0">
                <a:solidFill>
                  <a:srgbClr val="000000"/>
                </a:solidFill>
                <a:latin typeface="Times"/>
                <a:cs typeface="Times"/>
              </a:rPr>
              <a:t>, 2005, p. 402). </a:t>
            </a:r>
            <a:endParaRPr lang="ja-JP" altLang="en-US" sz="2800" dirty="0">
              <a:solidFill>
                <a:srgbClr val="000000"/>
              </a:solidFill>
              <a:latin typeface="Times"/>
              <a:cs typeface="Times"/>
            </a:endParaRPr>
          </a:p>
          <a:p>
            <a:pPr marL="0" indent="0">
              <a:buNone/>
            </a:pPr>
            <a:endParaRPr kumimoji="1" lang="ja-JP" altLang="en-US" sz="2800" dirty="0">
              <a:solidFill>
                <a:srgbClr val="000000"/>
              </a:solidFill>
              <a:latin typeface="Times"/>
              <a:cs typeface="Times"/>
            </a:endParaRPr>
          </a:p>
        </p:txBody>
      </p:sp>
    </p:spTree>
    <p:extLst>
      <p:ext uri="{BB962C8B-B14F-4D97-AF65-F5344CB8AC3E}">
        <p14:creationId xmlns:p14="http://schemas.microsoft.com/office/powerpoint/2010/main" val="200809833"/>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dirty="0">
                <a:solidFill>
                  <a:schemeClr val="tx1"/>
                </a:solidFill>
                <a:latin typeface="Times" charset="0"/>
                <a:ea typeface="Times" charset="0"/>
                <a:cs typeface="Times" charset="0"/>
              </a:rPr>
              <a:t>Collaboration in student talk</a:t>
            </a:r>
            <a:r>
              <a:rPr lang="en-US" dirty="0">
                <a:solidFill>
                  <a:schemeClr val="tx1"/>
                </a:solidFill>
              </a:rPr>
              <a:t/>
            </a:r>
            <a:br>
              <a:rPr lang="en-US" dirty="0">
                <a:solidFill>
                  <a:schemeClr val="tx1"/>
                </a:solidFill>
              </a:rPr>
            </a:br>
            <a:endParaRPr lang="en-US" sz="3100" dirty="0">
              <a:solidFill>
                <a:schemeClr val="tx1"/>
              </a:solidFill>
            </a:endParaRPr>
          </a:p>
        </p:txBody>
      </p:sp>
      <p:sp>
        <p:nvSpPr>
          <p:cNvPr id="3" name="Content Placeholder 2"/>
          <p:cNvSpPr>
            <a:spLocks noGrp="1"/>
          </p:cNvSpPr>
          <p:nvPr>
            <p:ph idx="1"/>
          </p:nvPr>
        </p:nvSpPr>
        <p:spPr>
          <a:xfrm>
            <a:off x="432373" y="1247871"/>
            <a:ext cx="7930578" cy="4208930"/>
          </a:xfrm>
        </p:spPr>
        <p:txBody>
          <a:bodyPr>
            <a:normAutofit/>
          </a:bodyPr>
          <a:lstStyle/>
          <a:p>
            <a:pPr marL="0" indent="0">
              <a:lnSpc>
                <a:spcPct val="120000"/>
              </a:lnSpc>
              <a:buNone/>
            </a:pPr>
            <a:r>
              <a:rPr lang="en-US" sz="3200" b="1" dirty="0" smtClean="0">
                <a:solidFill>
                  <a:srgbClr val="000000"/>
                </a:solidFill>
                <a:latin typeface="Times" charset="0"/>
                <a:ea typeface="Times" charset="0"/>
                <a:cs typeface="Times" charset="0"/>
              </a:rPr>
              <a:t>Scaffolding/Assistance</a:t>
            </a:r>
            <a:r>
              <a:rPr lang="en-US" sz="3200" dirty="0" smtClean="0">
                <a:solidFill>
                  <a:srgbClr val="000000"/>
                </a:solidFill>
                <a:latin typeface="Times" charset="0"/>
                <a:ea typeface="Times" charset="0"/>
                <a:cs typeface="Times" charset="0"/>
              </a:rPr>
              <a:t> (Foster and </a:t>
            </a:r>
            <a:r>
              <a:rPr lang="en-US" sz="3200" dirty="0" err="1" smtClean="0">
                <a:solidFill>
                  <a:srgbClr val="000000"/>
                </a:solidFill>
                <a:latin typeface="Times" charset="0"/>
                <a:ea typeface="Times" charset="0"/>
                <a:cs typeface="Times" charset="0"/>
              </a:rPr>
              <a:t>Ohta</a:t>
            </a:r>
            <a:r>
              <a:rPr lang="en-US" sz="3200" dirty="0" smtClean="0">
                <a:solidFill>
                  <a:srgbClr val="000000"/>
                </a:solidFill>
                <a:latin typeface="Times" charset="0"/>
                <a:ea typeface="Times" charset="0"/>
                <a:cs typeface="Times" charset="0"/>
              </a:rPr>
              <a:t> 2005)</a:t>
            </a:r>
          </a:p>
          <a:p>
            <a:pPr marL="0" indent="0">
              <a:lnSpc>
                <a:spcPct val="120000"/>
              </a:lnSpc>
              <a:buNone/>
            </a:pPr>
            <a:r>
              <a:rPr lang="en-US" sz="3200" dirty="0" smtClean="0">
                <a:solidFill>
                  <a:srgbClr val="000000"/>
                </a:solidFill>
                <a:latin typeface="Times" charset="0"/>
                <a:ea typeface="Times" charset="0"/>
                <a:cs typeface="Times" charset="0"/>
              </a:rPr>
              <a:t>3.  Continuers / Prompting – function to express interest, to prompt the speaker to continue and to elaborate</a:t>
            </a:r>
          </a:p>
          <a:p>
            <a:pPr marL="0" indent="0">
              <a:lnSpc>
                <a:spcPct val="120000"/>
              </a:lnSpc>
              <a:buNone/>
            </a:pPr>
            <a:endParaRPr lang="en-US" sz="2800" dirty="0">
              <a:solidFill>
                <a:srgbClr val="000000"/>
              </a:solidFill>
            </a:endParaRPr>
          </a:p>
          <a:p>
            <a:pPr marL="0" indent="0">
              <a:lnSpc>
                <a:spcPct val="120000"/>
              </a:lnSpc>
              <a:buNone/>
            </a:pPr>
            <a:endParaRPr lang="en-US" sz="2800" dirty="0" smtClean="0">
              <a:solidFill>
                <a:srgbClr val="000000"/>
              </a:solidFill>
            </a:endParaRPr>
          </a:p>
        </p:txBody>
      </p:sp>
    </p:spTree>
    <p:extLst>
      <p:ext uri="{BB962C8B-B14F-4D97-AF65-F5344CB8AC3E}">
        <p14:creationId xmlns:p14="http://schemas.microsoft.com/office/powerpoint/2010/main" val="1917460276"/>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dirty="0">
                <a:solidFill>
                  <a:schemeClr val="tx1"/>
                </a:solidFill>
                <a:latin typeface="Times" charset="0"/>
                <a:ea typeface="Times" charset="0"/>
                <a:cs typeface="Times" charset="0"/>
              </a:rPr>
              <a:t>Collaboration in student talk</a:t>
            </a:r>
            <a:r>
              <a:rPr lang="en-US" dirty="0">
                <a:solidFill>
                  <a:schemeClr val="tx1"/>
                </a:solidFill>
              </a:rPr>
              <a:t/>
            </a:r>
            <a:br>
              <a:rPr lang="en-US" dirty="0">
                <a:solidFill>
                  <a:schemeClr val="tx1"/>
                </a:solidFill>
              </a:rPr>
            </a:br>
            <a:endParaRPr lang="en-US" sz="3100" dirty="0">
              <a:solidFill>
                <a:schemeClr val="tx1"/>
              </a:solidFill>
            </a:endParaRPr>
          </a:p>
        </p:txBody>
      </p:sp>
      <p:sp>
        <p:nvSpPr>
          <p:cNvPr id="3" name="Content Placeholder 2"/>
          <p:cNvSpPr>
            <a:spLocks noGrp="1"/>
          </p:cNvSpPr>
          <p:nvPr>
            <p:ph idx="1"/>
          </p:nvPr>
        </p:nvSpPr>
        <p:spPr>
          <a:xfrm>
            <a:off x="779463" y="1126280"/>
            <a:ext cx="7583487" cy="4818107"/>
          </a:xfrm>
        </p:spPr>
        <p:txBody>
          <a:bodyPr>
            <a:normAutofit/>
          </a:bodyPr>
          <a:lstStyle/>
          <a:p>
            <a:pPr marL="0" indent="0">
              <a:lnSpc>
                <a:spcPct val="120000"/>
              </a:lnSpc>
              <a:buNone/>
            </a:pPr>
            <a:r>
              <a:rPr lang="en-US" sz="3200" dirty="0" smtClean="0">
                <a:solidFill>
                  <a:srgbClr val="000000"/>
                </a:solidFill>
                <a:latin typeface="Times" charset="0"/>
                <a:ea typeface="Times" charset="0"/>
                <a:cs typeface="Times" charset="0"/>
              </a:rPr>
              <a:t>Continuers / Prompting </a:t>
            </a:r>
            <a:r>
              <a:rPr lang="en-US" sz="3200" dirty="0" smtClean="0">
                <a:solidFill>
                  <a:srgbClr val="000000"/>
                </a:solidFill>
                <a:latin typeface="Times" charset="0"/>
                <a:ea typeface="Times" charset="0"/>
                <a:cs typeface="Times" charset="0"/>
              </a:rPr>
              <a:t>example</a:t>
            </a:r>
          </a:p>
          <a:p>
            <a:pPr marL="0" indent="0">
              <a:buNone/>
            </a:pPr>
            <a:r>
              <a:rPr lang="en-US" sz="3200" dirty="0" smtClean="0"/>
              <a:t>Aki: 		So (.) Keeping pets is good(.) 		for you, do you think?</a:t>
            </a:r>
            <a:r>
              <a:rPr lang="en-US" sz="3200" dirty="0"/>
              <a:t>	</a:t>
            </a:r>
            <a:endParaRPr lang="en-US" sz="3200" dirty="0" smtClean="0"/>
          </a:p>
          <a:p>
            <a:pPr marL="0" indent="0">
              <a:buNone/>
            </a:pPr>
            <a:r>
              <a:rPr lang="en-US" sz="3200" dirty="0" err="1" smtClean="0"/>
              <a:t>Saya</a:t>
            </a:r>
            <a:r>
              <a:rPr lang="en-US" sz="3200" dirty="0" smtClean="0"/>
              <a:t>:	Yes=</a:t>
            </a:r>
          </a:p>
          <a:p>
            <a:pPr marL="0" indent="0">
              <a:buNone/>
            </a:pPr>
            <a:r>
              <a:rPr lang="en-US" sz="3200" dirty="0" smtClean="0"/>
              <a:t>Aki:		=For example? Why do you 		think so? </a:t>
            </a:r>
            <a:endParaRPr lang="en-AU" sz="3200" dirty="0"/>
          </a:p>
          <a:p>
            <a:pPr marL="0" indent="0">
              <a:buNone/>
            </a:pPr>
            <a:r>
              <a:rPr lang="en-US" sz="3200" i="1" dirty="0" smtClean="0"/>
              <a:t>(</a:t>
            </a:r>
            <a:r>
              <a:rPr lang="en-US" sz="3200" i="1" dirty="0"/>
              <a:t>Aki and </a:t>
            </a:r>
            <a:r>
              <a:rPr lang="en-US" sz="3200" i="1" dirty="0" err="1" smtClean="0"/>
              <a:t>Saya</a:t>
            </a:r>
            <a:r>
              <a:rPr lang="en-US" sz="3200" i="1" dirty="0" smtClean="0"/>
              <a:t> </a:t>
            </a:r>
            <a:r>
              <a:rPr lang="en-US" sz="3200" i="1" dirty="0"/>
              <a:t>discussing Topic </a:t>
            </a:r>
            <a:r>
              <a:rPr lang="en-US" sz="3200" i="1" dirty="0" smtClean="0"/>
              <a:t>6 – Pets</a:t>
            </a:r>
            <a:endParaRPr lang="en-AU" sz="3200" dirty="0"/>
          </a:p>
          <a:p>
            <a:pPr marL="0" indent="0">
              <a:lnSpc>
                <a:spcPct val="120000"/>
              </a:lnSpc>
              <a:buNone/>
            </a:pPr>
            <a:endParaRPr lang="en-US" sz="3200" dirty="0" smtClean="0">
              <a:solidFill>
                <a:srgbClr val="000000"/>
              </a:solidFill>
            </a:endParaRPr>
          </a:p>
        </p:txBody>
      </p:sp>
    </p:spTree>
    <p:extLst>
      <p:ext uri="{BB962C8B-B14F-4D97-AF65-F5344CB8AC3E}">
        <p14:creationId xmlns:p14="http://schemas.microsoft.com/office/powerpoint/2010/main" val="2273894123"/>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79463" y="-37810"/>
            <a:ext cx="7583487" cy="1044388"/>
          </a:xfrm>
        </p:spPr>
        <p:txBody>
          <a:bodyPr/>
          <a:lstStyle/>
          <a:p>
            <a:pPr algn="ctr"/>
            <a:r>
              <a:rPr lang="en-US" dirty="0">
                <a:solidFill>
                  <a:srgbClr val="000000"/>
                </a:solidFill>
              </a:rPr>
              <a:t>Quantitative Results (Aki)</a:t>
            </a:r>
          </a:p>
        </p:txBody>
      </p:sp>
      <p:graphicFrame>
        <p:nvGraphicFramePr>
          <p:cNvPr id="4" name="Table 3"/>
          <p:cNvGraphicFramePr>
            <a:graphicFrameLocks noGrp="1"/>
          </p:cNvGraphicFramePr>
          <p:nvPr>
            <p:extLst>
              <p:ext uri="{D42A27DB-BD31-4B8C-83A1-F6EECF244321}">
                <p14:modId xmlns:p14="http://schemas.microsoft.com/office/powerpoint/2010/main" val="4050303790"/>
              </p:ext>
            </p:extLst>
          </p:nvPr>
        </p:nvGraphicFramePr>
        <p:xfrm>
          <a:off x="918789" y="1296957"/>
          <a:ext cx="7444160" cy="5039219"/>
        </p:xfrm>
        <a:graphic>
          <a:graphicData uri="http://schemas.openxmlformats.org/drawingml/2006/table">
            <a:tbl>
              <a:tblPr>
                <a:tableStyleId>{306799F8-075E-4A3A-A7F6-7FBC6576F1A4}</a:tableStyleId>
              </a:tblPr>
              <a:tblGrid>
                <a:gridCol w="3603917"/>
                <a:gridCol w="1280081"/>
                <a:gridCol w="1280081"/>
                <a:gridCol w="1280081"/>
              </a:tblGrid>
              <a:tr h="807963">
                <a:tc>
                  <a:txBody>
                    <a:bodyPr/>
                    <a:lstStyle/>
                    <a:p>
                      <a:pPr algn="ctr" fontAlgn="b"/>
                      <a:r>
                        <a:rPr lang="en-US" sz="3600" u="none" strike="noStrike" dirty="0">
                          <a:effectLst/>
                        </a:rPr>
                        <a:t> </a:t>
                      </a:r>
                      <a:endParaRPr lang="en-US" sz="3600" b="0" i="0" u="none" strike="noStrike" dirty="0">
                        <a:solidFill>
                          <a:srgbClr val="000000"/>
                        </a:solidFill>
                        <a:effectLst/>
                        <a:latin typeface="Calibri"/>
                      </a:endParaRPr>
                    </a:p>
                  </a:txBody>
                  <a:tcPr marL="12700" marR="12700" marT="12700"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fontAlgn="b"/>
                      <a:r>
                        <a:rPr lang="en-US" sz="3600" u="none" strike="noStrike" dirty="0">
                          <a:effectLst/>
                        </a:rPr>
                        <a:t>T1</a:t>
                      </a:r>
                      <a:endParaRPr lang="en-US" sz="3600" b="0" i="0" u="none" strike="noStrike" dirty="0">
                        <a:solidFill>
                          <a:srgbClr val="000000"/>
                        </a:solidFill>
                        <a:effectLst/>
                        <a:latin typeface="Calibri"/>
                      </a:endParaRPr>
                    </a:p>
                  </a:txBody>
                  <a:tcPr marL="12700" marR="12700" marT="12700" marB="0"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fontAlgn="b"/>
                      <a:r>
                        <a:rPr lang="en-US" sz="3600" u="none" strike="noStrike">
                          <a:effectLst/>
                        </a:rPr>
                        <a:t>T6</a:t>
                      </a:r>
                      <a:endParaRPr lang="en-US" sz="3600" b="0" i="0" u="none" strike="noStrike">
                        <a:solidFill>
                          <a:srgbClr val="000000"/>
                        </a:solidFill>
                        <a:effectLst/>
                        <a:latin typeface="Calibri"/>
                      </a:endParaRPr>
                    </a:p>
                  </a:txBody>
                  <a:tcPr marL="12700" marR="12700" marT="12700" marB="0"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fontAlgn="b"/>
                      <a:r>
                        <a:rPr lang="en-US" sz="3600" u="none" strike="noStrike">
                          <a:effectLst/>
                        </a:rPr>
                        <a:t>T12</a:t>
                      </a:r>
                      <a:endParaRPr lang="en-US" sz="3600" b="0" i="0" u="none" strike="noStrike">
                        <a:solidFill>
                          <a:srgbClr val="000000"/>
                        </a:solidFill>
                        <a:effectLst/>
                        <a:latin typeface="Calibri"/>
                      </a:endParaRPr>
                    </a:p>
                  </a:txBody>
                  <a:tcPr marL="12700" marR="12700" marT="12700" marB="0"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r>
              <a:tr h="1057814">
                <a:tc>
                  <a:txBody>
                    <a:bodyPr/>
                    <a:lstStyle/>
                    <a:p>
                      <a:pPr algn="ctr" fontAlgn="b"/>
                      <a:r>
                        <a:rPr lang="en-US" sz="3200" i="1" u="none" strike="noStrike" dirty="0">
                          <a:solidFill>
                            <a:schemeClr val="tx1"/>
                          </a:solidFill>
                          <a:effectLst/>
                        </a:rPr>
                        <a:t>Comprehension</a:t>
                      </a:r>
                      <a:endParaRPr lang="en-US" sz="3200" b="0" i="1" u="none" strike="noStrike" dirty="0">
                        <a:solidFill>
                          <a:schemeClr val="tx1"/>
                        </a:solidFill>
                        <a:effectLst/>
                        <a:latin typeface="Calibri"/>
                      </a:endParaRPr>
                    </a:p>
                  </a:txBody>
                  <a:tcPr marL="12700" marR="12700" marT="12700" marB="0"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fontAlgn="b"/>
                      <a:r>
                        <a:rPr lang="en-US" sz="3600" u="none" strike="noStrike" dirty="0">
                          <a:solidFill>
                            <a:srgbClr val="000000"/>
                          </a:solidFill>
                          <a:effectLst/>
                        </a:rPr>
                        <a:t>0</a:t>
                      </a:r>
                      <a:endParaRPr lang="en-US" sz="3600" b="0" i="0" u="none" strike="noStrike" dirty="0">
                        <a:solidFill>
                          <a:srgbClr val="000000"/>
                        </a:solidFill>
                        <a:effectLst/>
                        <a:latin typeface="Calibri"/>
                      </a:endParaRPr>
                    </a:p>
                  </a:txBody>
                  <a:tcPr marL="12700" marR="12700" marT="12700" marB="0"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fontAlgn="b"/>
                      <a:r>
                        <a:rPr lang="en-US" sz="3600" u="none" strike="noStrike" dirty="0">
                          <a:solidFill>
                            <a:srgbClr val="000000"/>
                          </a:solidFill>
                          <a:effectLst/>
                        </a:rPr>
                        <a:t>0</a:t>
                      </a:r>
                      <a:endParaRPr lang="en-US" sz="3600" b="0" i="0" u="none" strike="noStrike" dirty="0">
                        <a:solidFill>
                          <a:srgbClr val="000000"/>
                        </a:solidFill>
                        <a:effectLst/>
                        <a:latin typeface="Calibri"/>
                      </a:endParaRPr>
                    </a:p>
                  </a:txBody>
                  <a:tcPr marL="12700" marR="12700" marT="12700" marB="0"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fontAlgn="b"/>
                      <a:r>
                        <a:rPr lang="en-US" sz="3600" u="none" strike="noStrike" dirty="0">
                          <a:solidFill>
                            <a:srgbClr val="000000"/>
                          </a:solidFill>
                          <a:effectLst/>
                        </a:rPr>
                        <a:t>1</a:t>
                      </a:r>
                      <a:endParaRPr lang="en-US" sz="3600" b="0" i="0" u="none" strike="noStrike" dirty="0">
                        <a:solidFill>
                          <a:srgbClr val="000000"/>
                        </a:solidFill>
                        <a:effectLst/>
                        <a:latin typeface="Calibri"/>
                      </a:endParaRPr>
                    </a:p>
                  </a:txBody>
                  <a:tcPr marL="12700" marR="12700" marT="12700" marB="0"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r>
              <a:tr h="1057814">
                <a:tc>
                  <a:txBody>
                    <a:bodyPr/>
                    <a:lstStyle/>
                    <a:p>
                      <a:pPr algn="ctr" fontAlgn="b"/>
                      <a:r>
                        <a:rPr lang="en-US" sz="3200" i="1" u="none" strike="noStrike" dirty="0">
                          <a:solidFill>
                            <a:schemeClr val="tx1"/>
                          </a:solidFill>
                          <a:effectLst/>
                        </a:rPr>
                        <a:t>Confirmation</a:t>
                      </a:r>
                      <a:endParaRPr lang="en-US" sz="3200" b="0" i="1" u="none" strike="noStrike" dirty="0">
                        <a:solidFill>
                          <a:schemeClr val="tx1"/>
                        </a:solidFill>
                        <a:effectLst/>
                        <a:latin typeface="Calibri"/>
                      </a:endParaRPr>
                    </a:p>
                  </a:txBody>
                  <a:tcPr marL="12700" marR="12700" marT="12700" marB="0"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fontAlgn="b"/>
                      <a:r>
                        <a:rPr lang="en-US" sz="3600" u="none" strike="noStrike" dirty="0">
                          <a:solidFill>
                            <a:srgbClr val="000000"/>
                          </a:solidFill>
                          <a:effectLst/>
                        </a:rPr>
                        <a:t>0</a:t>
                      </a:r>
                      <a:endParaRPr lang="en-US" sz="3600" b="0" i="0" u="none" strike="noStrike" dirty="0">
                        <a:solidFill>
                          <a:srgbClr val="000000"/>
                        </a:solidFill>
                        <a:effectLst/>
                        <a:latin typeface="Calibri"/>
                      </a:endParaRPr>
                    </a:p>
                  </a:txBody>
                  <a:tcPr marL="12700" marR="12700" marT="12700" marB="0"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fontAlgn="b"/>
                      <a:r>
                        <a:rPr lang="en-US" sz="3600" u="none" strike="noStrike">
                          <a:solidFill>
                            <a:srgbClr val="000000"/>
                          </a:solidFill>
                          <a:effectLst/>
                        </a:rPr>
                        <a:t>0</a:t>
                      </a:r>
                      <a:endParaRPr lang="en-US" sz="3600" b="0" i="0" u="none" strike="noStrike">
                        <a:solidFill>
                          <a:srgbClr val="000000"/>
                        </a:solidFill>
                        <a:effectLst/>
                        <a:latin typeface="Calibri"/>
                      </a:endParaRPr>
                    </a:p>
                  </a:txBody>
                  <a:tcPr marL="12700" marR="12700" marT="12700" marB="0"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fontAlgn="b"/>
                      <a:r>
                        <a:rPr lang="en-US" sz="3600" u="none" strike="noStrike" dirty="0">
                          <a:solidFill>
                            <a:srgbClr val="000000"/>
                          </a:solidFill>
                          <a:effectLst/>
                        </a:rPr>
                        <a:t>0</a:t>
                      </a:r>
                      <a:endParaRPr lang="en-US" sz="3600" b="0" i="0" u="none" strike="noStrike" dirty="0">
                        <a:solidFill>
                          <a:srgbClr val="000000"/>
                        </a:solidFill>
                        <a:effectLst/>
                        <a:latin typeface="Calibri"/>
                      </a:endParaRPr>
                    </a:p>
                  </a:txBody>
                  <a:tcPr marL="12700" marR="12700" marT="12700" marB="0"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r>
              <a:tr h="1057814">
                <a:tc>
                  <a:txBody>
                    <a:bodyPr/>
                    <a:lstStyle/>
                    <a:p>
                      <a:pPr algn="ctr" fontAlgn="b"/>
                      <a:r>
                        <a:rPr lang="en-US" sz="3200" i="1" u="none" strike="noStrike" dirty="0">
                          <a:solidFill>
                            <a:schemeClr val="tx1"/>
                          </a:solidFill>
                          <a:effectLst/>
                        </a:rPr>
                        <a:t>Clarification</a:t>
                      </a:r>
                      <a:endParaRPr lang="en-US" sz="3200" b="0" i="1" u="none" strike="noStrike" dirty="0">
                        <a:solidFill>
                          <a:schemeClr val="tx1"/>
                        </a:solidFill>
                        <a:effectLst/>
                        <a:latin typeface="Calibri"/>
                      </a:endParaRPr>
                    </a:p>
                  </a:txBody>
                  <a:tcPr marL="12700" marR="12700" marT="12700" marB="0"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fontAlgn="b"/>
                      <a:r>
                        <a:rPr lang="en-US" sz="3600" u="none" strike="noStrike">
                          <a:solidFill>
                            <a:srgbClr val="000000"/>
                          </a:solidFill>
                          <a:effectLst/>
                        </a:rPr>
                        <a:t>0</a:t>
                      </a:r>
                      <a:endParaRPr lang="en-US" sz="3600" b="0" i="0" u="none" strike="noStrike">
                        <a:solidFill>
                          <a:srgbClr val="000000"/>
                        </a:solidFill>
                        <a:effectLst/>
                        <a:latin typeface="Calibri"/>
                      </a:endParaRPr>
                    </a:p>
                  </a:txBody>
                  <a:tcPr marL="12700" marR="12700" marT="12700" marB="0"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fontAlgn="b"/>
                      <a:r>
                        <a:rPr lang="en-US" sz="3600" u="none" strike="noStrike">
                          <a:solidFill>
                            <a:srgbClr val="000000"/>
                          </a:solidFill>
                          <a:effectLst/>
                        </a:rPr>
                        <a:t>1</a:t>
                      </a:r>
                      <a:endParaRPr lang="en-US" sz="3600" b="0" i="0" u="none" strike="noStrike">
                        <a:solidFill>
                          <a:srgbClr val="000000"/>
                        </a:solidFill>
                        <a:effectLst/>
                        <a:latin typeface="Calibri"/>
                      </a:endParaRPr>
                    </a:p>
                  </a:txBody>
                  <a:tcPr marL="12700" marR="12700" marT="12700" marB="0"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fontAlgn="b"/>
                      <a:r>
                        <a:rPr lang="en-US" sz="3600" u="none" strike="noStrike" dirty="0">
                          <a:solidFill>
                            <a:srgbClr val="000000"/>
                          </a:solidFill>
                          <a:effectLst/>
                        </a:rPr>
                        <a:t>1</a:t>
                      </a:r>
                      <a:endParaRPr lang="en-US" sz="3600" b="0" i="0" u="none" strike="noStrike" dirty="0">
                        <a:solidFill>
                          <a:srgbClr val="000000"/>
                        </a:solidFill>
                        <a:effectLst/>
                        <a:latin typeface="Calibri"/>
                      </a:endParaRPr>
                    </a:p>
                  </a:txBody>
                  <a:tcPr marL="12700" marR="12700" marT="12700" marB="0"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r>
              <a:tr h="1057814">
                <a:tc>
                  <a:txBody>
                    <a:bodyPr/>
                    <a:lstStyle/>
                    <a:p>
                      <a:pPr algn="ctr" fontAlgn="b"/>
                      <a:r>
                        <a:rPr lang="en-US" sz="2800" u="none" strike="noStrike" dirty="0">
                          <a:effectLst/>
                        </a:rPr>
                        <a:t>Negotiation for Meaning</a:t>
                      </a:r>
                      <a:endParaRPr lang="en-US" sz="2800" b="0" i="0" u="none" strike="noStrike" dirty="0">
                        <a:solidFill>
                          <a:srgbClr val="000000"/>
                        </a:solidFill>
                        <a:effectLst/>
                        <a:latin typeface="Calibri"/>
                      </a:endParaRPr>
                    </a:p>
                  </a:txBody>
                  <a:tcPr marL="12700" marR="12700" marT="12700" marB="0"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fontAlgn="b"/>
                      <a:r>
                        <a:rPr lang="en-US" sz="3600" u="none" strike="noStrike">
                          <a:effectLst/>
                        </a:rPr>
                        <a:t>0</a:t>
                      </a:r>
                      <a:endParaRPr lang="en-US" sz="3600" b="0" i="0" u="none" strike="noStrike">
                        <a:solidFill>
                          <a:srgbClr val="000000"/>
                        </a:solidFill>
                        <a:effectLst/>
                        <a:latin typeface="Calibri"/>
                      </a:endParaRPr>
                    </a:p>
                  </a:txBody>
                  <a:tcPr marL="12700" marR="12700" marT="12700" marB="0"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fontAlgn="b"/>
                      <a:r>
                        <a:rPr lang="en-US" sz="3600" u="none" strike="noStrike">
                          <a:effectLst/>
                        </a:rPr>
                        <a:t>1</a:t>
                      </a:r>
                      <a:endParaRPr lang="en-US" sz="3600" b="0" i="0" u="none" strike="noStrike">
                        <a:solidFill>
                          <a:srgbClr val="000000"/>
                        </a:solidFill>
                        <a:effectLst/>
                        <a:latin typeface="Calibri"/>
                      </a:endParaRPr>
                    </a:p>
                  </a:txBody>
                  <a:tcPr marL="12700" marR="12700" marT="12700" marB="0"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fontAlgn="b"/>
                      <a:r>
                        <a:rPr lang="en-US" sz="3600" u="none" strike="noStrike" dirty="0">
                          <a:effectLst/>
                        </a:rPr>
                        <a:t>2</a:t>
                      </a:r>
                      <a:endParaRPr lang="en-US" sz="3600" b="0" i="0" u="none" strike="noStrike" dirty="0">
                        <a:solidFill>
                          <a:srgbClr val="000000"/>
                        </a:solidFill>
                        <a:effectLst/>
                        <a:latin typeface="Calibri"/>
                      </a:endParaRPr>
                    </a:p>
                  </a:txBody>
                  <a:tcPr marL="12700" marR="12700" marT="12700" marB="0"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950468767"/>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79463" y="381000"/>
            <a:ext cx="7583487" cy="591718"/>
          </a:xfrm>
        </p:spPr>
        <p:txBody>
          <a:bodyPr/>
          <a:lstStyle/>
          <a:p>
            <a:pPr algn="ctr"/>
            <a:r>
              <a:rPr lang="en-US" dirty="0" smtClean="0">
                <a:solidFill>
                  <a:srgbClr val="000000"/>
                </a:solidFill>
              </a:rPr>
              <a:t>Quantitative Results (Aki)</a:t>
            </a:r>
            <a:endParaRPr lang="en-US" dirty="0">
              <a:solidFill>
                <a:srgbClr val="000000"/>
              </a:solidFill>
            </a:endParaRPr>
          </a:p>
        </p:txBody>
      </p:sp>
      <p:graphicFrame>
        <p:nvGraphicFramePr>
          <p:cNvPr id="5" name="Table 4"/>
          <p:cNvGraphicFramePr>
            <a:graphicFrameLocks noGrp="1"/>
          </p:cNvGraphicFramePr>
          <p:nvPr>
            <p:extLst>
              <p:ext uri="{D42A27DB-BD31-4B8C-83A1-F6EECF244321}">
                <p14:modId xmlns:p14="http://schemas.microsoft.com/office/powerpoint/2010/main" val="1348500843"/>
              </p:ext>
            </p:extLst>
          </p:nvPr>
        </p:nvGraphicFramePr>
        <p:xfrm>
          <a:off x="491319" y="1425388"/>
          <a:ext cx="8134065" cy="5030003"/>
        </p:xfrm>
        <a:graphic>
          <a:graphicData uri="http://schemas.openxmlformats.org/drawingml/2006/table">
            <a:tbl>
              <a:tblPr>
                <a:tableStyleId>{306799F8-075E-4A3A-A7F6-7FBC6576F1A4}</a:tableStyleId>
              </a:tblPr>
              <a:tblGrid>
                <a:gridCol w="4021842"/>
                <a:gridCol w="813407"/>
                <a:gridCol w="813407"/>
                <a:gridCol w="1084542"/>
                <a:gridCol w="1400867"/>
              </a:tblGrid>
              <a:tr h="605711">
                <a:tc>
                  <a:txBody>
                    <a:bodyPr/>
                    <a:lstStyle/>
                    <a:p>
                      <a:pPr algn="ctr" fontAlgn="b"/>
                      <a:r>
                        <a:rPr lang="en-US" sz="1800" u="none" strike="noStrike" dirty="0">
                          <a:effectLst/>
                        </a:rPr>
                        <a:t> </a:t>
                      </a:r>
                      <a:endParaRPr lang="en-US" sz="1800" b="0" i="0" u="none" strike="noStrike" dirty="0">
                        <a:solidFill>
                          <a:srgbClr val="000000"/>
                        </a:solidFill>
                        <a:effectLst/>
                        <a:latin typeface="Arial"/>
                      </a:endParaRPr>
                    </a:p>
                  </a:txBody>
                  <a:tcPr marL="12700" marR="12700" marT="12700"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fontAlgn="b"/>
                      <a:r>
                        <a:rPr lang="en-US" sz="2800" u="none" strike="noStrike" dirty="0">
                          <a:effectLst/>
                        </a:rPr>
                        <a:t>T1</a:t>
                      </a:r>
                      <a:endParaRPr lang="en-US" sz="2800" b="0" i="0" u="none" strike="noStrike" dirty="0">
                        <a:solidFill>
                          <a:srgbClr val="000000"/>
                        </a:solidFill>
                        <a:effectLst/>
                        <a:latin typeface="Times"/>
                      </a:endParaRPr>
                    </a:p>
                  </a:txBody>
                  <a:tcPr marL="12700" marR="12700" marT="12700" marB="0"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fontAlgn="b"/>
                      <a:r>
                        <a:rPr lang="en-US" sz="2800" u="none" strike="noStrike" dirty="0">
                          <a:effectLst/>
                        </a:rPr>
                        <a:t>T6</a:t>
                      </a:r>
                      <a:endParaRPr lang="en-US" sz="2800" b="0" i="0" u="none" strike="noStrike" dirty="0">
                        <a:solidFill>
                          <a:srgbClr val="000000"/>
                        </a:solidFill>
                        <a:effectLst/>
                        <a:latin typeface="Times"/>
                      </a:endParaRPr>
                    </a:p>
                  </a:txBody>
                  <a:tcPr marL="12700" marR="12700" marT="12700" marB="0"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fontAlgn="b"/>
                      <a:r>
                        <a:rPr lang="en-US" sz="2800" u="none" strike="noStrike" dirty="0">
                          <a:effectLst/>
                        </a:rPr>
                        <a:t>T12</a:t>
                      </a:r>
                      <a:endParaRPr lang="en-US" sz="2800" b="0" i="0" u="none" strike="noStrike" dirty="0">
                        <a:solidFill>
                          <a:srgbClr val="000000"/>
                        </a:solidFill>
                        <a:effectLst/>
                        <a:latin typeface="Times"/>
                      </a:endParaRPr>
                    </a:p>
                  </a:txBody>
                  <a:tcPr marL="12700" marR="12700" marT="12700" marB="0"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fontAlgn="b"/>
                      <a:r>
                        <a:rPr lang="en-US" sz="2800" u="none" strike="noStrike" dirty="0">
                          <a:effectLst/>
                        </a:rPr>
                        <a:t>Total</a:t>
                      </a:r>
                      <a:endParaRPr lang="en-US" sz="2800" b="1" i="0" u="none" strike="noStrike" dirty="0">
                        <a:solidFill>
                          <a:srgbClr val="000000"/>
                        </a:solidFill>
                        <a:effectLst/>
                        <a:latin typeface="Times"/>
                      </a:endParaRPr>
                    </a:p>
                  </a:txBody>
                  <a:tcPr marL="12700" marR="12700" marT="12700" marB="0"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r>
              <a:tr h="835957">
                <a:tc>
                  <a:txBody>
                    <a:bodyPr/>
                    <a:lstStyle/>
                    <a:p>
                      <a:pPr algn="ctr" fontAlgn="b"/>
                      <a:r>
                        <a:rPr lang="en-US" sz="3200" i="1" u="none" strike="noStrike" dirty="0">
                          <a:solidFill>
                            <a:srgbClr val="000000"/>
                          </a:solidFill>
                          <a:effectLst/>
                        </a:rPr>
                        <a:t>Co-construction</a:t>
                      </a:r>
                      <a:endParaRPr lang="en-US" sz="3200" b="0" i="1" u="none" strike="noStrike" dirty="0">
                        <a:solidFill>
                          <a:srgbClr val="000000"/>
                        </a:solidFill>
                        <a:effectLst/>
                        <a:latin typeface="Times"/>
                      </a:endParaRPr>
                    </a:p>
                  </a:txBody>
                  <a:tcPr marL="12700" marR="12700" marT="12700"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fontAlgn="b"/>
                      <a:r>
                        <a:rPr lang="en-US" sz="2800" u="none" strike="noStrike" dirty="0">
                          <a:solidFill>
                            <a:srgbClr val="000000"/>
                          </a:solidFill>
                          <a:effectLst/>
                        </a:rPr>
                        <a:t>0 </a:t>
                      </a:r>
                      <a:endParaRPr lang="en-US" sz="2800" b="0" i="0" u="none" strike="noStrike" dirty="0">
                        <a:solidFill>
                          <a:srgbClr val="000000"/>
                        </a:solidFill>
                        <a:effectLst/>
                        <a:latin typeface="Times"/>
                      </a:endParaRPr>
                    </a:p>
                  </a:txBody>
                  <a:tcPr marL="12700" marR="12700" marT="12700" marB="0"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fontAlgn="b"/>
                      <a:r>
                        <a:rPr lang="en-US" sz="2800" u="none" strike="noStrike">
                          <a:solidFill>
                            <a:srgbClr val="000000"/>
                          </a:solidFill>
                          <a:effectLst/>
                        </a:rPr>
                        <a:t>0</a:t>
                      </a:r>
                      <a:endParaRPr lang="en-US" sz="2800" b="0" i="0" u="none" strike="noStrike">
                        <a:solidFill>
                          <a:srgbClr val="000000"/>
                        </a:solidFill>
                        <a:effectLst/>
                        <a:latin typeface="Times"/>
                      </a:endParaRPr>
                    </a:p>
                  </a:txBody>
                  <a:tcPr marL="12700" marR="12700" marT="12700" marB="0"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fontAlgn="b"/>
                      <a:r>
                        <a:rPr lang="en-US" sz="2800" u="none" strike="noStrike">
                          <a:solidFill>
                            <a:srgbClr val="000000"/>
                          </a:solidFill>
                          <a:effectLst/>
                        </a:rPr>
                        <a:t>3</a:t>
                      </a:r>
                      <a:endParaRPr lang="en-US" sz="2800" b="0" i="0" u="none" strike="noStrike">
                        <a:solidFill>
                          <a:srgbClr val="000000"/>
                        </a:solidFill>
                        <a:effectLst/>
                        <a:latin typeface="Times"/>
                      </a:endParaRPr>
                    </a:p>
                  </a:txBody>
                  <a:tcPr marL="12700" marR="12700" marT="12700" marB="0"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fontAlgn="b"/>
                      <a:r>
                        <a:rPr lang="en-US" sz="2800" u="none" strike="noStrike">
                          <a:solidFill>
                            <a:srgbClr val="000000"/>
                          </a:solidFill>
                          <a:effectLst/>
                        </a:rPr>
                        <a:t>3</a:t>
                      </a:r>
                      <a:endParaRPr lang="en-US" sz="2800" b="1" i="0" u="none" strike="noStrike">
                        <a:solidFill>
                          <a:srgbClr val="000000"/>
                        </a:solidFill>
                        <a:effectLst/>
                        <a:latin typeface="Times"/>
                      </a:endParaRPr>
                    </a:p>
                  </a:txBody>
                  <a:tcPr marL="12700" marR="12700" marT="12700" marB="0"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r>
              <a:tr h="835957">
                <a:tc>
                  <a:txBody>
                    <a:bodyPr/>
                    <a:lstStyle/>
                    <a:p>
                      <a:pPr algn="ctr" fontAlgn="b"/>
                      <a:r>
                        <a:rPr lang="en-US" sz="3200" i="1" u="none" strike="noStrike" dirty="0">
                          <a:solidFill>
                            <a:srgbClr val="000000"/>
                          </a:solidFill>
                          <a:effectLst/>
                        </a:rPr>
                        <a:t>Continuers/</a:t>
                      </a:r>
                      <a:endParaRPr lang="en-US" sz="3200" b="0" i="1" u="none" strike="noStrike" dirty="0">
                        <a:solidFill>
                          <a:srgbClr val="000000"/>
                        </a:solidFill>
                        <a:effectLst/>
                        <a:latin typeface="Times"/>
                      </a:endParaRPr>
                    </a:p>
                  </a:txBody>
                  <a:tcPr marL="12700" marR="12700" marT="12700"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rowSpan="2">
                  <a:txBody>
                    <a:bodyPr/>
                    <a:lstStyle/>
                    <a:p>
                      <a:pPr algn="ctr" fontAlgn="b"/>
                      <a:r>
                        <a:rPr lang="en-US" sz="2800" u="none" strike="noStrike" dirty="0">
                          <a:solidFill>
                            <a:srgbClr val="000000"/>
                          </a:solidFill>
                          <a:effectLst/>
                        </a:rPr>
                        <a:t>7</a:t>
                      </a:r>
                      <a:endParaRPr lang="en-US" sz="2800" b="0" i="0" u="none" strike="noStrike" dirty="0">
                        <a:solidFill>
                          <a:srgbClr val="000000"/>
                        </a:solidFill>
                        <a:effectLst/>
                        <a:latin typeface="Times"/>
                      </a:endParaRPr>
                    </a:p>
                  </a:txBody>
                  <a:tcPr marL="12700" marR="12700" marT="12700" marB="0"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rowSpan="2">
                  <a:txBody>
                    <a:bodyPr/>
                    <a:lstStyle/>
                    <a:p>
                      <a:pPr algn="ctr" fontAlgn="b"/>
                      <a:r>
                        <a:rPr lang="en-US" sz="2800" u="none" strike="noStrike" dirty="0">
                          <a:solidFill>
                            <a:srgbClr val="000000"/>
                          </a:solidFill>
                          <a:effectLst/>
                        </a:rPr>
                        <a:t>30</a:t>
                      </a:r>
                      <a:endParaRPr lang="en-US" sz="2800" b="0" i="0" u="none" strike="noStrike" dirty="0">
                        <a:solidFill>
                          <a:srgbClr val="000000"/>
                        </a:solidFill>
                        <a:effectLst/>
                        <a:latin typeface="Times"/>
                      </a:endParaRPr>
                    </a:p>
                  </a:txBody>
                  <a:tcPr marL="12700" marR="12700" marT="12700" marB="0"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rowSpan="2">
                  <a:txBody>
                    <a:bodyPr/>
                    <a:lstStyle/>
                    <a:p>
                      <a:pPr algn="ctr" fontAlgn="b"/>
                      <a:r>
                        <a:rPr lang="en-US" sz="2800" u="none" strike="noStrike" dirty="0">
                          <a:solidFill>
                            <a:srgbClr val="000000"/>
                          </a:solidFill>
                          <a:effectLst/>
                        </a:rPr>
                        <a:t>22</a:t>
                      </a:r>
                      <a:endParaRPr lang="en-US" sz="2800" b="0" i="0" u="none" strike="noStrike" dirty="0">
                        <a:solidFill>
                          <a:srgbClr val="000000"/>
                        </a:solidFill>
                        <a:effectLst/>
                        <a:latin typeface="Times"/>
                      </a:endParaRPr>
                    </a:p>
                  </a:txBody>
                  <a:tcPr marL="12700" marR="12700" marT="12700" marB="0"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rowSpan="2">
                  <a:txBody>
                    <a:bodyPr/>
                    <a:lstStyle/>
                    <a:p>
                      <a:pPr algn="ctr" fontAlgn="b"/>
                      <a:r>
                        <a:rPr lang="en-US" sz="2800" u="none" strike="noStrike" dirty="0">
                          <a:solidFill>
                            <a:srgbClr val="000000"/>
                          </a:solidFill>
                          <a:effectLst/>
                        </a:rPr>
                        <a:t>59</a:t>
                      </a:r>
                      <a:endParaRPr lang="en-US" sz="2800" b="1" i="0" u="none" strike="noStrike" dirty="0">
                        <a:solidFill>
                          <a:srgbClr val="000000"/>
                        </a:solidFill>
                        <a:effectLst/>
                        <a:latin typeface="Times"/>
                      </a:endParaRPr>
                    </a:p>
                  </a:txBody>
                  <a:tcPr marL="12700" marR="12700" marT="12700" marB="0"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r>
              <a:tr h="835957">
                <a:tc>
                  <a:txBody>
                    <a:bodyPr/>
                    <a:lstStyle/>
                    <a:p>
                      <a:pPr algn="ctr" fontAlgn="b"/>
                      <a:r>
                        <a:rPr lang="en-US" sz="3200" i="1" u="none" strike="noStrike" dirty="0">
                          <a:solidFill>
                            <a:srgbClr val="000000"/>
                          </a:solidFill>
                          <a:effectLst/>
                        </a:rPr>
                        <a:t>Prompting</a:t>
                      </a:r>
                      <a:endParaRPr lang="en-US" sz="3200" b="0" i="1" u="none" strike="noStrike" dirty="0">
                        <a:solidFill>
                          <a:srgbClr val="000000"/>
                        </a:solidFill>
                        <a:effectLst/>
                        <a:latin typeface="Times"/>
                      </a:endParaRPr>
                    </a:p>
                  </a:txBody>
                  <a:tcPr marL="12700" marR="12700" marT="12700"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tr>
              <a:tr h="835957">
                <a:tc>
                  <a:txBody>
                    <a:bodyPr/>
                    <a:lstStyle/>
                    <a:p>
                      <a:pPr algn="ctr" fontAlgn="b"/>
                      <a:r>
                        <a:rPr lang="en-US" sz="3200" i="1" u="none" strike="noStrike" dirty="0">
                          <a:solidFill>
                            <a:srgbClr val="000000"/>
                          </a:solidFill>
                          <a:effectLst/>
                        </a:rPr>
                        <a:t>Self correction</a:t>
                      </a:r>
                      <a:endParaRPr lang="en-US" sz="3200" b="0" i="1" u="none" strike="noStrike" dirty="0">
                        <a:solidFill>
                          <a:srgbClr val="000000"/>
                        </a:solidFill>
                        <a:effectLst/>
                        <a:latin typeface="Times"/>
                      </a:endParaRPr>
                    </a:p>
                  </a:txBody>
                  <a:tcPr marL="12700" marR="12700" marT="12700" marB="0" anchor="b">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fontAlgn="b"/>
                      <a:r>
                        <a:rPr lang="en-US" sz="2800" u="none" strike="noStrike" dirty="0">
                          <a:solidFill>
                            <a:srgbClr val="000000"/>
                          </a:solidFill>
                          <a:effectLst/>
                        </a:rPr>
                        <a:t> 0</a:t>
                      </a:r>
                      <a:endParaRPr lang="en-US" sz="2800" b="0" i="0" u="none" strike="noStrike" dirty="0">
                        <a:solidFill>
                          <a:srgbClr val="000000"/>
                        </a:solidFill>
                        <a:effectLst/>
                        <a:latin typeface="Times"/>
                      </a:endParaRPr>
                    </a:p>
                  </a:txBody>
                  <a:tcPr marL="12700" marR="12700" marT="12700" marB="0"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fontAlgn="b"/>
                      <a:r>
                        <a:rPr lang="en-US" sz="2800" u="none" strike="noStrike" dirty="0">
                          <a:solidFill>
                            <a:srgbClr val="000000"/>
                          </a:solidFill>
                          <a:effectLst/>
                        </a:rPr>
                        <a:t> 3</a:t>
                      </a:r>
                      <a:endParaRPr lang="en-US" sz="2800" b="0" i="0" u="none" strike="noStrike" dirty="0">
                        <a:solidFill>
                          <a:srgbClr val="000000"/>
                        </a:solidFill>
                        <a:effectLst/>
                        <a:latin typeface="Times"/>
                      </a:endParaRPr>
                    </a:p>
                  </a:txBody>
                  <a:tcPr marL="12700" marR="12700" marT="12700" marB="0"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fontAlgn="b"/>
                      <a:r>
                        <a:rPr lang="en-US" sz="2800" u="none" strike="noStrike" dirty="0">
                          <a:solidFill>
                            <a:srgbClr val="000000"/>
                          </a:solidFill>
                          <a:effectLst/>
                        </a:rPr>
                        <a:t> 3</a:t>
                      </a:r>
                      <a:endParaRPr lang="en-US" sz="2800" b="0" i="0" u="none" strike="noStrike" dirty="0">
                        <a:solidFill>
                          <a:srgbClr val="000000"/>
                        </a:solidFill>
                        <a:effectLst/>
                        <a:latin typeface="Times"/>
                      </a:endParaRPr>
                    </a:p>
                  </a:txBody>
                  <a:tcPr marL="12700" marR="12700" marT="12700" marB="0"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fontAlgn="b"/>
                      <a:r>
                        <a:rPr lang="en-US" sz="2800" u="none" strike="noStrike" dirty="0">
                          <a:solidFill>
                            <a:srgbClr val="000000"/>
                          </a:solidFill>
                          <a:effectLst/>
                        </a:rPr>
                        <a:t>6</a:t>
                      </a:r>
                      <a:endParaRPr lang="en-US" sz="2800" b="1" i="0" u="none" strike="noStrike" dirty="0">
                        <a:solidFill>
                          <a:srgbClr val="000000"/>
                        </a:solidFill>
                        <a:effectLst/>
                        <a:latin typeface="Times"/>
                      </a:endParaRPr>
                    </a:p>
                  </a:txBody>
                  <a:tcPr marL="12700" marR="12700" marT="12700" marB="0"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r>
              <a:tr h="1080464">
                <a:tc>
                  <a:txBody>
                    <a:bodyPr/>
                    <a:lstStyle/>
                    <a:p>
                      <a:pPr algn="ctr" fontAlgn="b"/>
                      <a:r>
                        <a:rPr lang="en-US" sz="3000" u="none" strike="noStrike" dirty="0">
                          <a:effectLst/>
                        </a:rPr>
                        <a:t>Assistance/Scaffolding</a:t>
                      </a:r>
                      <a:endParaRPr lang="en-US" sz="3000" b="1" i="1" u="none" strike="noStrike" dirty="0">
                        <a:solidFill>
                          <a:srgbClr val="000000"/>
                        </a:solidFill>
                        <a:effectLst/>
                        <a:latin typeface="Times"/>
                      </a:endParaRPr>
                    </a:p>
                  </a:txBody>
                  <a:tcPr marL="12700" marR="12700" marT="12700" marB="0"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fontAlgn="b"/>
                      <a:r>
                        <a:rPr lang="en-US" sz="2800" u="none" strike="noStrike" dirty="0">
                          <a:effectLst/>
                        </a:rPr>
                        <a:t>7</a:t>
                      </a:r>
                      <a:endParaRPr lang="en-US" sz="2800" b="0" i="0" u="none" strike="noStrike" dirty="0">
                        <a:solidFill>
                          <a:srgbClr val="FF0000"/>
                        </a:solidFill>
                        <a:effectLst/>
                        <a:latin typeface="Times"/>
                      </a:endParaRPr>
                    </a:p>
                  </a:txBody>
                  <a:tcPr marL="12700" marR="12700" marT="12700" marB="0"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fontAlgn="b"/>
                      <a:r>
                        <a:rPr lang="en-US" sz="2800" u="none" strike="noStrike" dirty="0">
                          <a:effectLst/>
                        </a:rPr>
                        <a:t>33</a:t>
                      </a:r>
                      <a:endParaRPr lang="en-US" sz="2800" b="0" i="0" u="none" strike="noStrike" dirty="0">
                        <a:solidFill>
                          <a:srgbClr val="FF0000"/>
                        </a:solidFill>
                        <a:effectLst/>
                        <a:latin typeface="Times"/>
                      </a:endParaRPr>
                    </a:p>
                  </a:txBody>
                  <a:tcPr marL="12700" marR="12700" marT="12700" marB="0"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fontAlgn="b"/>
                      <a:r>
                        <a:rPr lang="en-US" sz="2800" u="none" strike="noStrike" dirty="0">
                          <a:effectLst/>
                        </a:rPr>
                        <a:t>28</a:t>
                      </a:r>
                      <a:endParaRPr lang="en-US" sz="2800" b="0" i="0" u="none" strike="noStrike" dirty="0">
                        <a:solidFill>
                          <a:srgbClr val="FF0000"/>
                        </a:solidFill>
                        <a:effectLst/>
                        <a:latin typeface="Times"/>
                      </a:endParaRPr>
                    </a:p>
                  </a:txBody>
                  <a:tcPr marL="12700" marR="12700" marT="12700" marB="0"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fontAlgn="b"/>
                      <a:r>
                        <a:rPr lang="en-US" sz="2800" u="none" strike="noStrike" dirty="0">
                          <a:effectLst/>
                        </a:rPr>
                        <a:t>68</a:t>
                      </a:r>
                      <a:endParaRPr lang="en-US" sz="2800" b="1" i="0" u="none" strike="noStrike" dirty="0">
                        <a:solidFill>
                          <a:srgbClr val="FF0000"/>
                        </a:solidFill>
                        <a:effectLst/>
                        <a:latin typeface="Times"/>
                      </a:endParaRPr>
                    </a:p>
                  </a:txBody>
                  <a:tcPr marL="12700" marR="12700" marT="12700" marB="0"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459956841"/>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79463" y="381000"/>
            <a:ext cx="7583487" cy="632248"/>
          </a:xfrm>
        </p:spPr>
        <p:txBody>
          <a:bodyPr/>
          <a:lstStyle/>
          <a:p>
            <a:pPr algn="ctr"/>
            <a:r>
              <a:rPr lang="en-US" dirty="0" smtClean="0">
                <a:solidFill>
                  <a:schemeClr val="tx1"/>
                </a:solidFill>
              </a:rPr>
              <a:t>The 3 Stages </a:t>
            </a:r>
            <a:endParaRPr lang="en-US" dirty="0">
              <a:solidFill>
                <a:schemeClr val="tx1"/>
              </a:solidFill>
            </a:endParaRPr>
          </a:p>
        </p:txBody>
      </p:sp>
      <p:sp>
        <p:nvSpPr>
          <p:cNvPr id="3" name="Content Placeholder 2"/>
          <p:cNvSpPr>
            <a:spLocks noGrp="1"/>
          </p:cNvSpPr>
          <p:nvPr>
            <p:ph idx="1"/>
          </p:nvPr>
        </p:nvSpPr>
        <p:spPr>
          <a:xfrm>
            <a:off x="779463" y="1188878"/>
            <a:ext cx="7583487" cy="567419"/>
          </a:xfrm>
        </p:spPr>
        <p:txBody>
          <a:bodyPr>
            <a:noAutofit/>
          </a:bodyPr>
          <a:lstStyle/>
          <a:p>
            <a:pPr marL="0" indent="0" algn="ctr">
              <a:buNone/>
            </a:pPr>
            <a:r>
              <a:rPr lang="en-US" sz="3200" dirty="0" smtClean="0">
                <a:solidFill>
                  <a:srgbClr val="000000"/>
                </a:solidFill>
              </a:rPr>
              <a:t>1</a:t>
            </a:r>
            <a:r>
              <a:rPr lang="en-US" sz="3200" baseline="30000" dirty="0" smtClean="0">
                <a:solidFill>
                  <a:srgbClr val="000000"/>
                </a:solidFill>
              </a:rPr>
              <a:t>st</a:t>
            </a:r>
            <a:r>
              <a:rPr lang="en-US" sz="3200" dirty="0" smtClean="0">
                <a:solidFill>
                  <a:srgbClr val="000000"/>
                </a:solidFill>
              </a:rPr>
              <a:t> Stage:  “Walking the plank”</a:t>
            </a:r>
            <a:endParaRPr lang="en-US" sz="3200" dirty="0">
              <a:solidFill>
                <a:srgbClr val="000000"/>
              </a:solidFill>
            </a:endParaRPr>
          </a:p>
        </p:txBody>
      </p:sp>
      <p:pic>
        <p:nvPicPr>
          <p:cNvPr id="4" name="Picture 3" descr="walkingplank.jp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705609" y="1919834"/>
            <a:ext cx="5969000" cy="4284964"/>
          </a:xfrm>
          <a:prstGeom prst="rect">
            <a:avLst/>
          </a:prstGeom>
        </p:spPr>
      </p:pic>
    </p:spTree>
    <p:extLst>
      <p:ext uri="{BB962C8B-B14F-4D97-AF65-F5344CB8AC3E}">
        <p14:creationId xmlns:p14="http://schemas.microsoft.com/office/powerpoint/2010/main" val="30778858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79463" y="381000"/>
            <a:ext cx="7583487" cy="632248"/>
          </a:xfrm>
        </p:spPr>
        <p:txBody>
          <a:bodyPr/>
          <a:lstStyle/>
          <a:p>
            <a:pPr algn="ctr"/>
            <a:r>
              <a:rPr lang="en-US" dirty="0" smtClean="0">
                <a:solidFill>
                  <a:schemeClr val="tx1"/>
                </a:solidFill>
              </a:rPr>
              <a:t>The 3 Stages </a:t>
            </a:r>
            <a:endParaRPr lang="en-US" dirty="0">
              <a:solidFill>
                <a:schemeClr val="tx1"/>
              </a:solidFill>
            </a:endParaRPr>
          </a:p>
        </p:txBody>
      </p:sp>
      <p:sp>
        <p:nvSpPr>
          <p:cNvPr id="3" name="Content Placeholder 2"/>
          <p:cNvSpPr>
            <a:spLocks noGrp="1"/>
          </p:cNvSpPr>
          <p:nvPr>
            <p:ph idx="1"/>
          </p:nvPr>
        </p:nvSpPr>
        <p:spPr>
          <a:xfrm>
            <a:off x="779463" y="1188878"/>
            <a:ext cx="7583487" cy="567419"/>
          </a:xfrm>
        </p:spPr>
        <p:txBody>
          <a:bodyPr>
            <a:noAutofit/>
          </a:bodyPr>
          <a:lstStyle/>
          <a:p>
            <a:pPr marL="0" indent="0" algn="ctr">
              <a:buNone/>
            </a:pPr>
            <a:r>
              <a:rPr lang="en-US" sz="3200" dirty="0" smtClean="0">
                <a:solidFill>
                  <a:srgbClr val="000000"/>
                </a:solidFill>
              </a:rPr>
              <a:t>1</a:t>
            </a:r>
            <a:r>
              <a:rPr lang="en-US" sz="3200" baseline="30000" dirty="0" smtClean="0">
                <a:solidFill>
                  <a:srgbClr val="000000"/>
                </a:solidFill>
              </a:rPr>
              <a:t>st</a:t>
            </a:r>
            <a:r>
              <a:rPr lang="en-US" sz="3200" dirty="0" smtClean="0">
                <a:solidFill>
                  <a:srgbClr val="000000"/>
                </a:solidFill>
              </a:rPr>
              <a:t> Stage:  “Walking the plank”</a:t>
            </a:r>
            <a:endParaRPr lang="en-US" sz="3200" dirty="0">
              <a:solidFill>
                <a:srgbClr val="000000"/>
              </a:solidFill>
            </a:endParaRPr>
          </a:p>
        </p:txBody>
      </p:sp>
      <p:sp>
        <p:nvSpPr>
          <p:cNvPr id="5" name="TextBox 4"/>
          <p:cNvSpPr txBox="1"/>
          <p:nvPr/>
        </p:nvSpPr>
        <p:spPr>
          <a:xfrm>
            <a:off x="2486140" y="2215636"/>
            <a:ext cx="4323725" cy="2800767"/>
          </a:xfrm>
          <a:prstGeom prst="rect">
            <a:avLst/>
          </a:prstGeom>
          <a:noFill/>
        </p:spPr>
        <p:txBody>
          <a:bodyPr wrap="square" rtlCol="0">
            <a:spAutoFit/>
          </a:bodyPr>
          <a:lstStyle/>
          <a:p>
            <a:pPr marL="571500" indent="-571500">
              <a:buFont typeface="Arial"/>
              <a:buChar char="•"/>
            </a:pPr>
            <a:r>
              <a:rPr lang="en-US" sz="4400" i="1" dirty="0" smtClean="0">
                <a:solidFill>
                  <a:srgbClr val="CCFFCC"/>
                </a:solidFill>
              </a:rPr>
              <a:t>Shy</a:t>
            </a:r>
          </a:p>
          <a:p>
            <a:pPr marL="571500" indent="-571500">
              <a:buFont typeface="Arial"/>
              <a:buChar char="•"/>
            </a:pPr>
            <a:r>
              <a:rPr lang="en-US" sz="4400" i="1" dirty="0" smtClean="0">
                <a:solidFill>
                  <a:srgbClr val="CCFFCC"/>
                </a:solidFill>
              </a:rPr>
              <a:t>Nervous</a:t>
            </a:r>
          </a:p>
          <a:p>
            <a:pPr marL="571500" indent="-571500">
              <a:buFont typeface="Arial"/>
              <a:buChar char="•"/>
            </a:pPr>
            <a:r>
              <a:rPr lang="en-US" sz="4400" i="1" dirty="0" smtClean="0">
                <a:solidFill>
                  <a:srgbClr val="CCFFCC"/>
                </a:solidFill>
              </a:rPr>
              <a:t>Scared</a:t>
            </a:r>
          </a:p>
          <a:p>
            <a:pPr marL="571500" indent="-571500">
              <a:buFont typeface="Arial"/>
              <a:buChar char="•"/>
            </a:pPr>
            <a:r>
              <a:rPr lang="en-US" sz="4400" i="1" dirty="0" smtClean="0">
                <a:solidFill>
                  <a:srgbClr val="CCFFCC"/>
                </a:solidFill>
              </a:rPr>
              <a:t>Reticent</a:t>
            </a:r>
            <a:endParaRPr lang="en-US" sz="4400" i="1" dirty="0">
              <a:solidFill>
                <a:srgbClr val="CCFFCC"/>
              </a:solidFill>
            </a:endParaRPr>
          </a:p>
        </p:txBody>
      </p:sp>
    </p:spTree>
    <p:extLst>
      <p:ext uri="{BB962C8B-B14F-4D97-AF65-F5344CB8AC3E}">
        <p14:creationId xmlns:p14="http://schemas.microsoft.com/office/powerpoint/2010/main" val="17212548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79463" y="381000"/>
            <a:ext cx="7583487" cy="632248"/>
          </a:xfrm>
        </p:spPr>
        <p:txBody>
          <a:bodyPr/>
          <a:lstStyle/>
          <a:p>
            <a:pPr algn="ctr"/>
            <a:r>
              <a:rPr lang="en-US" dirty="0" smtClean="0">
                <a:solidFill>
                  <a:schemeClr val="tx1"/>
                </a:solidFill>
              </a:rPr>
              <a:t>The 3 Stages </a:t>
            </a:r>
            <a:endParaRPr lang="en-US" dirty="0">
              <a:solidFill>
                <a:schemeClr val="tx1"/>
              </a:solidFill>
            </a:endParaRPr>
          </a:p>
        </p:txBody>
      </p:sp>
      <p:sp>
        <p:nvSpPr>
          <p:cNvPr id="3" name="Content Placeholder 2"/>
          <p:cNvSpPr>
            <a:spLocks noGrp="1"/>
          </p:cNvSpPr>
          <p:nvPr>
            <p:ph idx="1"/>
          </p:nvPr>
        </p:nvSpPr>
        <p:spPr>
          <a:xfrm>
            <a:off x="779463" y="1188878"/>
            <a:ext cx="7583487" cy="567419"/>
          </a:xfrm>
        </p:spPr>
        <p:txBody>
          <a:bodyPr>
            <a:noAutofit/>
          </a:bodyPr>
          <a:lstStyle/>
          <a:p>
            <a:pPr marL="0" indent="0" algn="ctr">
              <a:buNone/>
            </a:pPr>
            <a:r>
              <a:rPr lang="en-US" sz="3200" dirty="0" smtClean="0">
                <a:solidFill>
                  <a:srgbClr val="000000"/>
                </a:solidFill>
              </a:rPr>
              <a:t>1</a:t>
            </a:r>
            <a:r>
              <a:rPr lang="en-US" sz="3200" baseline="30000" dirty="0" smtClean="0">
                <a:solidFill>
                  <a:srgbClr val="000000"/>
                </a:solidFill>
              </a:rPr>
              <a:t>st</a:t>
            </a:r>
            <a:r>
              <a:rPr lang="en-US" sz="3200" dirty="0" smtClean="0">
                <a:solidFill>
                  <a:srgbClr val="000000"/>
                </a:solidFill>
              </a:rPr>
              <a:t> Stage:  “Walking the plank”</a:t>
            </a:r>
            <a:endParaRPr lang="en-US" sz="3200" dirty="0">
              <a:solidFill>
                <a:srgbClr val="000000"/>
              </a:solidFill>
            </a:endParaRPr>
          </a:p>
        </p:txBody>
      </p:sp>
      <p:pic>
        <p:nvPicPr>
          <p:cNvPr id="5" name="Picture 4" descr="walk_plank.jp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111540" y="1864377"/>
            <a:ext cx="4968557" cy="4284964"/>
          </a:xfrm>
          <a:prstGeom prst="rect">
            <a:avLst/>
          </a:prstGeom>
        </p:spPr>
      </p:pic>
    </p:spTree>
    <p:extLst>
      <p:ext uri="{BB962C8B-B14F-4D97-AF65-F5344CB8AC3E}">
        <p14:creationId xmlns:p14="http://schemas.microsoft.com/office/powerpoint/2010/main" val="617041103"/>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779463" y="349120"/>
            <a:ext cx="7583487" cy="420948"/>
          </a:xfrm>
        </p:spPr>
        <p:txBody>
          <a:bodyPr/>
          <a:lstStyle/>
          <a:p>
            <a:pPr algn="ctr"/>
            <a:r>
              <a:rPr lang="en-US" altLang="ja-JP" sz="3600" dirty="0" smtClean="0">
                <a:solidFill>
                  <a:srgbClr val="000000"/>
                </a:solidFill>
                <a:latin typeface="Times"/>
                <a:cs typeface="Times"/>
              </a:rPr>
              <a:t>Qualitative Results: CA</a:t>
            </a:r>
            <a:endParaRPr kumimoji="1" lang="ja-JP" altLang="en-US" sz="3600" dirty="0"/>
          </a:p>
        </p:txBody>
      </p:sp>
      <p:sp>
        <p:nvSpPr>
          <p:cNvPr id="3" name="コンテンツ プレースホルダー 2"/>
          <p:cNvSpPr>
            <a:spLocks noGrp="1"/>
          </p:cNvSpPr>
          <p:nvPr>
            <p:ph idx="1"/>
          </p:nvPr>
        </p:nvSpPr>
        <p:spPr>
          <a:xfrm>
            <a:off x="1080930" y="720188"/>
            <a:ext cx="7377353" cy="563260"/>
          </a:xfrm>
        </p:spPr>
        <p:txBody>
          <a:bodyPr>
            <a:noAutofit/>
          </a:bodyPr>
          <a:lstStyle/>
          <a:p>
            <a:pPr marL="0" indent="0">
              <a:buNone/>
            </a:pPr>
            <a:r>
              <a:rPr lang="en-US" altLang="ja-JP" sz="2400" dirty="0" smtClean="0">
                <a:solidFill>
                  <a:srgbClr val="FFFFFF"/>
                </a:solidFill>
                <a:latin typeface="Times"/>
                <a:cs typeface="Times"/>
              </a:rPr>
              <a:t>	</a:t>
            </a:r>
            <a:r>
              <a:rPr lang="en-US" altLang="ja-JP" sz="2400" dirty="0" smtClean="0">
                <a:solidFill>
                  <a:srgbClr val="FF0000"/>
                </a:solidFill>
                <a:latin typeface="Times"/>
                <a:cs typeface="Times"/>
              </a:rPr>
              <a:t>1</a:t>
            </a:r>
            <a:r>
              <a:rPr lang="en-US" altLang="ja-JP" sz="2400" dirty="0">
                <a:solidFill>
                  <a:srgbClr val="FF0000"/>
                </a:solidFill>
                <a:latin typeface="Times"/>
                <a:cs typeface="Times"/>
              </a:rPr>
              <a:t>. The first stage: “Walking the plank”</a:t>
            </a:r>
          </a:p>
          <a:p>
            <a:pPr marL="0" indent="0">
              <a:buNone/>
            </a:pPr>
            <a:endParaRPr lang="en-US" altLang="ja-JP" sz="2400" dirty="0" smtClean="0">
              <a:solidFill>
                <a:srgbClr val="FFFFFF"/>
              </a:solidFill>
              <a:latin typeface="Times"/>
              <a:cs typeface="Times"/>
            </a:endParaRPr>
          </a:p>
        </p:txBody>
      </p:sp>
      <p:sp>
        <p:nvSpPr>
          <p:cNvPr id="5" name="TextBox 4"/>
          <p:cNvSpPr txBox="1"/>
          <p:nvPr/>
        </p:nvSpPr>
        <p:spPr>
          <a:xfrm>
            <a:off x="482206" y="1235483"/>
            <a:ext cx="8340893" cy="4893647"/>
          </a:xfrm>
          <a:prstGeom prst="rect">
            <a:avLst/>
          </a:prstGeom>
          <a:noFill/>
        </p:spPr>
        <p:txBody>
          <a:bodyPr wrap="square" rtlCol="0">
            <a:spAutoFit/>
          </a:bodyPr>
          <a:lstStyle/>
          <a:p>
            <a:pPr marL="457200" lvl="0" indent="-457200">
              <a:buFont typeface="+mj-lt"/>
              <a:buAutoNum type="arabicPeriod" startAt="7"/>
            </a:pPr>
            <a:r>
              <a:rPr lang="en-US" sz="2400" i="1" dirty="0"/>
              <a:t>Aki</a:t>
            </a:r>
            <a:r>
              <a:rPr lang="en-US" sz="2400" i="1" dirty="0" smtClean="0"/>
              <a:t>: </a:t>
            </a:r>
            <a:r>
              <a:rPr lang="en-US" sz="2400" i="1" dirty="0"/>
              <a:t>= because English has become an important thing </a:t>
            </a:r>
            <a:r>
              <a:rPr lang="en-US" sz="2400" i="1" dirty="0" smtClean="0"/>
              <a:t>	recently</a:t>
            </a:r>
            <a:r>
              <a:rPr lang="en-US" sz="2400" i="1" dirty="0"/>
              <a:t>. </a:t>
            </a:r>
            <a:r>
              <a:rPr lang="en-US" sz="2400" i="1" dirty="0" smtClean="0"/>
              <a:t>Today</a:t>
            </a:r>
            <a:r>
              <a:rPr lang="en-US" sz="2400" i="1" dirty="0"/>
              <a:t>, there are (.</a:t>
            </a:r>
            <a:r>
              <a:rPr lang="en-US" sz="2400" i="1" dirty="0" smtClean="0"/>
              <a:t>) many </a:t>
            </a:r>
            <a:r>
              <a:rPr lang="en-US" sz="2400" i="1" dirty="0"/>
              <a:t>things which are </a:t>
            </a:r>
            <a:r>
              <a:rPr lang="en-US" sz="2400" i="1" dirty="0" smtClean="0"/>
              <a:t>	from </a:t>
            </a:r>
            <a:r>
              <a:rPr lang="en-US" sz="2400" i="1" dirty="0"/>
              <a:t>(.) foreign </a:t>
            </a:r>
            <a:r>
              <a:rPr lang="en-US" sz="2400" i="1" dirty="0" smtClean="0"/>
              <a:t>countries</a:t>
            </a:r>
            <a:r>
              <a:rPr lang="en-US" sz="2400" i="1" dirty="0"/>
              <a:t>. (.) We should know </a:t>
            </a:r>
            <a:r>
              <a:rPr lang="en-US" sz="2400" i="1" dirty="0" smtClean="0"/>
              <a:t>	about foreign </a:t>
            </a:r>
            <a:r>
              <a:rPr lang="en-US" sz="2400" i="1" dirty="0" smtClean="0"/>
              <a:t>countries more than </a:t>
            </a:r>
            <a:r>
              <a:rPr lang="en-US" sz="2400" i="1" dirty="0"/>
              <a:t>in the past.(.) </a:t>
            </a:r>
            <a:r>
              <a:rPr lang="en-US" sz="2400" i="1" dirty="0" smtClean="0"/>
              <a:t>	The better </a:t>
            </a:r>
            <a:r>
              <a:rPr lang="en-US" sz="2400" i="1" dirty="0"/>
              <a:t>we study foreign language = </a:t>
            </a:r>
            <a:endParaRPr lang="en-AU" sz="2400" dirty="0"/>
          </a:p>
          <a:p>
            <a:pPr marL="457200" indent="-457200">
              <a:buFont typeface="+mj-lt"/>
              <a:buAutoNum type="arabicPeriod" startAt="7"/>
            </a:pPr>
            <a:endParaRPr lang="en-US" sz="2400" i="1" dirty="0" smtClean="0"/>
          </a:p>
          <a:p>
            <a:r>
              <a:rPr lang="en-US" sz="2400" i="1" dirty="0" smtClean="0">
                <a:solidFill>
                  <a:srgbClr val="FFFFFF"/>
                </a:solidFill>
              </a:rPr>
              <a:t>(</a:t>
            </a:r>
            <a:r>
              <a:rPr lang="en-US" sz="2400" i="1" dirty="0">
                <a:solidFill>
                  <a:srgbClr val="FFFFFF"/>
                </a:solidFill>
              </a:rPr>
              <a:t>(The teacher snatches away the student’s essays, and with an awkward smile, Aki continues))</a:t>
            </a:r>
            <a:endParaRPr lang="en-AU" sz="2400" dirty="0">
              <a:solidFill>
                <a:srgbClr val="FFFFFF"/>
              </a:solidFill>
            </a:endParaRPr>
          </a:p>
          <a:p>
            <a:pPr marL="457200" lvl="0" indent="-457200">
              <a:buFont typeface="+mj-lt"/>
              <a:buAutoNum type="arabicPeriod" startAt="7"/>
            </a:pPr>
            <a:endParaRPr lang="en-US" sz="2400" i="1" dirty="0" smtClean="0"/>
          </a:p>
          <a:p>
            <a:pPr marL="457200" lvl="0" indent="-457200">
              <a:buFont typeface="+mj-lt"/>
              <a:buAutoNum type="arabicPeriod" startAt="7"/>
            </a:pPr>
            <a:r>
              <a:rPr lang="en-US" sz="2400" i="1" dirty="0" smtClean="0"/>
              <a:t>Aki</a:t>
            </a:r>
            <a:r>
              <a:rPr lang="en-US" sz="2400" i="1" dirty="0"/>
              <a:t>: </a:t>
            </a:r>
            <a:r>
              <a:rPr lang="en-US" sz="2400" i="1" dirty="0" smtClean="0"/>
              <a:t>= </a:t>
            </a:r>
            <a:r>
              <a:rPr lang="en-US" sz="2400" i="1" dirty="0"/>
              <a:t>the more (.) friend, he he (1)  friendly, </a:t>
            </a:r>
            <a:r>
              <a:rPr lang="en-US" sz="2400" i="1" dirty="0" smtClean="0"/>
              <a:t>	friendly</a:t>
            </a:r>
            <a:r>
              <a:rPr lang="en-US" sz="2400" i="1" dirty="0"/>
              <a:t>, friendly </a:t>
            </a:r>
            <a:r>
              <a:rPr lang="en-US" sz="2400" i="1" dirty="0" smtClean="0"/>
              <a:t>(</a:t>
            </a:r>
            <a:r>
              <a:rPr lang="en-US" sz="2400" i="1" dirty="0"/>
              <a:t>.)=  </a:t>
            </a:r>
            <a:r>
              <a:rPr lang="en-US" sz="2400" i="1" dirty="0" smtClean="0"/>
              <a:t> </a:t>
            </a:r>
            <a:r>
              <a:rPr lang="en-US" sz="2400" i="1" dirty="0" smtClean="0">
                <a:solidFill>
                  <a:schemeClr val="bg1"/>
                </a:solidFill>
              </a:rPr>
              <a:t>(</a:t>
            </a:r>
            <a:r>
              <a:rPr lang="en-US" sz="2400" i="1" dirty="0">
                <a:solidFill>
                  <a:schemeClr val="bg1"/>
                </a:solidFill>
              </a:rPr>
              <a:t>(She starts to struggle))</a:t>
            </a:r>
            <a:endParaRPr lang="en-AU" sz="2400" dirty="0">
              <a:solidFill>
                <a:schemeClr val="bg1"/>
              </a:solidFill>
            </a:endParaRPr>
          </a:p>
          <a:p>
            <a:pPr marL="457200" lvl="0" indent="-457200">
              <a:buFont typeface="+mj-lt"/>
              <a:buAutoNum type="arabicPeriod" startAt="7"/>
            </a:pPr>
            <a:r>
              <a:rPr lang="en-US" sz="2400" i="1" dirty="0"/>
              <a:t>Toru</a:t>
            </a:r>
            <a:r>
              <a:rPr lang="en-US" sz="2400" i="1" dirty="0" smtClean="0"/>
              <a:t>:</a:t>
            </a:r>
            <a:r>
              <a:rPr lang="en-US" sz="2400" i="1" dirty="0"/>
              <a:t> </a:t>
            </a:r>
            <a:r>
              <a:rPr lang="en-US" sz="2400" i="1" dirty="0" smtClean="0"/>
              <a:t> [</a:t>
            </a:r>
            <a:r>
              <a:rPr lang="en-US" sz="2400" i="1" dirty="0"/>
              <a:t>Yes]</a:t>
            </a:r>
            <a:endParaRPr lang="en-AU" sz="2400" dirty="0"/>
          </a:p>
          <a:p>
            <a:pPr marL="457200" lvl="0" indent="-457200">
              <a:buFont typeface="+mj-lt"/>
              <a:buAutoNum type="arabicPeriod" startAt="7"/>
            </a:pPr>
            <a:r>
              <a:rPr lang="en-US" sz="2400" i="1" dirty="0"/>
              <a:t>Aki: </a:t>
            </a:r>
            <a:r>
              <a:rPr lang="en-US" sz="2400" i="1" dirty="0" smtClean="0"/>
              <a:t>= </a:t>
            </a:r>
            <a:r>
              <a:rPr lang="en-US" sz="2400" i="1" dirty="0"/>
              <a:t>(3) How about you</a:t>
            </a:r>
            <a:r>
              <a:rPr lang="en-US" sz="2400" i="1" dirty="0" smtClean="0"/>
              <a:t>?</a:t>
            </a:r>
            <a:endParaRPr lang="en-AU" sz="2400" dirty="0"/>
          </a:p>
        </p:txBody>
      </p:sp>
    </p:spTree>
    <p:extLst>
      <p:ext uri="{BB962C8B-B14F-4D97-AF65-F5344CB8AC3E}">
        <p14:creationId xmlns:p14="http://schemas.microsoft.com/office/powerpoint/2010/main" val="500059815"/>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374114" y="837618"/>
            <a:ext cx="8462496" cy="5601533"/>
          </a:xfrm>
          <a:prstGeom prst="rect">
            <a:avLst/>
          </a:prstGeom>
          <a:noFill/>
        </p:spPr>
        <p:txBody>
          <a:bodyPr wrap="square" rtlCol="0">
            <a:spAutoFit/>
          </a:bodyPr>
          <a:lstStyle/>
          <a:p>
            <a:r>
              <a:rPr lang="en-US" sz="2000" i="1" dirty="0" smtClean="0">
                <a:solidFill>
                  <a:srgbClr val="FFFFFF"/>
                </a:solidFill>
              </a:rPr>
              <a:t>(</a:t>
            </a:r>
            <a:r>
              <a:rPr lang="en-US" sz="2000" i="1" dirty="0">
                <a:solidFill>
                  <a:srgbClr val="FFFFFF"/>
                </a:solidFill>
              </a:rPr>
              <a:t>(Several turns later, after Toru has read part of his essay, the conversation changes because they are trying not to read their essays.))</a:t>
            </a:r>
            <a:endParaRPr lang="en-AU" sz="2000" dirty="0">
              <a:solidFill>
                <a:srgbClr val="FFFFFF"/>
              </a:solidFill>
            </a:endParaRPr>
          </a:p>
          <a:p>
            <a:pPr lvl="0"/>
            <a:endParaRPr lang="en-US" sz="2000" i="1" dirty="0" smtClean="0"/>
          </a:p>
          <a:p>
            <a:pPr marL="457200" lvl="0" indent="-457200">
              <a:buFont typeface="+mj-lt"/>
              <a:buAutoNum type="arabicPeriod" startAt="15"/>
            </a:pPr>
            <a:r>
              <a:rPr lang="en-US" sz="2000" i="1" dirty="0" smtClean="0"/>
              <a:t>Toru</a:t>
            </a:r>
            <a:r>
              <a:rPr lang="en-US" sz="2000" i="1" dirty="0"/>
              <a:t>: </a:t>
            </a:r>
            <a:r>
              <a:rPr lang="en-US" sz="2000" i="1" dirty="0" smtClean="0"/>
              <a:t> Um </a:t>
            </a:r>
            <a:r>
              <a:rPr lang="en-US" sz="2000" i="1" dirty="0"/>
              <a:t>(.) Seconds (.)  Ah (.) Some children think studying </a:t>
            </a:r>
            <a:r>
              <a:rPr lang="en-US" sz="2000" i="1" dirty="0" smtClean="0"/>
              <a:t>		English is very hard</a:t>
            </a:r>
            <a:r>
              <a:rPr lang="en-US" sz="2000" i="1" dirty="0"/>
              <a:t>. =</a:t>
            </a:r>
            <a:endParaRPr lang="en-AU" sz="2000" dirty="0"/>
          </a:p>
          <a:p>
            <a:pPr marL="457200" lvl="0" indent="-457200">
              <a:buFont typeface="+mj-lt"/>
              <a:buAutoNum type="arabicPeriod" startAt="15"/>
            </a:pPr>
            <a:r>
              <a:rPr lang="en-US" sz="2000" i="1" dirty="0"/>
              <a:t>Aki: </a:t>
            </a:r>
            <a:r>
              <a:rPr lang="en-US" sz="2000" i="1" dirty="0" smtClean="0"/>
              <a:t> [</a:t>
            </a:r>
            <a:r>
              <a:rPr lang="en-US" sz="2000" i="1" dirty="0"/>
              <a:t>Un-huh]</a:t>
            </a:r>
            <a:endParaRPr lang="en-AU" sz="2000" dirty="0"/>
          </a:p>
          <a:p>
            <a:pPr marL="457200" lvl="0" indent="-457200">
              <a:buFont typeface="+mj-lt"/>
              <a:buAutoNum type="arabicPeriod" startAt="15"/>
            </a:pPr>
            <a:r>
              <a:rPr lang="en-US" sz="2000" i="1" dirty="0"/>
              <a:t>Toru</a:t>
            </a:r>
            <a:r>
              <a:rPr lang="en-US" sz="2000" i="1" dirty="0" smtClean="0"/>
              <a:t>:  = </a:t>
            </a:r>
            <a:r>
              <a:rPr lang="en-US" sz="2000" i="1" dirty="0"/>
              <a:t>And (.) dislike English. So: (.) elementary teacher? (.) can </a:t>
            </a:r>
            <a:r>
              <a:rPr lang="en-US" sz="2000" i="1" dirty="0" smtClean="0"/>
              <a:t>	      	teach English</a:t>
            </a:r>
            <a:r>
              <a:rPr lang="en-US" sz="2000" i="1" dirty="0"/>
              <a:t>=</a:t>
            </a:r>
            <a:endParaRPr lang="en-AU" sz="2000" dirty="0"/>
          </a:p>
          <a:p>
            <a:pPr marL="457200" lvl="0" indent="-457200">
              <a:buFont typeface="+mj-lt"/>
              <a:buAutoNum type="arabicPeriod" startAt="15"/>
            </a:pPr>
            <a:r>
              <a:rPr lang="en-US" sz="2000" i="1" dirty="0"/>
              <a:t>Aki: </a:t>
            </a:r>
            <a:r>
              <a:rPr lang="en-US" sz="2000" i="1" dirty="0" smtClean="0"/>
              <a:t> [</a:t>
            </a:r>
            <a:r>
              <a:rPr lang="en-US" sz="2000" i="1" dirty="0"/>
              <a:t>Un-huh]</a:t>
            </a:r>
            <a:endParaRPr lang="en-AU" sz="2000" dirty="0"/>
          </a:p>
          <a:p>
            <a:pPr marL="457200" lvl="0" indent="-457200">
              <a:buFont typeface="+mj-lt"/>
              <a:buAutoNum type="arabicPeriod" startAt="15"/>
            </a:pPr>
            <a:r>
              <a:rPr lang="en-US" sz="2000" i="1" dirty="0"/>
              <a:t>Toru: </a:t>
            </a:r>
            <a:r>
              <a:rPr lang="en-US" sz="2000" i="1" dirty="0" smtClean="0"/>
              <a:t>=</a:t>
            </a:r>
            <a:r>
              <a:rPr lang="en-US" sz="2000" i="1" dirty="0"/>
              <a:t>Not only for study.</a:t>
            </a:r>
            <a:r>
              <a:rPr lang="en-US" sz="2000" i="1" dirty="0" smtClean="0"/>
              <a:t>=</a:t>
            </a:r>
            <a:r>
              <a:rPr lang="en-US" sz="2000" i="1" dirty="0" smtClean="0">
                <a:solidFill>
                  <a:srgbClr val="FFFFFF"/>
                </a:solidFill>
              </a:rPr>
              <a:t>(</a:t>
            </a:r>
            <a:r>
              <a:rPr lang="en-US" sz="2000" i="1" dirty="0">
                <a:solidFill>
                  <a:srgbClr val="FFFFFF"/>
                </a:solidFill>
              </a:rPr>
              <a:t>(Toru has started reading his essay again))</a:t>
            </a:r>
            <a:endParaRPr lang="en-AU" sz="2000" dirty="0">
              <a:solidFill>
                <a:srgbClr val="FFFFFF"/>
              </a:solidFill>
            </a:endParaRPr>
          </a:p>
          <a:p>
            <a:pPr marL="457200" lvl="0" indent="-457200">
              <a:buFont typeface="+mj-lt"/>
              <a:buAutoNum type="arabicPeriod" startAt="15"/>
            </a:pPr>
            <a:r>
              <a:rPr lang="en-US" sz="2000" i="1" dirty="0"/>
              <a:t>Aki</a:t>
            </a:r>
            <a:r>
              <a:rPr lang="en-US" sz="2000" i="1" dirty="0" smtClean="0"/>
              <a:t>:  [</a:t>
            </a:r>
            <a:r>
              <a:rPr lang="en-US" sz="2000" i="1" dirty="0"/>
              <a:t>Yeah]</a:t>
            </a:r>
            <a:endParaRPr lang="en-AU" sz="2000" dirty="0"/>
          </a:p>
          <a:p>
            <a:pPr marL="457200" lvl="0" indent="-457200">
              <a:buFont typeface="+mj-lt"/>
              <a:buAutoNum type="arabicPeriod" startAt="15"/>
            </a:pPr>
            <a:r>
              <a:rPr lang="en-US" sz="2000" i="1" dirty="0"/>
              <a:t>Toru: </a:t>
            </a:r>
            <a:r>
              <a:rPr lang="en-US" sz="2000" i="1" dirty="0" smtClean="0"/>
              <a:t>=</a:t>
            </a:r>
            <a:r>
              <a:rPr lang="en-US" sz="2000" i="1" dirty="0"/>
              <a:t>But also enjoyment. (1) &gt;Children should know English is good </a:t>
            </a:r>
            <a:r>
              <a:rPr lang="en-US" sz="2000" i="1" dirty="0" smtClean="0"/>
              <a:t>points</a:t>
            </a:r>
            <a:r>
              <a:rPr lang="en-US" sz="2000" i="1" dirty="0"/>
              <a:t>&lt; (2) And (1</a:t>
            </a:r>
            <a:r>
              <a:rPr lang="en-US" sz="2000" i="1" dirty="0" smtClean="0"/>
              <a:t>)&gt;</a:t>
            </a:r>
            <a:r>
              <a:rPr lang="en-US" sz="2000" i="1" dirty="0"/>
              <a:t>studying English&lt; in (.) elementary school’s </a:t>
            </a:r>
            <a:r>
              <a:rPr lang="en-US" sz="2000" i="1" dirty="0" smtClean="0"/>
              <a:t>purpose </a:t>
            </a:r>
            <a:r>
              <a:rPr lang="en-US" sz="2000" i="1" dirty="0"/>
              <a:t>(.) is not study (.) just enjoyments.</a:t>
            </a:r>
            <a:endParaRPr lang="en-AU" sz="2000" dirty="0"/>
          </a:p>
          <a:p>
            <a:pPr marL="457200" lvl="0" indent="-457200">
              <a:buFont typeface="+mj-lt"/>
              <a:buAutoNum type="arabicPeriod" startAt="15"/>
            </a:pPr>
            <a:r>
              <a:rPr lang="en-US" sz="2000" i="1" dirty="0"/>
              <a:t>Aki:	</a:t>
            </a:r>
            <a:r>
              <a:rPr lang="en-US" sz="2000" i="1" dirty="0" smtClean="0"/>
              <a:t> [</a:t>
            </a:r>
            <a:r>
              <a:rPr lang="en-US" sz="2000" i="1" dirty="0"/>
              <a:t>Un.]</a:t>
            </a:r>
            <a:endParaRPr lang="en-AU" sz="2000" dirty="0"/>
          </a:p>
          <a:p>
            <a:endParaRPr lang="en-US" dirty="0"/>
          </a:p>
        </p:txBody>
      </p:sp>
      <p:sp>
        <p:nvSpPr>
          <p:cNvPr id="7" name="コンテンツ プレースホルダー 2"/>
          <p:cNvSpPr>
            <a:spLocks noGrp="1"/>
          </p:cNvSpPr>
          <p:nvPr>
            <p:ph idx="1"/>
          </p:nvPr>
        </p:nvSpPr>
        <p:spPr>
          <a:xfrm>
            <a:off x="743139" y="274358"/>
            <a:ext cx="7377353" cy="563260"/>
          </a:xfrm>
        </p:spPr>
        <p:txBody>
          <a:bodyPr>
            <a:noAutofit/>
          </a:bodyPr>
          <a:lstStyle/>
          <a:p>
            <a:pPr marL="0" indent="0">
              <a:buNone/>
            </a:pPr>
            <a:r>
              <a:rPr lang="en-US" altLang="ja-JP" sz="2400" dirty="0" smtClean="0">
                <a:solidFill>
                  <a:srgbClr val="FFFFFF"/>
                </a:solidFill>
                <a:latin typeface="Times"/>
                <a:cs typeface="Times"/>
              </a:rPr>
              <a:t>	</a:t>
            </a:r>
            <a:r>
              <a:rPr lang="en-US" altLang="ja-JP" sz="2400" dirty="0" smtClean="0">
                <a:solidFill>
                  <a:srgbClr val="FF0000"/>
                </a:solidFill>
                <a:latin typeface="Times"/>
                <a:cs typeface="Times"/>
              </a:rPr>
              <a:t>1</a:t>
            </a:r>
            <a:r>
              <a:rPr lang="en-US" altLang="ja-JP" sz="2400" dirty="0">
                <a:solidFill>
                  <a:srgbClr val="FF0000"/>
                </a:solidFill>
                <a:latin typeface="Times"/>
                <a:cs typeface="Times"/>
              </a:rPr>
              <a:t>. The first stage: “Walking the plank”</a:t>
            </a:r>
          </a:p>
          <a:p>
            <a:pPr marL="0" indent="0">
              <a:buNone/>
            </a:pPr>
            <a:endParaRPr lang="en-US" altLang="ja-JP" sz="2400" dirty="0" smtClean="0">
              <a:solidFill>
                <a:srgbClr val="FFFFFF"/>
              </a:solidFill>
              <a:latin typeface="Times"/>
              <a:cs typeface="Times"/>
            </a:endParaRPr>
          </a:p>
        </p:txBody>
      </p:sp>
    </p:spTree>
    <p:extLst>
      <p:ext uri="{BB962C8B-B14F-4D97-AF65-F5344CB8AC3E}">
        <p14:creationId xmlns:p14="http://schemas.microsoft.com/office/powerpoint/2010/main" val="1835068795"/>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79463" y="381000"/>
            <a:ext cx="7583487" cy="632248"/>
          </a:xfrm>
        </p:spPr>
        <p:txBody>
          <a:bodyPr/>
          <a:lstStyle/>
          <a:p>
            <a:pPr algn="ctr"/>
            <a:r>
              <a:rPr lang="en-US" dirty="0" smtClean="0">
                <a:solidFill>
                  <a:schemeClr val="tx1"/>
                </a:solidFill>
              </a:rPr>
              <a:t>The 3 Stages </a:t>
            </a:r>
            <a:endParaRPr lang="en-US" dirty="0">
              <a:solidFill>
                <a:schemeClr val="tx1"/>
              </a:solidFill>
            </a:endParaRPr>
          </a:p>
        </p:txBody>
      </p:sp>
      <p:sp>
        <p:nvSpPr>
          <p:cNvPr id="3" name="Content Placeholder 2"/>
          <p:cNvSpPr>
            <a:spLocks noGrp="1"/>
          </p:cNvSpPr>
          <p:nvPr>
            <p:ph idx="1"/>
          </p:nvPr>
        </p:nvSpPr>
        <p:spPr>
          <a:xfrm>
            <a:off x="779463" y="1188878"/>
            <a:ext cx="7583487" cy="567419"/>
          </a:xfrm>
        </p:spPr>
        <p:txBody>
          <a:bodyPr>
            <a:noAutofit/>
          </a:bodyPr>
          <a:lstStyle/>
          <a:p>
            <a:pPr marL="0" indent="0" algn="ctr">
              <a:buNone/>
            </a:pPr>
            <a:r>
              <a:rPr lang="en-US" sz="3200" dirty="0" smtClean="0">
                <a:solidFill>
                  <a:srgbClr val="000000"/>
                </a:solidFill>
              </a:rPr>
              <a:t>2</a:t>
            </a:r>
            <a:r>
              <a:rPr lang="en-US" sz="3200" baseline="30000" dirty="0" smtClean="0">
                <a:solidFill>
                  <a:srgbClr val="000000"/>
                </a:solidFill>
              </a:rPr>
              <a:t>nd</a:t>
            </a:r>
            <a:r>
              <a:rPr lang="en-US" sz="3200" dirty="0" smtClean="0">
                <a:solidFill>
                  <a:srgbClr val="000000"/>
                </a:solidFill>
              </a:rPr>
              <a:t> Stage:  “Learning to Swim”</a:t>
            </a:r>
            <a:endParaRPr lang="en-US" sz="3200" dirty="0">
              <a:solidFill>
                <a:srgbClr val="000000"/>
              </a:solidFill>
            </a:endParaRPr>
          </a:p>
        </p:txBody>
      </p:sp>
      <p:pic>
        <p:nvPicPr>
          <p:cNvPr id="6" name="Picture 5" descr="cliparti1-swimming-clip-art-swimming-images-clip-art-1300_642.jp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91015" y="2222179"/>
            <a:ext cx="7323307" cy="3616587"/>
          </a:xfrm>
          <a:prstGeom prst="rect">
            <a:avLst/>
          </a:prstGeom>
        </p:spPr>
      </p:pic>
    </p:spTree>
    <p:extLst>
      <p:ext uri="{BB962C8B-B14F-4D97-AF65-F5344CB8AC3E}">
        <p14:creationId xmlns:p14="http://schemas.microsoft.com/office/powerpoint/2010/main" val="24915000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pPr algn="ctr"/>
            <a:r>
              <a:rPr lang="en-US" altLang="ja-JP" sz="4000" dirty="0">
                <a:solidFill>
                  <a:srgbClr val="000000"/>
                </a:solidFill>
                <a:latin typeface="Times"/>
                <a:cs typeface="Times"/>
              </a:rPr>
              <a:t>Theoretical Background</a:t>
            </a:r>
            <a:endParaRPr kumimoji="1" lang="ja-JP" altLang="en-US" dirty="0"/>
          </a:p>
        </p:txBody>
      </p:sp>
      <p:sp>
        <p:nvSpPr>
          <p:cNvPr id="3" name="コンテンツ プレースホルダー 2"/>
          <p:cNvSpPr>
            <a:spLocks noGrp="1"/>
          </p:cNvSpPr>
          <p:nvPr>
            <p:ph idx="1"/>
          </p:nvPr>
        </p:nvSpPr>
        <p:spPr>
          <a:xfrm>
            <a:off x="779463" y="1663700"/>
            <a:ext cx="7583487" cy="4622800"/>
          </a:xfrm>
        </p:spPr>
        <p:txBody>
          <a:bodyPr>
            <a:normAutofit fontScale="92500" lnSpcReduction="10000"/>
          </a:bodyPr>
          <a:lstStyle/>
          <a:p>
            <a:pPr>
              <a:buNone/>
            </a:pPr>
            <a:r>
              <a:rPr lang="en-US" altLang="ja-JP" sz="2800" dirty="0">
                <a:solidFill>
                  <a:srgbClr val="000000"/>
                </a:solidFill>
                <a:latin typeface="Times"/>
                <a:cs typeface="Times"/>
              </a:rPr>
              <a:t>2. Sociocultural view on SLA</a:t>
            </a:r>
          </a:p>
          <a:p>
            <a:pPr>
              <a:buNone/>
            </a:pPr>
            <a:r>
              <a:rPr lang="en-US" altLang="ja-JP" sz="2800" dirty="0">
                <a:solidFill>
                  <a:srgbClr val="000000"/>
                </a:solidFill>
                <a:latin typeface="Times"/>
                <a:cs typeface="Times"/>
              </a:rPr>
              <a:t>   Learning a language is a social phenomenon (</a:t>
            </a:r>
            <a:r>
              <a:rPr lang="en-US" altLang="ja-JP" sz="2800" dirty="0" err="1">
                <a:solidFill>
                  <a:srgbClr val="000000"/>
                </a:solidFill>
                <a:latin typeface="Times"/>
                <a:cs typeface="Times"/>
              </a:rPr>
              <a:t>Lantolf</a:t>
            </a:r>
            <a:r>
              <a:rPr lang="en-US" altLang="ja-JP" sz="2800" dirty="0">
                <a:solidFill>
                  <a:srgbClr val="000000"/>
                </a:solidFill>
                <a:latin typeface="Times"/>
                <a:cs typeface="Times"/>
              </a:rPr>
              <a:t>, 2000;  Lave &amp; Wenger, 1991; </a:t>
            </a:r>
            <a:r>
              <a:rPr lang="en-US" altLang="ja-JP" sz="2800" dirty="0" err="1">
                <a:solidFill>
                  <a:srgbClr val="000000"/>
                </a:solidFill>
                <a:latin typeface="Times"/>
                <a:cs typeface="Times"/>
              </a:rPr>
              <a:t>Ohta</a:t>
            </a:r>
            <a:r>
              <a:rPr lang="en-US" altLang="ja-JP" sz="2800" dirty="0" smtClean="0">
                <a:solidFill>
                  <a:srgbClr val="000000"/>
                </a:solidFill>
                <a:latin typeface="Times"/>
                <a:cs typeface="Times"/>
              </a:rPr>
              <a:t>, 2000</a:t>
            </a:r>
            <a:r>
              <a:rPr lang="en-US" altLang="ja-JP" sz="2800" dirty="0">
                <a:solidFill>
                  <a:srgbClr val="000000"/>
                </a:solidFill>
                <a:latin typeface="Times"/>
                <a:cs typeface="Times"/>
              </a:rPr>
              <a:t>, 2001; Swain, 2000, Swain &amp; Deters, 2007; Vygotsky, 1978; Wells, 1999; Wenger, 1998).</a:t>
            </a:r>
          </a:p>
          <a:p>
            <a:pPr>
              <a:buNone/>
            </a:pPr>
            <a:r>
              <a:rPr lang="en-US" altLang="ja-JP" sz="2800" dirty="0">
                <a:solidFill>
                  <a:srgbClr val="000000"/>
                </a:solidFill>
                <a:latin typeface="Times"/>
                <a:cs typeface="Times"/>
              </a:rPr>
              <a:t>   “[L]</a:t>
            </a:r>
            <a:r>
              <a:rPr lang="en-US" altLang="ja-JP" sz="2800" dirty="0" err="1">
                <a:solidFill>
                  <a:srgbClr val="000000"/>
                </a:solidFill>
                <a:latin typeface="Times"/>
                <a:cs typeface="Times"/>
              </a:rPr>
              <a:t>anguage</a:t>
            </a:r>
            <a:r>
              <a:rPr lang="en-US" altLang="ja-JP" sz="2800" dirty="0">
                <a:solidFill>
                  <a:srgbClr val="000000"/>
                </a:solidFill>
                <a:latin typeface="Times"/>
                <a:cs typeface="Times"/>
              </a:rPr>
              <a:t> acquisition is realized through a collaborative process whereby learners appropriate the language of the interaction as their own, for their own purposes, building grammatical, expressive, and cultural competence through this process” (</a:t>
            </a:r>
            <a:r>
              <a:rPr lang="en-US" altLang="ja-JP" sz="2800" dirty="0" err="1">
                <a:solidFill>
                  <a:srgbClr val="000000"/>
                </a:solidFill>
                <a:latin typeface="Times"/>
                <a:cs typeface="Times"/>
              </a:rPr>
              <a:t>Ohta</a:t>
            </a:r>
            <a:r>
              <a:rPr lang="en-US" altLang="ja-JP" sz="2800" dirty="0">
                <a:solidFill>
                  <a:srgbClr val="000000"/>
                </a:solidFill>
                <a:latin typeface="Times"/>
                <a:cs typeface="Times"/>
              </a:rPr>
              <a:t>, 2000, p. 51).</a:t>
            </a:r>
            <a:endParaRPr lang="ja-JP" altLang="en-US" sz="2800" dirty="0">
              <a:solidFill>
                <a:srgbClr val="000000"/>
              </a:solidFill>
              <a:latin typeface="Times"/>
              <a:cs typeface="Times"/>
            </a:endParaRPr>
          </a:p>
          <a:p>
            <a:pPr marL="0" indent="0">
              <a:buNone/>
            </a:pPr>
            <a:endParaRPr kumimoji="1" lang="ja-JP" altLang="en-US" dirty="0"/>
          </a:p>
        </p:txBody>
      </p:sp>
    </p:spTree>
    <p:extLst>
      <p:ext uri="{BB962C8B-B14F-4D97-AF65-F5344CB8AC3E}">
        <p14:creationId xmlns:p14="http://schemas.microsoft.com/office/powerpoint/2010/main" val="2086028442"/>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79463" y="381000"/>
            <a:ext cx="7583487" cy="632248"/>
          </a:xfrm>
        </p:spPr>
        <p:txBody>
          <a:bodyPr/>
          <a:lstStyle/>
          <a:p>
            <a:pPr algn="ctr"/>
            <a:r>
              <a:rPr lang="en-US" dirty="0" smtClean="0">
                <a:solidFill>
                  <a:schemeClr val="tx1"/>
                </a:solidFill>
              </a:rPr>
              <a:t>The 3 Stages </a:t>
            </a:r>
            <a:endParaRPr lang="en-US" dirty="0">
              <a:solidFill>
                <a:schemeClr val="tx1"/>
              </a:solidFill>
            </a:endParaRPr>
          </a:p>
        </p:txBody>
      </p:sp>
      <p:sp>
        <p:nvSpPr>
          <p:cNvPr id="3" name="Content Placeholder 2"/>
          <p:cNvSpPr>
            <a:spLocks noGrp="1"/>
          </p:cNvSpPr>
          <p:nvPr>
            <p:ph idx="1"/>
          </p:nvPr>
        </p:nvSpPr>
        <p:spPr>
          <a:xfrm>
            <a:off x="779463" y="1188878"/>
            <a:ext cx="7583487" cy="567419"/>
          </a:xfrm>
        </p:spPr>
        <p:txBody>
          <a:bodyPr>
            <a:noAutofit/>
          </a:bodyPr>
          <a:lstStyle/>
          <a:p>
            <a:pPr marL="0" indent="0" algn="ctr">
              <a:buNone/>
            </a:pPr>
            <a:r>
              <a:rPr lang="en-US" sz="3200" dirty="0" smtClean="0">
                <a:solidFill>
                  <a:srgbClr val="000000"/>
                </a:solidFill>
              </a:rPr>
              <a:t>2</a:t>
            </a:r>
            <a:r>
              <a:rPr lang="en-US" sz="3200" baseline="30000" dirty="0" smtClean="0">
                <a:solidFill>
                  <a:srgbClr val="000000"/>
                </a:solidFill>
              </a:rPr>
              <a:t>nd</a:t>
            </a:r>
            <a:r>
              <a:rPr lang="en-US" sz="3200" dirty="0" smtClean="0">
                <a:solidFill>
                  <a:srgbClr val="000000"/>
                </a:solidFill>
              </a:rPr>
              <a:t> Stage:  “Learning to Swim”</a:t>
            </a:r>
            <a:endParaRPr lang="en-US" sz="3200" dirty="0">
              <a:solidFill>
                <a:srgbClr val="000000"/>
              </a:solidFill>
            </a:endParaRPr>
          </a:p>
        </p:txBody>
      </p:sp>
      <p:sp>
        <p:nvSpPr>
          <p:cNvPr id="7" name="TextBox 6"/>
          <p:cNvSpPr txBox="1"/>
          <p:nvPr/>
        </p:nvSpPr>
        <p:spPr>
          <a:xfrm>
            <a:off x="2391559" y="1972456"/>
            <a:ext cx="4323725" cy="4154983"/>
          </a:xfrm>
          <a:prstGeom prst="rect">
            <a:avLst/>
          </a:prstGeom>
          <a:noFill/>
        </p:spPr>
        <p:txBody>
          <a:bodyPr wrap="square" rtlCol="0">
            <a:spAutoFit/>
          </a:bodyPr>
          <a:lstStyle/>
          <a:p>
            <a:pPr marL="571500" indent="-571500">
              <a:buFont typeface="Arial"/>
              <a:buChar char="•"/>
            </a:pPr>
            <a:r>
              <a:rPr lang="en-US" sz="4400" i="1" dirty="0" smtClean="0">
                <a:solidFill>
                  <a:srgbClr val="CCFFCC"/>
                </a:solidFill>
              </a:rPr>
              <a:t>Less shy</a:t>
            </a:r>
          </a:p>
          <a:p>
            <a:pPr marL="571500" indent="-571500">
              <a:buFont typeface="Arial"/>
              <a:buChar char="•"/>
            </a:pPr>
            <a:r>
              <a:rPr lang="en-US" sz="4400" i="1" dirty="0" smtClean="0">
                <a:solidFill>
                  <a:srgbClr val="CCFFCC"/>
                </a:solidFill>
              </a:rPr>
              <a:t>More confident</a:t>
            </a:r>
          </a:p>
          <a:p>
            <a:pPr marL="571500" indent="-571500">
              <a:buFont typeface="Arial"/>
              <a:buChar char="•"/>
            </a:pPr>
            <a:r>
              <a:rPr lang="en-US" sz="4400" i="1" dirty="0" smtClean="0">
                <a:solidFill>
                  <a:srgbClr val="CCFFCC"/>
                </a:solidFill>
              </a:rPr>
              <a:t>Able to collaborate more</a:t>
            </a:r>
            <a:endParaRPr lang="en-US" sz="4400" i="1" dirty="0">
              <a:solidFill>
                <a:srgbClr val="CCFFCC"/>
              </a:solidFill>
            </a:endParaRPr>
          </a:p>
        </p:txBody>
      </p:sp>
    </p:spTree>
    <p:extLst>
      <p:ext uri="{BB962C8B-B14F-4D97-AF65-F5344CB8AC3E}">
        <p14:creationId xmlns:p14="http://schemas.microsoft.com/office/powerpoint/2010/main" val="13992545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79463" y="381000"/>
            <a:ext cx="7583487" cy="632248"/>
          </a:xfrm>
        </p:spPr>
        <p:txBody>
          <a:bodyPr/>
          <a:lstStyle/>
          <a:p>
            <a:pPr algn="ctr"/>
            <a:r>
              <a:rPr lang="en-US" dirty="0" smtClean="0">
                <a:solidFill>
                  <a:schemeClr val="tx1"/>
                </a:solidFill>
              </a:rPr>
              <a:t>The 3 Stages </a:t>
            </a:r>
            <a:endParaRPr lang="en-US" dirty="0">
              <a:solidFill>
                <a:schemeClr val="tx1"/>
              </a:solidFill>
            </a:endParaRPr>
          </a:p>
        </p:txBody>
      </p:sp>
      <p:sp>
        <p:nvSpPr>
          <p:cNvPr id="3" name="Content Placeholder 2"/>
          <p:cNvSpPr>
            <a:spLocks noGrp="1"/>
          </p:cNvSpPr>
          <p:nvPr>
            <p:ph idx="1"/>
          </p:nvPr>
        </p:nvSpPr>
        <p:spPr>
          <a:xfrm>
            <a:off x="779463" y="1188878"/>
            <a:ext cx="7583487" cy="567419"/>
          </a:xfrm>
        </p:spPr>
        <p:txBody>
          <a:bodyPr>
            <a:noAutofit/>
          </a:bodyPr>
          <a:lstStyle/>
          <a:p>
            <a:pPr marL="0" indent="0" algn="ctr">
              <a:buNone/>
            </a:pPr>
            <a:r>
              <a:rPr lang="en-US" sz="3200" dirty="0" smtClean="0">
                <a:solidFill>
                  <a:srgbClr val="000000"/>
                </a:solidFill>
              </a:rPr>
              <a:t>2</a:t>
            </a:r>
            <a:r>
              <a:rPr lang="en-US" sz="3200" baseline="30000" dirty="0" smtClean="0">
                <a:solidFill>
                  <a:srgbClr val="000000"/>
                </a:solidFill>
              </a:rPr>
              <a:t>nd</a:t>
            </a:r>
            <a:r>
              <a:rPr lang="en-US" sz="3200" dirty="0" smtClean="0">
                <a:solidFill>
                  <a:srgbClr val="000000"/>
                </a:solidFill>
              </a:rPr>
              <a:t> Stage:  “Learning to Swim”</a:t>
            </a:r>
            <a:endParaRPr lang="en-US" sz="3200" dirty="0">
              <a:solidFill>
                <a:srgbClr val="000000"/>
              </a:solidFill>
            </a:endParaRPr>
          </a:p>
        </p:txBody>
      </p:sp>
      <p:pic>
        <p:nvPicPr>
          <p:cNvPr id="4" name="Picture 3" descr="swim.jpe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937371" y="2235751"/>
            <a:ext cx="5373774" cy="2776450"/>
          </a:xfrm>
          <a:prstGeom prst="rect">
            <a:avLst/>
          </a:prstGeom>
        </p:spPr>
      </p:pic>
    </p:spTree>
    <p:extLst>
      <p:ext uri="{BB962C8B-B14F-4D97-AF65-F5344CB8AC3E}">
        <p14:creationId xmlns:p14="http://schemas.microsoft.com/office/powerpoint/2010/main" val="4208986402"/>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コンテンツ プレースホルダー 2"/>
          <p:cNvSpPr>
            <a:spLocks noGrp="1"/>
          </p:cNvSpPr>
          <p:nvPr>
            <p:ph idx="1"/>
          </p:nvPr>
        </p:nvSpPr>
        <p:spPr>
          <a:xfrm>
            <a:off x="1080930" y="301378"/>
            <a:ext cx="7377353" cy="563260"/>
          </a:xfrm>
        </p:spPr>
        <p:txBody>
          <a:bodyPr>
            <a:noAutofit/>
          </a:bodyPr>
          <a:lstStyle/>
          <a:p>
            <a:pPr marL="0" indent="0">
              <a:buNone/>
            </a:pPr>
            <a:r>
              <a:rPr lang="en-US" altLang="ja-JP" sz="2400" dirty="0" smtClean="0">
                <a:solidFill>
                  <a:srgbClr val="FFFFFF"/>
                </a:solidFill>
                <a:latin typeface="Times"/>
                <a:cs typeface="Times"/>
              </a:rPr>
              <a:t>	</a:t>
            </a:r>
            <a:r>
              <a:rPr lang="en-US" altLang="ja-JP" sz="2400" dirty="0" smtClean="0">
                <a:solidFill>
                  <a:srgbClr val="FF0000"/>
                </a:solidFill>
                <a:latin typeface="Times"/>
                <a:cs typeface="Times"/>
              </a:rPr>
              <a:t>2. </a:t>
            </a:r>
            <a:r>
              <a:rPr lang="en-US" altLang="ja-JP" sz="2400" dirty="0">
                <a:solidFill>
                  <a:srgbClr val="FF0000"/>
                </a:solidFill>
                <a:latin typeface="Times"/>
                <a:cs typeface="Times"/>
              </a:rPr>
              <a:t>The </a:t>
            </a:r>
            <a:r>
              <a:rPr lang="en-US" altLang="ja-JP" sz="2400" dirty="0" smtClean="0">
                <a:solidFill>
                  <a:srgbClr val="FF0000"/>
                </a:solidFill>
                <a:latin typeface="Times"/>
                <a:cs typeface="Times"/>
              </a:rPr>
              <a:t>second stage</a:t>
            </a:r>
            <a:r>
              <a:rPr lang="en-US" altLang="ja-JP" sz="2400" dirty="0">
                <a:solidFill>
                  <a:srgbClr val="FF0000"/>
                </a:solidFill>
                <a:latin typeface="Times"/>
                <a:cs typeface="Times"/>
              </a:rPr>
              <a:t>: </a:t>
            </a:r>
            <a:r>
              <a:rPr lang="en-US" altLang="ja-JP" sz="2400" dirty="0" smtClean="0">
                <a:solidFill>
                  <a:srgbClr val="FF0000"/>
                </a:solidFill>
                <a:latin typeface="Times"/>
                <a:cs typeface="Times"/>
              </a:rPr>
              <a:t>“Learning to swim”</a:t>
            </a:r>
            <a:endParaRPr lang="en-US" altLang="ja-JP" sz="2400" dirty="0">
              <a:solidFill>
                <a:srgbClr val="FF0000"/>
              </a:solidFill>
              <a:latin typeface="Times"/>
              <a:cs typeface="Times"/>
            </a:endParaRPr>
          </a:p>
          <a:p>
            <a:pPr marL="0" indent="0">
              <a:buNone/>
            </a:pPr>
            <a:endParaRPr lang="en-US" altLang="ja-JP" sz="2400" dirty="0" smtClean="0">
              <a:solidFill>
                <a:srgbClr val="FF0000"/>
              </a:solidFill>
              <a:latin typeface="Times"/>
              <a:cs typeface="Times"/>
            </a:endParaRPr>
          </a:p>
        </p:txBody>
      </p:sp>
      <p:sp>
        <p:nvSpPr>
          <p:cNvPr id="8" name="TextBox 7"/>
          <p:cNvSpPr txBox="1"/>
          <p:nvPr/>
        </p:nvSpPr>
        <p:spPr>
          <a:xfrm>
            <a:off x="256719" y="837619"/>
            <a:ext cx="8606915" cy="4524315"/>
          </a:xfrm>
          <a:prstGeom prst="rect">
            <a:avLst/>
          </a:prstGeom>
          <a:noFill/>
        </p:spPr>
        <p:txBody>
          <a:bodyPr wrap="square" rtlCol="0">
            <a:spAutoFit/>
          </a:bodyPr>
          <a:lstStyle/>
          <a:p>
            <a:pPr marL="342900" lvl="0" indent="-342900">
              <a:buFont typeface="+mj-lt"/>
              <a:buAutoNum type="arabicPeriod"/>
            </a:pPr>
            <a:r>
              <a:rPr lang="en-US" sz="2400" i="1" dirty="0"/>
              <a:t>Aki</a:t>
            </a:r>
            <a:r>
              <a:rPr lang="en-US" sz="2400" i="1" dirty="0" smtClean="0"/>
              <a:t>:   Ok</a:t>
            </a:r>
            <a:r>
              <a:rPr lang="en-US" sz="2400" i="1" dirty="0"/>
              <a:t>. Do you like pets?</a:t>
            </a:r>
            <a:endParaRPr lang="en-AU" sz="2400" dirty="0"/>
          </a:p>
          <a:p>
            <a:pPr marL="342900" lvl="0" indent="-342900">
              <a:buFont typeface="+mj-lt"/>
              <a:buAutoNum type="arabicPeriod"/>
            </a:pPr>
            <a:r>
              <a:rPr lang="en-US" sz="2400" i="1" dirty="0" err="1" smtClean="0"/>
              <a:t>Sayo</a:t>
            </a:r>
            <a:r>
              <a:rPr lang="en-US" sz="2400" i="1" dirty="0" smtClean="0"/>
              <a:t>: Yes</a:t>
            </a:r>
            <a:r>
              <a:rPr lang="en-US" sz="2400" i="1" dirty="0"/>
              <a:t>, of course.</a:t>
            </a:r>
            <a:endParaRPr lang="en-AU" sz="2400" dirty="0"/>
          </a:p>
          <a:p>
            <a:pPr marL="342900" lvl="0" indent="-342900">
              <a:buFont typeface="+mj-lt"/>
              <a:buAutoNum type="arabicPeriod"/>
            </a:pPr>
            <a:r>
              <a:rPr lang="en-US" sz="2400" i="1" dirty="0"/>
              <a:t>Aki: </a:t>
            </a:r>
            <a:r>
              <a:rPr lang="en-US" sz="2400" i="1" dirty="0" smtClean="0"/>
              <a:t>  So</a:t>
            </a:r>
            <a:r>
              <a:rPr lang="en-US" sz="2400" i="1" dirty="0"/>
              <a:t>: (1) Um: (1) Keeping pets is good for you.(.) Do </a:t>
            </a:r>
            <a:r>
              <a:rPr lang="en-US" sz="2400" i="1" dirty="0" smtClean="0"/>
              <a:t>	you </a:t>
            </a:r>
            <a:r>
              <a:rPr lang="en-US" sz="2400" i="1" dirty="0"/>
              <a:t>think</a:t>
            </a:r>
            <a:r>
              <a:rPr lang="en-US" sz="2400" i="1" dirty="0" smtClean="0"/>
              <a:t>?</a:t>
            </a:r>
          </a:p>
          <a:p>
            <a:pPr lvl="0"/>
            <a:r>
              <a:rPr lang="en-US" sz="2400" i="1" dirty="0" smtClean="0">
                <a:solidFill>
                  <a:schemeClr val="bg1"/>
                </a:solidFill>
              </a:rPr>
              <a:t>(</a:t>
            </a:r>
            <a:r>
              <a:rPr lang="en-US" sz="2400" i="1" dirty="0">
                <a:solidFill>
                  <a:schemeClr val="bg1"/>
                </a:solidFill>
              </a:rPr>
              <a:t>(They are both </a:t>
            </a:r>
            <a:r>
              <a:rPr lang="en-US" sz="2400" i="1" dirty="0" smtClean="0">
                <a:solidFill>
                  <a:schemeClr val="bg1"/>
                </a:solidFill>
              </a:rPr>
              <a:t>making </a:t>
            </a:r>
            <a:r>
              <a:rPr lang="en-US" sz="2400" i="1" dirty="0">
                <a:solidFill>
                  <a:schemeClr val="bg1"/>
                </a:solidFill>
              </a:rPr>
              <a:t>eye contact)</a:t>
            </a:r>
            <a:r>
              <a:rPr lang="en-US" sz="2400" i="1" dirty="0" smtClean="0">
                <a:solidFill>
                  <a:schemeClr val="bg1"/>
                </a:solidFill>
              </a:rPr>
              <a:t>)</a:t>
            </a:r>
            <a:endParaRPr lang="en-AU" sz="2400" dirty="0">
              <a:solidFill>
                <a:schemeClr val="bg1"/>
              </a:solidFill>
            </a:endParaRPr>
          </a:p>
          <a:p>
            <a:pPr marL="457200" lvl="0" indent="-457200">
              <a:buFont typeface="+mj-lt"/>
              <a:buAutoNum type="arabicPeriod" startAt="4"/>
            </a:pPr>
            <a:r>
              <a:rPr lang="en-US" sz="2400" i="1" dirty="0" err="1"/>
              <a:t>Sayo</a:t>
            </a:r>
            <a:r>
              <a:rPr lang="en-US" sz="2400" i="1" dirty="0"/>
              <a:t>: </a:t>
            </a:r>
            <a:r>
              <a:rPr lang="en-US" sz="2400" i="1" dirty="0" smtClean="0"/>
              <a:t>Yes</a:t>
            </a:r>
            <a:r>
              <a:rPr lang="en-US" sz="2400" i="1" dirty="0"/>
              <a:t>: (.) =</a:t>
            </a:r>
            <a:endParaRPr lang="en-AU" sz="2400" dirty="0"/>
          </a:p>
          <a:p>
            <a:pPr marL="342900" lvl="0" indent="-342900">
              <a:buFont typeface="+mj-lt"/>
              <a:buAutoNum type="arabicPeriod" startAt="4"/>
            </a:pPr>
            <a:r>
              <a:rPr lang="en-US" sz="2400" i="1" dirty="0"/>
              <a:t>Aki: </a:t>
            </a:r>
            <a:r>
              <a:rPr lang="en-US" sz="2400" i="1" dirty="0" smtClean="0"/>
              <a:t>  =</a:t>
            </a:r>
            <a:r>
              <a:rPr lang="en-US" sz="2400" i="1" dirty="0"/>
              <a:t>For example? &lt;Why do you think so?&gt;</a:t>
            </a:r>
            <a:endParaRPr lang="en-AU" sz="2400" dirty="0"/>
          </a:p>
          <a:p>
            <a:pPr marL="342900" lvl="0" indent="-342900">
              <a:buFont typeface="+mj-lt"/>
              <a:buAutoNum type="arabicPeriod" startAt="4"/>
            </a:pPr>
            <a:r>
              <a:rPr lang="en-US" sz="2400" i="1" dirty="0" err="1"/>
              <a:t>Sayo</a:t>
            </a:r>
            <a:r>
              <a:rPr lang="en-US" sz="2400" i="1" dirty="0"/>
              <a:t>: </a:t>
            </a:r>
            <a:r>
              <a:rPr lang="en-US" sz="2400" i="1" dirty="0" smtClean="0"/>
              <a:t>I </a:t>
            </a:r>
            <a:r>
              <a:rPr lang="en-US" sz="2400" i="1" dirty="0"/>
              <a:t>have two dogs (1) and &gt;when I come back to home</a:t>
            </a:r>
            <a:r>
              <a:rPr lang="en-US" sz="2400" i="1" dirty="0" smtClean="0"/>
              <a:t>?	&lt; </a:t>
            </a:r>
            <a:r>
              <a:rPr lang="en-US" sz="2400" i="1" dirty="0"/>
              <a:t>(1),um (.) </a:t>
            </a:r>
            <a:r>
              <a:rPr lang="en-US" sz="2400" i="1" dirty="0" smtClean="0"/>
              <a:t>&lt;</a:t>
            </a:r>
            <a:r>
              <a:rPr lang="en-US" sz="2400" i="1" dirty="0"/>
              <a:t>these dogs: come around </a:t>
            </a:r>
            <a:r>
              <a:rPr lang="en-US" sz="2400" i="1" dirty="0" smtClean="0"/>
              <a:t>me</a:t>
            </a:r>
            <a:r>
              <a:rPr lang="en-US" sz="2400" i="1" dirty="0"/>
              <a:t>:&gt;=</a:t>
            </a:r>
            <a:endParaRPr lang="en-AU" sz="2400" dirty="0"/>
          </a:p>
          <a:p>
            <a:pPr marL="342900" lvl="0" indent="-342900">
              <a:buFont typeface="+mj-lt"/>
              <a:buAutoNum type="arabicPeriod" startAt="4"/>
            </a:pPr>
            <a:r>
              <a:rPr lang="en-US" sz="2400" i="1" dirty="0"/>
              <a:t>Aki:	 </a:t>
            </a:r>
            <a:r>
              <a:rPr lang="en-US" sz="2400" i="1" dirty="0" smtClean="0"/>
              <a:t>  = </a:t>
            </a:r>
            <a:r>
              <a:rPr lang="en-US" sz="2400" i="1" dirty="0"/>
              <a:t>Ah, yeah.=</a:t>
            </a:r>
            <a:endParaRPr lang="en-AU" sz="2400" dirty="0"/>
          </a:p>
          <a:p>
            <a:pPr marL="342900" lvl="0" indent="-342900">
              <a:buFont typeface="+mj-lt"/>
              <a:buAutoNum type="arabicPeriod" startAt="4"/>
            </a:pPr>
            <a:r>
              <a:rPr lang="en-US" sz="2400" i="1" dirty="0" err="1"/>
              <a:t>Sayo</a:t>
            </a:r>
            <a:r>
              <a:rPr lang="en-US" sz="2400" i="1" dirty="0" smtClean="0"/>
              <a:t>:  =</a:t>
            </a:r>
            <a:r>
              <a:rPr lang="en-US" sz="2400" i="1" dirty="0"/>
              <a:t>so I relieved=</a:t>
            </a:r>
            <a:endParaRPr lang="en-AU" sz="2400" dirty="0"/>
          </a:p>
          <a:p>
            <a:pPr marL="342900" lvl="0" indent="-342900">
              <a:buFont typeface="+mj-lt"/>
              <a:buAutoNum type="arabicPeriod" startAt="4"/>
            </a:pPr>
            <a:r>
              <a:rPr lang="en-US" sz="2400" i="1" dirty="0"/>
              <a:t>Aki: </a:t>
            </a:r>
            <a:r>
              <a:rPr lang="en-US" sz="2400" i="1" dirty="0" smtClean="0"/>
              <a:t>   =</a:t>
            </a:r>
            <a:r>
              <a:rPr lang="en-US" sz="2400" i="1" dirty="0"/>
              <a:t>Yeah, you feel relieve</a:t>
            </a:r>
            <a:r>
              <a:rPr lang="en-US" sz="2400" i="1" dirty="0" smtClean="0"/>
              <a:t>.</a:t>
            </a:r>
            <a:endParaRPr lang="en-AU" sz="2400" dirty="0"/>
          </a:p>
        </p:txBody>
      </p:sp>
    </p:spTree>
    <p:extLst>
      <p:ext uri="{BB962C8B-B14F-4D97-AF65-F5344CB8AC3E}">
        <p14:creationId xmlns:p14="http://schemas.microsoft.com/office/powerpoint/2010/main" val="3307347970"/>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コンテンツ プレースホルダー 2"/>
          <p:cNvSpPr>
            <a:spLocks noGrp="1"/>
          </p:cNvSpPr>
          <p:nvPr>
            <p:ph idx="1"/>
          </p:nvPr>
        </p:nvSpPr>
        <p:spPr>
          <a:xfrm>
            <a:off x="1080930" y="314888"/>
            <a:ext cx="7377353" cy="563260"/>
          </a:xfrm>
        </p:spPr>
        <p:txBody>
          <a:bodyPr>
            <a:noAutofit/>
          </a:bodyPr>
          <a:lstStyle/>
          <a:p>
            <a:pPr marL="0" indent="0">
              <a:buNone/>
            </a:pPr>
            <a:r>
              <a:rPr lang="en-US" altLang="ja-JP" sz="2400" dirty="0" smtClean="0">
                <a:solidFill>
                  <a:srgbClr val="FF0000"/>
                </a:solidFill>
                <a:latin typeface="Times"/>
                <a:cs typeface="Times"/>
              </a:rPr>
              <a:t>	2. </a:t>
            </a:r>
            <a:r>
              <a:rPr lang="en-US" altLang="ja-JP" sz="2400" dirty="0">
                <a:solidFill>
                  <a:srgbClr val="FF0000"/>
                </a:solidFill>
                <a:latin typeface="Times"/>
                <a:cs typeface="Times"/>
              </a:rPr>
              <a:t>The </a:t>
            </a:r>
            <a:r>
              <a:rPr lang="en-US" altLang="ja-JP" sz="2400" dirty="0" smtClean="0">
                <a:solidFill>
                  <a:srgbClr val="FF0000"/>
                </a:solidFill>
                <a:latin typeface="Times"/>
                <a:cs typeface="Times"/>
              </a:rPr>
              <a:t>second stage</a:t>
            </a:r>
            <a:r>
              <a:rPr lang="en-US" altLang="ja-JP" sz="2400" dirty="0">
                <a:solidFill>
                  <a:srgbClr val="FF0000"/>
                </a:solidFill>
                <a:latin typeface="Times"/>
                <a:cs typeface="Times"/>
              </a:rPr>
              <a:t>: </a:t>
            </a:r>
            <a:r>
              <a:rPr lang="en-US" altLang="ja-JP" sz="2400" dirty="0" smtClean="0">
                <a:solidFill>
                  <a:srgbClr val="FF0000"/>
                </a:solidFill>
                <a:latin typeface="Times"/>
                <a:cs typeface="Times"/>
              </a:rPr>
              <a:t>“Learning to swim”</a:t>
            </a:r>
            <a:endParaRPr lang="en-US" altLang="ja-JP" sz="2400" dirty="0">
              <a:solidFill>
                <a:srgbClr val="FF0000"/>
              </a:solidFill>
              <a:latin typeface="Times"/>
              <a:cs typeface="Times"/>
            </a:endParaRPr>
          </a:p>
          <a:p>
            <a:pPr marL="0" indent="0">
              <a:buNone/>
            </a:pPr>
            <a:endParaRPr lang="en-US" altLang="ja-JP" sz="2400" dirty="0" smtClean="0">
              <a:solidFill>
                <a:srgbClr val="FF0000"/>
              </a:solidFill>
              <a:latin typeface="Times"/>
              <a:cs typeface="Times"/>
            </a:endParaRPr>
          </a:p>
        </p:txBody>
      </p:sp>
      <p:sp>
        <p:nvSpPr>
          <p:cNvPr id="8" name="TextBox 7"/>
          <p:cNvSpPr txBox="1"/>
          <p:nvPr/>
        </p:nvSpPr>
        <p:spPr>
          <a:xfrm>
            <a:off x="256719" y="1013249"/>
            <a:ext cx="8606915" cy="4524315"/>
          </a:xfrm>
          <a:prstGeom prst="rect">
            <a:avLst/>
          </a:prstGeom>
          <a:noFill/>
        </p:spPr>
        <p:txBody>
          <a:bodyPr wrap="square" rtlCol="0">
            <a:spAutoFit/>
          </a:bodyPr>
          <a:lstStyle/>
          <a:p>
            <a:pPr marL="457200" lvl="0" indent="-457200">
              <a:buFont typeface="+mj-lt"/>
              <a:buAutoNum type="arabicPeriod" startAt="10"/>
            </a:pPr>
            <a:r>
              <a:rPr lang="en-US" sz="2400" i="1" dirty="0" err="1"/>
              <a:t>Sayo</a:t>
            </a:r>
            <a:r>
              <a:rPr lang="en-US" sz="2400" i="1" dirty="0"/>
              <a:t>:  Yes: (.) Many (.) many people feel relieved</a:t>
            </a:r>
            <a:r>
              <a:rPr lang="en-US" sz="2400" i="1" dirty="0" smtClean="0"/>
              <a:t>:(</a:t>
            </a:r>
            <a:r>
              <a:rPr lang="en-US" sz="2400" i="1" dirty="0"/>
              <a:t>.</a:t>
            </a:r>
            <a:r>
              <a:rPr lang="en-US" sz="2400" i="1" dirty="0" smtClean="0"/>
              <a:t>)to 	         	     (</a:t>
            </a:r>
            <a:r>
              <a:rPr lang="en-US" sz="2400" i="1" dirty="0"/>
              <a:t>.</a:t>
            </a:r>
            <a:r>
              <a:rPr lang="en-US" sz="2400" i="1" dirty="0" smtClean="0"/>
              <a:t>)to </a:t>
            </a:r>
            <a:r>
              <a:rPr lang="en-US" sz="2400" i="1" dirty="0"/>
              <a:t>keep dogs? (.) or other pets?</a:t>
            </a:r>
            <a:endParaRPr lang="en-AU" sz="2400" dirty="0"/>
          </a:p>
          <a:p>
            <a:pPr marL="457200" lvl="0" indent="-457200">
              <a:buFont typeface="+mj-lt"/>
              <a:buAutoNum type="arabicPeriod" startAt="10"/>
            </a:pPr>
            <a:r>
              <a:rPr lang="en-US" sz="2400" i="1" dirty="0"/>
              <a:t>Aki:  </a:t>
            </a:r>
            <a:r>
              <a:rPr lang="en-US" sz="2400" i="1" dirty="0" smtClean="0"/>
              <a:t> </a:t>
            </a:r>
            <a:r>
              <a:rPr lang="en-US" sz="2400" i="1" dirty="0"/>
              <a:t>Yeah.</a:t>
            </a:r>
            <a:endParaRPr lang="en-AU" sz="2400" dirty="0"/>
          </a:p>
          <a:p>
            <a:pPr marL="457200" lvl="0" indent="-457200">
              <a:buFont typeface="+mj-lt"/>
              <a:buAutoNum type="arabicPeriod" startAt="10"/>
            </a:pPr>
            <a:r>
              <a:rPr lang="en-US" sz="2400" i="1" dirty="0" err="1"/>
              <a:t>Sayo</a:t>
            </a:r>
            <a:r>
              <a:rPr lang="en-US" sz="2400" i="1" dirty="0"/>
              <a:t>: And (.) And (.) Um, when I investigated in Internet= </a:t>
            </a:r>
            <a:endParaRPr lang="en-AU" sz="2400" dirty="0"/>
          </a:p>
          <a:p>
            <a:pPr marL="457200" lvl="0" indent="-457200">
              <a:buFont typeface="+mj-lt"/>
              <a:buAutoNum type="arabicPeriod" startAt="10"/>
            </a:pPr>
            <a:r>
              <a:rPr lang="en-US" sz="2400" i="1" dirty="0"/>
              <a:t>Aki:   </a:t>
            </a:r>
            <a:r>
              <a:rPr lang="en-US" sz="2400" i="1" dirty="0" smtClean="0"/>
              <a:t>Yeah</a:t>
            </a:r>
            <a:r>
              <a:rPr lang="en-US" sz="2400" i="1" dirty="0"/>
              <a:t>.</a:t>
            </a:r>
            <a:endParaRPr lang="en-AU" sz="2400" dirty="0"/>
          </a:p>
          <a:p>
            <a:pPr marL="457200" lvl="0" indent="-457200">
              <a:buFont typeface="+mj-lt"/>
              <a:buAutoNum type="arabicPeriod" startAt="10"/>
            </a:pPr>
            <a:r>
              <a:rPr lang="en-US" sz="2400" i="1" dirty="0" err="1" smtClean="0"/>
              <a:t>Sayo</a:t>
            </a:r>
            <a:r>
              <a:rPr lang="en-US" sz="2400" i="1" dirty="0"/>
              <a:t>: </a:t>
            </a:r>
            <a:r>
              <a:rPr lang="en-US" sz="2400" i="1" dirty="0" smtClean="0"/>
              <a:t>=</a:t>
            </a:r>
            <a:r>
              <a:rPr lang="en-US" sz="2400" i="1" dirty="0"/>
              <a:t>Many (.) many (.) animal therapy?</a:t>
            </a:r>
            <a:endParaRPr lang="en-AU" sz="2400" dirty="0"/>
          </a:p>
          <a:p>
            <a:pPr marL="457200" lvl="0" indent="-457200">
              <a:buFont typeface="+mj-lt"/>
              <a:buAutoNum type="arabicPeriod" startAt="10"/>
            </a:pPr>
            <a:r>
              <a:rPr lang="en-US" sz="2400" i="1" dirty="0"/>
              <a:t>Aki:  </a:t>
            </a:r>
            <a:r>
              <a:rPr lang="en-US" sz="2400" i="1" dirty="0" smtClean="0"/>
              <a:t>  Yeah</a:t>
            </a:r>
            <a:r>
              <a:rPr lang="en-US" sz="2400" i="1" dirty="0"/>
              <a:t>, I know.</a:t>
            </a:r>
            <a:endParaRPr lang="en-AU" sz="2400" dirty="0"/>
          </a:p>
          <a:p>
            <a:pPr marL="457200" lvl="0" indent="-457200">
              <a:buFont typeface="+mj-lt"/>
              <a:buAutoNum type="arabicPeriod" startAt="10"/>
            </a:pPr>
            <a:r>
              <a:rPr lang="en-US" sz="2400" i="1" dirty="0" err="1"/>
              <a:t>Sayo</a:t>
            </a:r>
            <a:r>
              <a:rPr lang="en-US" sz="2400" i="1" dirty="0"/>
              <a:t>: </a:t>
            </a:r>
            <a:r>
              <a:rPr lang="en-US" sz="2400" i="1" dirty="0" smtClean="0"/>
              <a:t> Use </a:t>
            </a:r>
            <a:r>
              <a:rPr lang="en-US" sz="2400" i="1" dirty="0"/>
              <a:t>(.) Is used (.) many places: </a:t>
            </a:r>
            <a:endParaRPr lang="en-AU" sz="2400" dirty="0"/>
          </a:p>
          <a:p>
            <a:pPr marL="457200" lvl="0" indent="-457200">
              <a:buFont typeface="+mj-lt"/>
              <a:buAutoNum type="arabicPeriod" startAt="10"/>
            </a:pPr>
            <a:r>
              <a:rPr lang="en-US" sz="2400" i="1" dirty="0"/>
              <a:t>Aki: </a:t>
            </a:r>
            <a:r>
              <a:rPr lang="en-US" sz="2400" i="1" dirty="0" smtClean="0"/>
              <a:t>   Yeah</a:t>
            </a:r>
            <a:r>
              <a:rPr lang="en-US" sz="2400" i="1" dirty="0"/>
              <a:t>.</a:t>
            </a:r>
            <a:endParaRPr lang="en-AU" sz="2400" dirty="0"/>
          </a:p>
          <a:p>
            <a:pPr marL="457200" lvl="0" indent="-457200">
              <a:buFont typeface="+mj-lt"/>
              <a:buAutoNum type="arabicPeriod" startAt="10"/>
            </a:pPr>
            <a:r>
              <a:rPr lang="en-US" sz="2400" i="1" dirty="0" err="1"/>
              <a:t>Sayo</a:t>
            </a:r>
            <a:r>
              <a:rPr lang="en-US" sz="2400" i="1" dirty="0"/>
              <a:t>: </a:t>
            </a:r>
            <a:r>
              <a:rPr lang="en-US" sz="2400" i="1" dirty="0" smtClean="0"/>
              <a:t>  Heart </a:t>
            </a:r>
            <a:r>
              <a:rPr lang="en-US" sz="2400" i="1" dirty="0"/>
              <a:t>disease (1) pat (.) patient:=</a:t>
            </a:r>
            <a:endParaRPr lang="en-AU" sz="2400" dirty="0"/>
          </a:p>
          <a:p>
            <a:pPr marL="457200" lvl="0" indent="-457200">
              <a:buFont typeface="+mj-lt"/>
              <a:buAutoNum type="arabicPeriod" startAt="10"/>
            </a:pPr>
            <a:r>
              <a:rPr lang="en-US" sz="2400" i="1" dirty="0"/>
              <a:t>Aki:  </a:t>
            </a:r>
            <a:r>
              <a:rPr lang="en-US" sz="2400" i="1" dirty="0" smtClean="0"/>
              <a:t>   =</a:t>
            </a:r>
            <a:r>
              <a:rPr lang="en-US" sz="2400" i="1" dirty="0"/>
              <a:t>Yeah.</a:t>
            </a:r>
            <a:endParaRPr lang="en-AU" sz="2400" dirty="0"/>
          </a:p>
          <a:p>
            <a:endParaRPr lang="en-US" sz="2400" dirty="0"/>
          </a:p>
        </p:txBody>
      </p:sp>
    </p:spTree>
    <p:extLst>
      <p:ext uri="{BB962C8B-B14F-4D97-AF65-F5344CB8AC3E}">
        <p14:creationId xmlns:p14="http://schemas.microsoft.com/office/powerpoint/2010/main" val="467826026"/>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79463" y="381000"/>
            <a:ext cx="7583487" cy="632248"/>
          </a:xfrm>
        </p:spPr>
        <p:txBody>
          <a:bodyPr/>
          <a:lstStyle/>
          <a:p>
            <a:pPr algn="ctr"/>
            <a:r>
              <a:rPr lang="en-US" dirty="0" smtClean="0">
                <a:solidFill>
                  <a:schemeClr val="tx1"/>
                </a:solidFill>
              </a:rPr>
              <a:t>The 3 Stages </a:t>
            </a:r>
            <a:endParaRPr lang="en-US" dirty="0">
              <a:solidFill>
                <a:schemeClr val="tx1"/>
              </a:solidFill>
            </a:endParaRPr>
          </a:p>
        </p:txBody>
      </p:sp>
      <p:sp>
        <p:nvSpPr>
          <p:cNvPr id="3" name="Content Placeholder 2"/>
          <p:cNvSpPr>
            <a:spLocks noGrp="1"/>
          </p:cNvSpPr>
          <p:nvPr>
            <p:ph idx="1"/>
          </p:nvPr>
        </p:nvSpPr>
        <p:spPr>
          <a:xfrm>
            <a:off x="779463" y="1188878"/>
            <a:ext cx="7583487" cy="567419"/>
          </a:xfrm>
        </p:spPr>
        <p:txBody>
          <a:bodyPr>
            <a:noAutofit/>
          </a:bodyPr>
          <a:lstStyle/>
          <a:p>
            <a:pPr marL="0" indent="0" algn="ctr">
              <a:buNone/>
            </a:pPr>
            <a:r>
              <a:rPr lang="en-US" sz="3200" dirty="0" smtClean="0">
                <a:solidFill>
                  <a:srgbClr val="000000"/>
                </a:solidFill>
              </a:rPr>
              <a:t>3</a:t>
            </a:r>
            <a:r>
              <a:rPr lang="en-US" sz="3200" baseline="30000" dirty="0" smtClean="0">
                <a:solidFill>
                  <a:srgbClr val="000000"/>
                </a:solidFill>
              </a:rPr>
              <a:t>rd</a:t>
            </a:r>
            <a:r>
              <a:rPr lang="en-US" sz="3200" dirty="0" smtClean="0">
                <a:solidFill>
                  <a:srgbClr val="000000"/>
                </a:solidFill>
              </a:rPr>
              <a:t> Stage:  “Swimming to Shore”</a:t>
            </a:r>
            <a:endParaRPr lang="en-US" sz="3200" dirty="0">
              <a:solidFill>
                <a:srgbClr val="000000"/>
              </a:solidFill>
            </a:endParaRPr>
          </a:p>
        </p:txBody>
      </p:sp>
      <p:pic>
        <p:nvPicPr>
          <p:cNvPr id="5" name="Picture 4" descr="Open-Water-Swimming-parallel-to-the-shore2-dailynews.jp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459258" y="2040007"/>
            <a:ext cx="6180812" cy="4120541"/>
          </a:xfrm>
          <a:prstGeom prst="rect">
            <a:avLst/>
          </a:prstGeom>
        </p:spPr>
      </p:pic>
    </p:spTree>
    <p:extLst>
      <p:ext uri="{BB962C8B-B14F-4D97-AF65-F5344CB8AC3E}">
        <p14:creationId xmlns:p14="http://schemas.microsoft.com/office/powerpoint/2010/main" val="23358857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79463" y="381000"/>
            <a:ext cx="7583487" cy="632248"/>
          </a:xfrm>
        </p:spPr>
        <p:txBody>
          <a:bodyPr/>
          <a:lstStyle/>
          <a:p>
            <a:pPr algn="ctr"/>
            <a:r>
              <a:rPr lang="en-US" dirty="0" smtClean="0">
                <a:solidFill>
                  <a:schemeClr val="tx1"/>
                </a:solidFill>
              </a:rPr>
              <a:t>The 3 Stages </a:t>
            </a:r>
            <a:endParaRPr lang="en-US" dirty="0">
              <a:solidFill>
                <a:schemeClr val="tx1"/>
              </a:solidFill>
            </a:endParaRPr>
          </a:p>
        </p:txBody>
      </p:sp>
      <p:sp>
        <p:nvSpPr>
          <p:cNvPr id="3" name="Content Placeholder 2"/>
          <p:cNvSpPr>
            <a:spLocks noGrp="1"/>
          </p:cNvSpPr>
          <p:nvPr>
            <p:ph idx="1"/>
          </p:nvPr>
        </p:nvSpPr>
        <p:spPr>
          <a:xfrm>
            <a:off x="779463" y="1188878"/>
            <a:ext cx="7583487" cy="567419"/>
          </a:xfrm>
        </p:spPr>
        <p:txBody>
          <a:bodyPr>
            <a:noAutofit/>
          </a:bodyPr>
          <a:lstStyle/>
          <a:p>
            <a:pPr marL="0" indent="0" algn="ctr">
              <a:buNone/>
            </a:pPr>
            <a:r>
              <a:rPr lang="en-US" sz="3200" dirty="0" smtClean="0">
                <a:solidFill>
                  <a:srgbClr val="000000"/>
                </a:solidFill>
              </a:rPr>
              <a:t>3</a:t>
            </a:r>
            <a:r>
              <a:rPr lang="en-US" sz="3200" baseline="30000" dirty="0" smtClean="0">
                <a:solidFill>
                  <a:srgbClr val="000000"/>
                </a:solidFill>
              </a:rPr>
              <a:t>rd</a:t>
            </a:r>
            <a:r>
              <a:rPr lang="en-US" sz="3200" dirty="0" smtClean="0">
                <a:solidFill>
                  <a:srgbClr val="000000"/>
                </a:solidFill>
              </a:rPr>
              <a:t> Stage:  “Swimming to Shore”</a:t>
            </a:r>
            <a:endParaRPr lang="en-US" sz="3200" dirty="0">
              <a:solidFill>
                <a:srgbClr val="000000"/>
              </a:solidFill>
            </a:endParaRPr>
          </a:p>
        </p:txBody>
      </p:sp>
      <p:sp>
        <p:nvSpPr>
          <p:cNvPr id="6" name="TextBox 5"/>
          <p:cNvSpPr txBox="1"/>
          <p:nvPr/>
        </p:nvSpPr>
        <p:spPr>
          <a:xfrm>
            <a:off x="2391559" y="1972456"/>
            <a:ext cx="4323725" cy="3785652"/>
          </a:xfrm>
          <a:prstGeom prst="rect">
            <a:avLst/>
          </a:prstGeom>
          <a:noFill/>
        </p:spPr>
        <p:txBody>
          <a:bodyPr wrap="square" rtlCol="0">
            <a:spAutoFit/>
          </a:bodyPr>
          <a:lstStyle/>
          <a:p>
            <a:pPr marL="571500" indent="-571500">
              <a:buFont typeface="Arial"/>
              <a:buChar char="•"/>
            </a:pPr>
            <a:r>
              <a:rPr lang="en-US" sz="4000" i="1" dirty="0" smtClean="0">
                <a:solidFill>
                  <a:srgbClr val="CCFFCC"/>
                </a:solidFill>
              </a:rPr>
              <a:t>Even more confident</a:t>
            </a:r>
          </a:p>
          <a:p>
            <a:pPr marL="571500" indent="-571500">
              <a:buFont typeface="Arial"/>
              <a:buChar char="•"/>
            </a:pPr>
            <a:r>
              <a:rPr lang="en-US" sz="4000" i="1" dirty="0" smtClean="0">
                <a:solidFill>
                  <a:srgbClr val="CCFFCC"/>
                </a:solidFill>
              </a:rPr>
              <a:t>Could maintain conversation</a:t>
            </a:r>
          </a:p>
          <a:p>
            <a:pPr marL="571500" indent="-571500">
              <a:buFont typeface="Arial"/>
              <a:buChar char="•"/>
            </a:pPr>
            <a:r>
              <a:rPr lang="en-US" sz="4000" i="1" dirty="0" smtClean="0">
                <a:solidFill>
                  <a:srgbClr val="CCFFCC"/>
                </a:solidFill>
              </a:rPr>
              <a:t>More collaborative</a:t>
            </a:r>
            <a:endParaRPr lang="en-US" sz="4000" i="1" dirty="0">
              <a:solidFill>
                <a:srgbClr val="CCFFCC"/>
              </a:solidFill>
            </a:endParaRPr>
          </a:p>
        </p:txBody>
      </p:sp>
    </p:spTree>
    <p:extLst>
      <p:ext uri="{BB962C8B-B14F-4D97-AF65-F5344CB8AC3E}">
        <p14:creationId xmlns:p14="http://schemas.microsoft.com/office/powerpoint/2010/main" val="32994946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79463" y="381000"/>
            <a:ext cx="7583487" cy="632248"/>
          </a:xfrm>
        </p:spPr>
        <p:txBody>
          <a:bodyPr/>
          <a:lstStyle/>
          <a:p>
            <a:pPr algn="ctr"/>
            <a:r>
              <a:rPr lang="en-US" dirty="0" smtClean="0">
                <a:solidFill>
                  <a:schemeClr val="tx1"/>
                </a:solidFill>
              </a:rPr>
              <a:t>The 3 Stages </a:t>
            </a:r>
            <a:endParaRPr lang="en-US" dirty="0">
              <a:solidFill>
                <a:schemeClr val="tx1"/>
              </a:solidFill>
            </a:endParaRPr>
          </a:p>
        </p:txBody>
      </p:sp>
      <p:sp>
        <p:nvSpPr>
          <p:cNvPr id="3" name="Content Placeholder 2"/>
          <p:cNvSpPr>
            <a:spLocks noGrp="1"/>
          </p:cNvSpPr>
          <p:nvPr>
            <p:ph idx="1"/>
          </p:nvPr>
        </p:nvSpPr>
        <p:spPr>
          <a:xfrm>
            <a:off x="779463" y="1188878"/>
            <a:ext cx="7583487" cy="567419"/>
          </a:xfrm>
        </p:spPr>
        <p:txBody>
          <a:bodyPr>
            <a:noAutofit/>
          </a:bodyPr>
          <a:lstStyle/>
          <a:p>
            <a:pPr marL="0" indent="0" algn="ctr">
              <a:buNone/>
            </a:pPr>
            <a:r>
              <a:rPr lang="en-US" sz="3200" dirty="0" smtClean="0">
                <a:solidFill>
                  <a:srgbClr val="000000"/>
                </a:solidFill>
              </a:rPr>
              <a:t>3</a:t>
            </a:r>
            <a:r>
              <a:rPr lang="en-US" sz="3200" baseline="30000" dirty="0" smtClean="0">
                <a:solidFill>
                  <a:srgbClr val="000000"/>
                </a:solidFill>
              </a:rPr>
              <a:t>rd</a:t>
            </a:r>
            <a:r>
              <a:rPr lang="en-US" sz="3200" dirty="0" smtClean="0">
                <a:solidFill>
                  <a:srgbClr val="000000"/>
                </a:solidFill>
              </a:rPr>
              <a:t> Stage:  “Swimming to Shore”</a:t>
            </a:r>
            <a:endParaRPr lang="en-US" sz="3200" dirty="0">
              <a:solidFill>
                <a:srgbClr val="000000"/>
              </a:solidFill>
            </a:endParaRPr>
          </a:p>
        </p:txBody>
      </p:sp>
      <p:pic>
        <p:nvPicPr>
          <p:cNvPr id="4" name="Picture 3" descr="5001835-man-swimming-ocean.jp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968500" y="1968500"/>
            <a:ext cx="5207000" cy="2921000"/>
          </a:xfrm>
          <a:prstGeom prst="rect">
            <a:avLst/>
          </a:prstGeom>
        </p:spPr>
      </p:pic>
    </p:spTree>
    <p:extLst>
      <p:ext uri="{BB962C8B-B14F-4D97-AF65-F5344CB8AC3E}">
        <p14:creationId xmlns:p14="http://schemas.microsoft.com/office/powerpoint/2010/main" val="206094325"/>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a:xfrm>
            <a:off x="630835" y="194094"/>
            <a:ext cx="8205775" cy="630015"/>
          </a:xfrm>
        </p:spPr>
        <p:txBody>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1" lang="en-US" altLang="ja-JP" sz="2400" dirty="0" smtClean="0">
                <a:solidFill>
                  <a:srgbClr val="FF0000"/>
                </a:solidFill>
                <a:latin typeface="Times" charset="0"/>
                <a:ea typeface="Times" charset="0"/>
                <a:cs typeface="Times" charset="0"/>
              </a:rPr>
              <a:t>3. The third stage: “Swimming to shore”</a:t>
            </a:r>
            <a:endParaRPr kumimoji="1" lang="ja-JP" altLang="en-US" sz="2400" dirty="0">
              <a:solidFill>
                <a:srgbClr val="FF0000"/>
              </a:solidFill>
              <a:latin typeface="Times" charset="0"/>
              <a:ea typeface="Times" charset="0"/>
              <a:cs typeface="Times" charset="0"/>
            </a:endParaRPr>
          </a:p>
        </p:txBody>
      </p:sp>
      <p:sp>
        <p:nvSpPr>
          <p:cNvPr id="5" name="TextBox 4"/>
          <p:cNvSpPr txBox="1"/>
          <p:nvPr/>
        </p:nvSpPr>
        <p:spPr>
          <a:xfrm>
            <a:off x="472906" y="694901"/>
            <a:ext cx="8228588" cy="5632310"/>
          </a:xfrm>
          <a:prstGeom prst="rect">
            <a:avLst/>
          </a:prstGeom>
          <a:noFill/>
        </p:spPr>
        <p:txBody>
          <a:bodyPr wrap="square" rtlCol="0">
            <a:spAutoFit/>
          </a:bodyPr>
          <a:lstStyle/>
          <a:p>
            <a:pPr marL="342900" lvl="0" indent="-342900">
              <a:buFont typeface="+mj-lt"/>
              <a:buAutoNum type="arabicPeriod"/>
            </a:pPr>
            <a:r>
              <a:rPr lang="en-US" sz="2400" dirty="0"/>
              <a:t>AKI: Uh-huh. Yeah. I think so, too. </a:t>
            </a:r>
            <a:r>
              <a:rPr lang="en-US" sz="2400" dirty="0" smtClean="0"/>
              <a:t>Ah (2) economy </a:t>
            </a:r>
            <a:r>
              <a:rPr lang="en-US" sz="2400" dirty="0"/>
              <a:t>problem is not </a:t>
            </a:r>
            <a:r>
              <a:rPr lang="en-US" sz="2400" dirty="0" smtClean="0"/>
              <a:t>easy=</a:t>
            </a:r>
            <a:endParaRPr lang="en-AU" sz="2400" dirty="0"/>
          </a:p>
          <a:p>
            <a:pPr marL="342900" lvl="0" indent="-342900">
              <a:buFont typeface="+mj-lt"/>
              <a:buAutoNum type="arabicPeriod"/>
            </a:pPr>
            <a:r>
              <a:rPr lang="en-US" sz="2400" dirty="0"/>
              <a:t>SAYA: </a:t>
            </a:r>
            <a:r>
              <a:rPr lang="en-US" sz="2400" dirty="0" smtClean="0"/>
              <a:t>=Yeah</a:t>
            </a:r>
            <a:r>
              <a:rPr lang="en-US" sz="2400" dirty="0"/>
              <a:t>, that is so </a:t>
            </a:r>
            <a:r>
              <a:rPr lang="en-US" sz="2400" dirty="0" smtClean="0"/>
              <a:t>serious=</a:t>
            </a:r>
            <a:endParaRPr lang="en-AU" sz="2400" dirty="0"/>
          </a:p>
          <a:p>
            <a:pPr marL="342900" lvl="0" indent="-342900">
              <a:buFont typeface="+mj-lt"/>
              <a:buAutoNum type="arabicPeriod"/>
            </a:pPr>
            <a:r>
              <a:rPr lang="en-US" sz="2400" dirty="0"/>
              <a:t>AKI: </a:t>
            </a:r>
            <a:r>
              <a:rPr lang="en-US" sz="2400" dirty="0" smtClean="0"/>
              <a:t>=Yeah</a:t>
            </a:r>
            <a:r>
              <a:rPr lang="en-US" sz="2400" dirty="0"/>
              <a:t>. I think so, too. And, I think there are another (.) another problem about six year teacher training.</a:t>
            </a:r>
            <a:endParaRPr lang="en-AU" sz="2400" dirty="0"/>
          </a:p>
          <a:p>
            <a:pPr marL="342900" lvl="0" indent="-342900">
              <a:buFont typeface="+mj-lt"/>
              <a:buAutoNum type="arabicPeriod"/>
            </a:pPr>
            <a:r>
              <a:rPr lang="en-US" sz="2400" dirty="0" smtClean="0"/>
              <a:t>SAYA: Oh</a:t>
            </a:r>
            <a:r>
              <a:rPr lang="en-US" sz="2400" dirty="0"/>
              <a:t>, tell me more.</a:t>
            </a:r>
            <a:endParaRPr lang="en-AU" sz="2400" dirty="0"/>
          </a:p>
          <a:p>
            <a:pPr marL="342900" lvl="0" indent="-342900">
              <a:buFont typeface="+mj-lt"/>
              <a:buAutoNum type="arabicPeriod"/>
            </a:pPr>
            <a:r>
              <a:rPr lang="en-US" sz="2400" dirty="0"/>
              <a:t>AKI: </a:t>
            </a:r>
            <a:r>
              <a:rPr lang="en-US" sz="2400" dirty="0" smtClean="0"/>
              <a:t>Mm (.) I </a:t>
            </a:r>
            <a:r>
              <a:rPr lang="en-US" sz="2400" dirty="0"/>
              <a:t>think there are a lot of problem in school. For example, bullying and </a:t>
            </a:r>
            <a:r>
              <a:rPr lang="en-US" sz="2400" dirty="0" smtClean="0"/>
              <a:t>monster parents</a:t>
            </a:r>
            <a:r>
              <a:rPr lang="en-US" sz="2400" dirty="0"/>
              <a:t>=</a:t>
            </a:r>
            <a:endParaRPr lang="en-AU" sz="2400" dirty="0"/>
          </a:p>
          <a:p>
            <a:pPr marL="342900" lvl="0" indent="-342900">
              <a:buFont typeface="+mj-lt"/>
              <a:buAutoNum type="arabicPeriod"/>
            </a:pPr>
            <a:r>
              <a:rPr lang="en-US" sz="2400" dirty="0" smtClean="0"/>
              <a:t>SAYA: =</a:t>
            </a:r>
            <a:r>
              <a:rPr lang="en-US" sz="2400" dirty="0"/>
              <a:t>Un-huh.</a:t>
            </a:r>
            <a:endParaRPr lang="en-AU" sz="2400" dirty="0"/>
          </a:p>
          <a:p>
            <a:pPr marL="342900" lvl="0" indent="-342900">
              <a:buFont typeface="+mj-lt"/>
              <a:buAutoNum type="arabicPeriod"/>
            </a:pPr>
            <a:r>
              <a:rPr lang="en-US" sz="2400" dirty="0"/>
              <a:t>AKI</a:t>
            </a:r>
            <a:r>
              <a:rPr lang="en-US" sz="2400" dirty="0" smtClean="0"/>
              <a:t>:   =</a:t>
            </a:r>
            <a:r>
              <a:rPr lang="en-US" sz="2400" dirty="0"/>
              <a:t>These problems are are not solved by teacher’s knowledge= </a:t>
            </a:r>
            <a:endParaRPr lang="en-AU" sz="2400" dirty="0"/>
          </a:p>
          <a:p>
            <a:pPr marL="342900" lvl="0" indent="-342900">
              <a:buFont typeface="+mj-lt"/>
              <a:buAutoNum type="arabicPeriod"/>
            </a:pPr>
            <a:r>
              <a:rPr lang="en-US" sz="2400" dirty="0"/>
              <a:t>SAYA</a:t>
            </a:r>
            <a:r>
              <a:rPr lang="en-US" sz="2400" dirty="0" smtClean="0"/>
              <a:t>:  =</a:t>
            </a:r>
            <a:r>
              <a:rPr lang="en-US" sz="2400" dirty="0"/>
              <a:t>Ah.</a:t>
            </a:r>
            <a:endParaRPr lang="en-AU" sz="2400" dirty="0"/>
          </a:p>
          <a:p>
            <a:pPr marL="342900" lvl="0" indent="-342900">
              <a:buFont typeface="+mj-lt"/>
              <a:buAutoNum type="arabicPeriod"/>
            </a:pPr>
            <a:r>
              <a:rPr lang="en-US" sz="2400" dirty="0"/>
              <a:t>AKI</a:t>
            </a:r>
            <a:r>
              <a:rPr lang="en-US" sz="2400" dirty="0" smtClean="0"/>
              <a:t>:   =</a:t>
            </a:r>
            <a:r>
              <a:rPr lang="en-US" sz="2400" dirty="0"/>
              <a:t>I think. </a:t>
            </a:r>
            <a:r>
              <a:rPr lang="en-US" sz="2400" dirty="0" smtClean="0"/>
              <a:t>So (.) studying </a:t>
            </a:r>
            <a:r>
              <a:rPr lang="en-US" sz="2400" dirty="0"/>
              <a:t>for a long time can’t solve these </a:t>
            </a:r>
            <a:r>
              <a:rPr lang="en-US" sz="2400" dirty="0" smtClean="0"/>
              <a:t>problem (.)I </a:t>
            </a:r>
            <a:r>
              <a:rPr lang="en-US" sz="2400" dirty="0"/>
              <a:t>think</a:t>
            </a:r>
            <a:r>
              <a:rPr lang="en-US" sz="2400" dirty="0" smtClean="0"/>
              <a:t>.</a:t>
            </a:r>
            <a:endParaRPr lang="en-AU" sz="2400" dirty="0"/>
          </a:p>
        </p:txBody>
      </p:sp>
    </p:spTree>
    <p:extLst>
      <p:ext uri="{BB962C8B-B14F-4D97-AF65-F5344CB8AC3E}">
        <p14:creationId xmlns:p14="http://schemas.microsoft.com/office/powerpoint/2010/main" val="633572295"/>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a:xfrm>
            <a:off x="630835" y="315683"/>
            <a:ext cx="8205775" cy="630015"/>
          </a:xfrm>
        </p:spPr>
        <p:txBody>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1" lang="en-US" altLang="ja-JP" sz="2400" dirty="0" smtClean="0">
                <a:solidFill>
                  <a:srgbClr val="FF0000"/>
                </a:solidFill>
                <a:latin typeface="Times" charset="0"/>
                <a:ea typeface="Times" charset="0"/>
                <a:cs typeface="Times" charset="0"/>
              </a:rPr>
              <a:t>3. The third stage: “Swimming to shore”</a:t>
            </a:r>
            <a:endParaRPr kumimoji="1" lang="ja-JP" altLang="en-US" sz="2400" dirty="0">
              <a:solidFill>
                <a:srgbClr val="FF0000"/>
              </a:solidFill>
              <a:latin typeface="Times" charset="0"/>
              <a:ea typeface="Times" charset="0"/>
              <a:cs typeface="Times" charset="0"/>
            </a:endParaRPr>
          </a:p>
        </p:txBody>
      </p:sp>
      <p:sp>
        <p:nvSpPr>
          <p:cNvPr id="5" name="TextBox 4"/>
          <p:cNvSpPr txBox="1"/>
          <p:nvPr/>
        </p:nvSpPr>
        <p:spPr>
          <a:xfrm>
            <a:off x="472906" y="694901"/>
            <a:ext cx="8228588" cy="6001642"/>
          </a:xfrm>
          <a:prstGeom prst="rect">
            <a:avLst/>
          </a:prstGeom>
          <a:noFill/>
        </p:spPr>
        <p:txBody>
          <a:bodyPr wrap="square" rtlCol="0">
            <a:spAutoFit/>
          </a:bodyPr>
          <a:lstStyle/>
          <a:p>
            <a:pPr marL="342900" lvl="0" indent="-342900">
              <a:buFont typeface="+mj-lt"/>
              <a:buAutoNum type="arabicPeriod"/>
            </a:pPr>
            <a:r>
              <a:rPr lang="en-US" sz="2400" dirty="0" smtClean="0"/>
              <a:t>SAYA:  Yes</a:t>
            </a:r>
            <a:r>
              <a:rPr lang="en-US" sz="2400" dirty="0"/>
              <a:t>, I think so too. I think teachers teacher need have not only skills= </a:t>
            </a:r>
            <a:endParaRPr lang="en-AU" sz="2400" dirty="0"/>
          </a:p>
          <a:p>
            <a:pPr marL="342900" lvl="0" indent="-342900">
              <a:buFont typeface="+mj-lt"/>
              <a:buAutoNum type="arabicPeriod"/>
            </a:pPr>
            <a:r>
              <a:rPr lang="en-US" sz="2400" dirty="0"/>
              <a:t>AKI: </a:t>
            </a:r>
            <a:r>
              <a:rPr lang="en-US" sz="2400" dirty="0" smtClean="0"/>
              <a:t> =</a:t>
            </a:r>
            <a:r>
              <a:rPr lang="en-US" sz="2400" dirty="0"/>
              <a:t>Uh-huh.</a:t>
            </a:r>
            <a:endParaRPr lang="en-AU" sz="2400" dirty="0"/>
          </a:p>
          <a:p>
            <a:pPr marL="342900" lvl="0" indent="-342900">
              <a:buFont typeface="+mj-lt"/>
              <a:buAutoNum type="arabicPeriod"/>
            </a:pPr>
            <a:r>
              <a:rPr lang="en-US" sz="2400" dirty="0" smtClean="0"/>
              <a:t>SAYA</a:t>
            </a:r>
            <a:r>
              <a:rPr lang="en-US" sz="2400" dirty="0"/>
              <a:t> </a:t>
            </a:r>
            <a:r>
              <a:rPr lang="en-US" sz="2400" dirty="0" smtClean="0"/>
              <a:t> =</a:t>
            </a:r>
            <a:r>
              <a:rPr lang="en-US" sz="2400" dirty="0"/>
              <a:t>but also </a:t>
            </a:r>
            <a:r>
              <a:rPr lang="en-US" sz="2400" dirty="0" smtClean="0"/>
              <a:t>humanistic</a:t>
            </a:r>
            <a:r>
              <a:rPr lang="en-US" sz="2400" dirty="0"/>
              <a:t>=</a:t>
            </a:r>
            <a:endParaRPr lang="en-AU" sz="2400" dirty="0"/>
          </a:p>
          <a:p>
            <a:pPr marL="342900" lvl="0" indent="-342900">
              <a:buFont typeface="+mj-lt"/>
              <a:buAutoNum type="arabicPeriod"/>
            </a:pPr>
            <a:r>
              <a:rPr lang="en-US" sz="2400" dirty="0"/>
              <a:t>AKI: </a:t>
            </a:r>
            <a:r>
              <a:rPr lang="en-US" sz="2400" dirty="0" smtClean="0"/>
              <a:t>  =Yeah</a:t>
            </a:r>
            <a:r>
              <a:rPr lang="en-US" sz="2400" dirty="0"/>
              <a:t>! I think so, </a:t>
            </a:r>
            <a:r>
              <a:rPr lang="en-US" sz="2400" dirty="0" smtClean="0"/>
              <a:t>too=</a:t>
            </a:r>
            <a:endParaRPr lang="en-AU" sz="2400" dirty="0"/>
          </a:p>
          <a:p>
            <a:pPr marL="342900" lvl="0" indent="-342900">
              <a:buFont typeface="+mj-lt"/>
              <a:buAutoNum type="arabicPeriod"/>
            </a:pPr>
            <a:r>
              <a:rPr lang="en-US" sz="2400" dirty="0" smtClean="0"/>
              <a:t>SAYA:   =That </a:t>
            </a:r>
            <a:r>
              <a:rPr lang="en-US" sz="2400" dirty="0"/>
              <a:t>is not learned in only </a:t>
            </a:r>
            <a:r>
              <a:rPr lang="en-US" sz="2400" dirty="0" smtClean="0"/>
              <a:t>university=</a:t>
            </a:r>
            <a:endParaRPr lang="en-AU" sz="2400" dirty="0"/>
          </a:p>
          <a:p>
            <a:pPr marL="342900" lvl="0" indent="-342900">
              <a:buFont typeface="+mj-lt"/>
              <a:buAutoNum type="arabicPeriod"/>
            </a:pPr>
            <a:r>
              <a:rPr lang="en-US" sz="2400" dirty="0"/>
              <a:t>AKI:	</a:t>
            </a:r>
            <a:r>
              <a:rPr lang="en-US" sz="2400" dirty="0" smtClean="0"/>
              <a:t>    =</a:t>
            </a:r>
            <a:r>
              <a:rPr lang="en-US" sz="2400" dirty="0"/>
              <a:t>Yeah. Experience is also important I think.</a:t>
            </a:r>
            <a:endParaRPr lang="en-AU" sz="2400" dirty="0"/>
          </a:p>
          <a:p>
            <a:pPr marL="342900" lvl="0" indent="-342900">
              <a:buFont typeface="+mj-lt"/>
              <a:buAutoNum type="arabicPeriod"/>
            </a:pPr>
            <a:r>
              <a:rPr lang="en-US" sz="2400" dirty="0"/>
              <a:t>SAYA</a:t>
            </a:r>
            <a:r>
              <a:rPr lang="en-US" sz="2400" dirty="0" smtClean="0"/>
              <a:t>:   =</a:t>
            </a:r>
            <a:r>
              <a:rPr lang="en-US" sz="2400" dirty="0"/>
              <a:t>Yes!</a:t>
            </a:r>
            <a:endParaRPr lang="en-AU" sz="2400" dirty="0"/>
          </a:p>
          <a:p>
            <a:pPr marL="342900" lvl="0" indent="-342900">
              <a:buFont typeface="+mj-lt"/>
              <a:buAutoNum type="arabicPeriod"/>
            </a:pPr>
            <a:r>
              <a:rPr lang="en-US" sz="2400" dirty="0"/>
              <a:t>AKI:	</a:t>
            </a:r>
            <a:r>
              <a:rPr lang="en-US" sz="2400" dirty="0" smtClean="0"/>
              <a:t>    Thank </a:t>
            </a:r>
            <a:r>
              <a:rPr lang="en-US" sz="2400" dirty="0"/>
              <a:t>you. Do you agree with me?</a:t>
            </a:r>
            <a:endParaRPr lang="en-AU" sz="2400" dirty="0"/>
          </a:p>
          <a:p>
            <a:pPr marL="342900" lvl="0" indent="-342900">
              <a:buFont typeface="+mj-lt"/>
              <a:buAutoNum type="arabicPeriod"/>
            </a:pPr>
            <a:r>
              <a:rPr lang="en-US" sz="2400" dirty="0" smtClean="0"/>
              <a:t>SAYA:   Of </a:t>
            </a:r>
            <a:r>
              <a:rPr lang="en-US" sz="2400" dirty="0"/>
              <a:t>course.</a:t>
            </a:r>
            <a:endParaRPr lang="en-AU" sz="2400" dirty="0"/>
          </a:p>
          <a:p>
            <a:pPr marL="342900" lvl="0" indent="-342900">
              <a:buFont typeface="+mj-lt"/>
              <a:buAutoNum type="arabicPeriod"/>
            </a:pPr>
            <a:r>
              <a:rPr lang="en-US" sz="2400" dirty="0"/>
              <a:t>AKI: </a:t>
            </a:r>
            <a:r>
              <a:rPr lang="en-US" sz="2400" dirty="0" smtClean="0"/>
              <a:t>  Thank </a:t>
            </a:r>
            <a:r>
              <a:rPr lang="en-US" sz="2400" dirty="0"/>
              <a:t>you. Ah(.) I think six year teacher training </a:t>
            </a:r>
            <a:r>
              <a:rPr lang="en-US" sz="2400" dirty="0" smtClean="0"/>
              <a:t>(</a:t>
            </a:r>
            <a:r>
              <a:rPr lang="en-US" sz="2400" dirty="0"/>
              <a:t>.) If (.) if this system has had (.) ah (.) not </a:t>
            </a:r>
            <a:r>
              <a:rPr lang="en-US" sz="2400" dirty="0" smtClean="0"/>
              <a:t>only studying </a:t>
            </a:r>
            <a:r>
              <a:rPr lang="en-US" sz="2400" dirty="0"/>
              <a:t>study? Studying (.) ah (.) how do you say (.) ah (.) not only knowledge but also (.) as you said (.)=</a:t>
            </a:r>
            <a:endParaRPr lang="en-AU" sz="2400" dirty="0"/>
          </a:p>
          <a:p>
            <a:pPr marL="342900" lvl="0" indent="-342900">
              <a:buFont typeface="+mj-lt"/>
              <a:buAutoNum type="arabicPeriod"/>
            </a:pPr>
            <a:r>
              <a:rPr lang="en-US" sz="2400" dirty="0" smtClean="0"/>
              <a:t>SAYA</a:t>
            </a:r>
            <a:r>
              <a:rPr lang="en-US" sz="2400" dirty="0"/>
              <a:t> </a:t>
            </a:r>
            <a:r>
              <a:rPr lang="en-US" sz="2400" dirty="0" smtClean="0"/>
              <a:t>  =</a:t>
            </a:r>
            <a:r>
              <a:rPr lang="en-US" sz="2400" dirty="0"/>
              <a:t>humanistic.</a:t>
            </a:r>
            <a:endParaRPr lang="en-AU" sz="2400" dirty="0"/>
          </a:p>
          <a:p>
            <a:pPr marL="342900" indent="-342900">
              <a:buFont typeface="+mj-lt"/>
              <a:buAutoNum type="arabicPeriod"/>
            </a:pPr>
            <a:endParaRPr lang="en-US" sz="2400" dirty="0"/>
          </a:p>
        </p:txBody>
      </p:sp>
    </p:spTree>
    <p:extLst>
      <p:ext uri="{BB962C8B-B14F-4D97-AF65-F5344CB8AC3E}">
        <p14:creationId xmlns:p14="http://schemas.microsoft.com/office/powerpoint/2010/main" val="2413297459"/>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779463" y="381000"/>
            <a:ext cx="7583487" cy="753838"/>
          </a:xfrm>
        </p:spPr>
        <p:txBody>
          <a:bodyPr/>
          <a:lstStyle/>
          <a:p>
            <a:pPr algn="ctr"/>
            <a:r>
              <a:rPr kumimoji="1" lang="en-US" altLang="ja-JP" sz="4000" dirty="0" smtClean="0">
                <a:solidFill>
                  <a:srgbClr val="000000"/>
                </a:solidFill>
                <a:latin typeface="Times"/>
                <a:cs typeface="Times"/>
              </a:rPr>
              <a:t>Qualitative Results: Interview</a:t>
            </a:r>
            <a:endParaRPr kumimoji="1" lang="ja-JP" altLang="en-US" sz="4000" dirty="0">
              <a:solidFill>
                <a:srgbClr val="000000"/>
              </a:solidFill>
              <a:latin typeface="Times"/>
              <a:cs typeface="Times"/>
            </a:endParaRPr>
          </a:p>
        </p:txBody>
      </p:sp>
      <p:sp>
        <p:nvSpPr>
          <p:cNvPr id="3" name="コンテンツ プレースホルダー 2"/>
          <p:cNvSpPr>
            <a:spLocks noGrp="1"/>
          </p:cNvSpPr>
          <p:nvPr>
            <p:ph idx="1"/>
          </p:nvPr>
        </p:nvSpPr>
        <p:spPr>
          <a:xfrm>
            <a:off x="563277" y="1315420"/>
            <a:ext cx="8084170" cy="4777577"/>
          </a:xfrm>
        </p:spPr>
        <p:txBody>
          <a:bodyPr>
            <a:normAutofit/>
          </a:bodyPr>
          <a:lstStyle/>
          <a:p>
            <a:pPr>
              <a:buNone/>
            </a:pPr>
            <a:r>
              <a:rPr lang="en-US" altLang="ja-JP" sz="2800" dirty="0">
                <a:solidFill>
                  <a:srgbClr val="000000"/>
                </a:solidFill>
                <a:latin typeface="Times"/>
                <a:cs typeface="Times"/>
              </a:rPr>
              <a:t>1. </a:t>
            </a:r>
            <a:r>
              <a:rPr lang="en-US" altLang="ja-JP" sz="2800" dirty="0" smtClean="0">
                <a:solidFill>
                  <a:srgbClr val="000000"/>
                </a:solidFill>
                <a:latin typeface="Times"/>
                <a:cs typeface="Times"/>
              </a:rPr>
              <a:t>The integrated curriculum </a:t>
            </a:r>
            <a:r>
              <a:rPr lang="en-US" altLang="ja-JP" sz="2800" dirty="0">
                <a:solidFill>
                  <a:srgbClr val="000000"/>
                </a:solidFill>
                <a:latin typeface="Times"/>
                <a:cs typeface="Times"/>
              </a:rPr>
              <a:t>was fun (all six students).</a:t>
            </a:r>
          </a:p>
          <a:p>
            <a:pPr lvl="0">
              <a:buNone/>
            </a:pPr>
            <a:r>
              <a:rPr lang="ja-JP" altLang="en-US" sz="2800" dirty="0">
                <a:solidFill>
                  <a:srgbClr val="000000"/>
                </a:solidFill>
                <a:latin typeface="Times"/>
                <a:cs typeface="Times"/>
              </a:rPr>
              <a:t>・</a:t>
            </a:r>
            <a:r>
              <a:rPr lang="en-US" altLang="ja-JP" sz="2800" dirty="0">
                <a:latin typeface="Times"/>
                <a:cs typeface="Times"/>
              </a:rPr>
              <a:t>It was fun. I could listen to different ideas from my classmates. I could change and deepen my ideas through four integrated classes. </a:t>
            </a:r>
            <a:r>
              <a:rPr lang="en-US" altLang="ja-JP" sz="2800" dirty="0" smtClean="0">
                <a:latin typeface="Times"/>
                <a:cs typeface="Times"/>
              </a:rPr>
              <a:t>(Keiko)</a:t>
            </a:r>
            <a:endParaRPr lang="en-US" altLang="ja-JP" sz="2800" dirty="0">
              <a:latin typeface="Times"/>
              <a:cs typeface="Times"/>
            </a:endParaRPr>
          </a:p>
          <a:p>
            <a:pPr lvl="0">
              <a:buNone/>
            </a:pPr>
            <a:r>
              <a:rPr lang="en-US" altLang="ja-JP" sz="2800" dirty="0">
                <a:solidFill>
                  <a:srgbClr val="000000"/>
                </a:solidFill>
                <a:latin typeface="Times"/>
                <a:cs typeface="Times"/>
              </a:rPr>
              <a:t>  </a:t>
            </a:r>
            <a:r>
              <a:rPr lang="ja-JP" altLang="en-US" sz="2800" dirty="0">
                <a:solidFill>
                  <a:srgbClr val="000000"/>
                </a:solidFill>
                <a:latin typeface="Times"/>
                <a:cs typeface="Times"/>
              </a:rPr>
              <a:t>・</a:t>
            </a:r>
            <a:r>
              <a:rPr lang="en-US" altLang="ja-JP" sz="2800" dirty="0">
                <a:solidFill>
                  <a:srgbClr val="000000"/>
                </a:solidFill>
                <a:latin typeface="Times"/>
                <a:cs typeface="Times"/>
              </a:rPr>
              <a:t>I could share and compare my ideas with my classmates’. Then, I could come up with my new ideas. That’s why I enjoyed the program and I think it was useful. </a:t>
            </a:r>
            <a:r>
              <a:rPr lang="en-US" altLang="ja-JP" sz="2800" dirty="0" smtClean="0">
                <a:solidFill>
                  <a:srgbClr val="000000"/>
                </a:solidFill>
                <a:latin typeface="Times"/>
                <a:cs typeface="Times"/>
              </a:rPr>
              <a:t>(Midori)</a:t>
            </a:r>
            <a:endParaRPr lang="ja-JP" altLang="en-US" sz="2800" dirty="0">
              <a:solidFill>
                <a:srgbClr val="000000"/>
              </a:solidFill>
              <a:latin typeface="Times"/>
              <a:cs typeface="Times"/>
            </a:endParaRPr>
          </a:p>
          <a:p>
            <a:pPr marL="0" indent="0">
              <a:buNone/>
            </a:pPr>
            <a:endParaRPr kumimoji="1" lang="ja-JP" altLang="en-US" dirty="0"/>
          </a:p>
        </p:txBody>
      </p:sp>
    </p:spTree>
    <p:extLst>
      <p:ext uri="{BB962C8B-B14F-4D97-AF65-F5344CB8AC3E}">
        <p14:creationId xmlns:p14="http://schemas.microsoft.com/office/powerpoint/2010/main" val="66595147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pPr algn="ctr"/>
            <a:r>
              <a:rPr lang="en-US" altLang="ja-JP" sz="4000" dirty="0">
                <a:solidFill>
                  <a:srgbClr val="000000"/>
                </a:solidFill>
                <a:latin typeface="Times"/>
                <a:cs typeface="Times"/>
              </a:rPr>
              <a:t>Theoretical Background</a:t>
            </a:r>
            <a:endParaRPr kumimoji="1" lang="ja-JP" altLang="en-US" sz="4000" dirty="0"/>
          </a:p>
        </p:txBody>
      </p:sp>
      <p:sp>
        <p:nvSpPr>
          <p:cNvPr id="3" name="コンテンツ プレースホルダー 2"/>
          <p:cNvSpPr>
            <a:spLocks noGrp="1"/>
          </p:cNvSpPr>
          <p:nvPr>
            <p:ph idx="1"/>
          </p:nvPr>
        </p:nvSpPr>
        <p:spPr>
          <a:xfrm>
            <a:off x="779463" y="1587500"/>
            <a:ext cx="7583487" cy="4635500"/>
          </a:xfrm>
        </p:spPr>
        <p:txBody>
          <a:bodyPr/>
          <a:lstStyle/>
          <a:p>
            <a:pPr>
              <a:buNone/>
            </a:pPr>
            <a:r>
              <a:rPr lang="en-US" altLang="ja-JP" sz="2800" dirty="0">
                <a:solidFill>
                  <a:srgbClr val="000000"/>
                </a:solidFill>
                <a:latin typeface="Times"/>
                <a:cs typeface="Times"/>
              </a:rPr>
              <a:t>2-1. </a:t>
            </a:r>
            <a:r>
              <a:rPr lang="en-US" altLang="ja-JP" sz="2800" dirty="0" smtClean="0">
                <a:solidFill>
                  <a:srgbClr val="000000"/>
                </a:solidFill>
                <a:latin typeface="Times"/>
                <a:cs typeface="Times"/>
              </a:rPr>
              <a:t> Collaborative </a:t>
            </a:r>
            <a:r>
              <a:rPr lang="en-US" altLang="ja-JP" sz="2800" dirty="0">
                <a:solidFill>
                  <a:srgbClr val="000000"/>
                </a:solidFill>
                <a:latin typeface="Times"/>
                <a:cs typeface="Times"/>
              </a:rPr>
              <a:t>dialogue</a:t>
            </a:r>
          </a:p>
          <a:p>
            <a:pPr>
              <a:buNone/>
            </a:pPr>
            <a:r>
              <a:rPr lang="en-US" altLang="ja-JP" sz="2800" dirty="0">
                <a:solidFill>
                  <a:srgbClr val="000000"/>
                </a:solidFill>
                <a:latin typeface="Times"/>
                <a:cs typeface="Times"/>
              </a:rPr>
              <a:t>   “Collaborative dialogue is dialogue in which speakers are engaged in problem solving and knowledge building” (Swain, 2000, p. 102).</a:t>
            </a:r>
          </a:p>
          <a:p>
            <a:pPr>
              <a:buNone/>
            </a:pPr>
            <a:r>
              <a:rPr lang="en-US" altLang="ja-JP" sz="2800" dirty="0">
                <a:solidFill>
                  <a:srgbClr val="000000"/>
                </a:solidFill>
                <a:latin typeface="Times"/>
                <a:cs typeface="Times"/>
              </a:rPr>
              <a:t>   Swain &amp; </a:t>
            </a:r>
            <a:r>
              <a:rPr lang="en-US" altLang="ja-JP" sz="2800" dirty="0" err="1">
                <a:solidFill>
                  <a:srgbClr val="000000"/>
                </a:solidFill>
                <a:latin typeface="Times"/>
                <a:cs typeface="Times"/>
              </a:rPr>
              <a:t>Lapkin</a:t>
            </a:r>
            <a:r>
              <a:rPr lang="en-US" altLang="ja-JP" sz="2800" dirty="0">
                <a:solidFill>
                  <a:srgbClr val="000000"/>
                </a:solidFill>
                <a:latin typeface="Times"/>
                <a:cs typeface="Times"/>
              </a:rPr>
              <a:t> (1998) described how two Grade 8 French immersion students performed a jigsaw task through collaborative dialogue. They solved linguistic problems collaboratively and improved their learning as measured in post-tests. </a:t>
            </a:r>
            <a:endParaRPr lang="ja-JP" altLang="en-US" sz="2800" dirty="0">
              <a:solidFill>
                <a:srgbClr val="000000"/>
              </a:solidFill>
              <a:latin typeface="Times"/>
              <a:cs typeface="Times"/>
            </a:endParaRPr>
          </a:p>
          <a:p>
            <a:pPr marL="0" indent="0">
              <a:buNone/>
            </a:pPr>
            <a:endParaRPr kumimoji="1" lang="ja-JP" altLang="en-US" dirty="0"/>
          </a:p>
        </p:txBody>
      </p:sp>
    </p:spTree>
    <p:extLst>
      <p:ext uri="{BB962C8B-B14F-4D97-AF65-F5344CB8AC3E}">
        <p14:creationId xmlns:p14="http://schemas.microsoft.com/office/powerpoint/2010/main" val="1444723396"/>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779463" y="381000"/>
            <a:ext cx="7583487" cy="659268"/>
          </a:xfrm>
        </p:spPr>
        <p:txBody>
          <a:bodyPr/>
          <a:lstStyle/>
          <a:p>
            <a:pPr algn="ctr"/>
            <a:r>
              <a:rPr lang="en-US" altLang="ja-JP" sz="4000" dirty="0">
                <a:solidFill>
                  <a:srgbClr val="000000"/>
                </a:solidFill>
                <a:latin typeface="Times"/>
                <a:cs typeface="Times"/>
              </a:rPr>
              <a:t>Results (Interview)</a:t>
            </a:r>
            <a:endParaRPr kumimoji="1" lang="ja-JP" altLang="en-US" sz="4000" dirty="0"/>
          </a:p>
        </p:txBody>
      </p:sp>
      <p:sp>
        <p:nvSpPr>
          <p:cNvPr id="3" name="コンテンツ プレースホルダー 2"/>
          <p:cNvSpPr>
            <a:spLocks noGrp="1"/>
          </p:cNvSpPr>
          <p:nvPr>
            <p:ph idx="1"/>
          </p:nvPr>
        </p:nvSpPr>
        <p:spPr>
          <a:xfrm>
            <a:off x="617323" y="1288400"/>
            <a:ext cx="8043636" cy="4926187"/>
          </a:xfrm>
        </p:spPr>
        <p:txBody>
          <a:bodyPr>
            <a:normAutofit/>
          </a:bodyPr>
          <a:lstStyle/>
          <a:p>
            <a:pPr lvl="0">
              <a:buNone/>
            </a:pPr>
            <a:r>
              <a:rPr lang="en-US" altLang="ja-JP" sz="2800" dirty="0">
                <a:solidFill>
                  <a:srgbClr val="000000"/>
                </a:solidFill>
                <a:latin typeface="Times" pitchFamily="18" charset="0"/>
                <a:cs typeface="Times" pitchFamily="18" charset="0"/>
              </a:rPr>
              <a:t>2. T</a:t>
            </a:r>
            <a:r>
              <a:rPr lang="en-US" altLang="ja-JP" sz="2800" dirty="0" smtClean="0">
                <a:solidFill>
                  <a:srgbClr val="000000"/>
                </a:solidFill>
                <a:latin typeface="Times" pitchFamily="18" charset="0"/>
                <a:cs typeface="Times" pitchFamily="18" charset="0"/>
              </a:rPr>
              <a:t>he curriculum was </a:t>
            </a:r>
            <a:r>
              <a:rPr lang="en-US" altLang="ja-JP" sz="2800" dirty="0">
                <a:solidFill>
                  <a:srgbClr val="000000"/>
                </a:solidFill>
                <a:latin typeface="Times" pitchFamily="18" charset="0"/>
                <a:cs typeface="Times" pitchFamily="18" charset="0"/>
              </a:rPr>
              <a:t>different from HS English classes (all six students).   </a:t>
            </a:r>
            <a:endParaRPr lang="ja-JP" altLang="en-US" sz="2800" dirty="0">
              <a:solidFill>
                <a:srgbClr val="000000"/>
              </a:solidFill>
              <a:latin typeface="Times" pitchFamily="18" charset="0"/>
              <a:cs typeface="Times" pitchFamily="18" charset="0"/>
            </a:endParaRPr>
          </a:p>
          <a:p>
            <a:pPr lvl="0">
              <a:buNone/>
            </a:pPr>
            <a:r>
              <a:rPr lang="ja-JP" altLang="en-US" sz="2800" dirty="0">
                <a:solidFill>
                  <a:srgbClr val="000000"/>
                </a:solidFill>
                <a:latin typeface="Times" pitchFamily="18" charset="0"/>
                <a:cs typeface="Times" pitchFamily="18" charset="0"/>
              </a:rPr>
              <a:t>・</a:t>
            </a:r>
            <a:r>
              <a:rPr lang="en-US" altLang="ja-JP" sz="2800" dirty="0">
                <a:latin typeface="Times" pitchFamily="18" charset="0"/>
                <a:cs typeface="Times" pitchFamily="18" charset="0"/>
              </a:rPr>
              <a:t>There was no pair work in my HS. The teacher mainly talked and checked the answers of the books for university entrance exams. However, it was boring and many students did not listen to the teacher and just did what they wanted to do. </a:t>
            </a:r>
            <a:r>
              <a:rPr lang="en-US" altLang="ja-JP" sz="2800" dirty="0" smtClean="0">
                <a:latin typeface="Times" pitchFamily="18" charset="0"/>
                <a:cs typeface="Times" pitchFamily="18" charset="0"/>
              </a:rPr>
              <a:t>(Koji)</a:t>
            </a:r>
            <a:endParaRPr lang="en-US" altLang="ja-JP" sz="2800" dirty="0">
              <a:latin typeface="Times" pitchFamily="18" charset="0"/>
              <a:cs typeface="Times" pitchFamily="18" charset="0"/>
            </a:endParaRPr>
          </a:p>
          <a:p>
            <a:pPr>
              <a:buNone/>
            </a:pPr>
            <a:r>
              <a:rPr lang="en-US" altLang="ja-JP" sz="2800" dirty="0">
                <a:solidFill>
                  <a:srgbClr val="000000"/>
                </a:solidFill>
                <a:latin typeface="Times" pitchFamily="18" charset="0"/>
                <a:cs typeface="Times" pitchFamily="18" charset="0"/>
              </a:rPr>
              <a:t> </a:t>
            </a:r>
            <a:r>
              <a:rPr lang="ja-JP" altLang="en-US" sz="2800" dirty="0">
                <a:solidFill>
                  <a:srgbClr val="000000"/>
                </a:solidFill>
                <a:latin typeface="Times" pitchFamily="18" charset="0"/>
                <a:cs typeface="Times" pitchFamily="18" charset="0"/>
              </a:rPr>
              <a:t>・</a:t>
            </a:r>
            <a:r>
              <a:rPr lang="en-US" altLang="ja-JP" sz="2800" dirty="0">
                <a:solidFill>
                  <a:srgbClr val="000000"/>
                </a:solidFill>
                <a:latin typeface="Times" pitchFamily="18" charset="0"/>
                <a:cs typeface="Times" pitchFamily="18" charset="0"/>
              </a:rPr>
              <a:t>We have to express our opinions in CBEC; however, we just memorized in HS. </a:t>
            </a:r>
            <a:r>
              <a:rPr lang="en-US" altLang="ja-JP" sz="2800" dirty="0" smtClean="0">
                <a:solidFill>
                  <a:srgbClr val="000000"/>
                </a:solidFill>
                <a:latin typeface="Times" pitchFamily="18" charset="0"/>
                <a:cs typeface="Times" pitchFamily="18" charset="0"/>
              </a:rPr>
              <a:t>(Keiko)</a:t>
            </a:r>
            <a:endParaRPr lang="ja-JP" altLang="en-US" sz="2800" dirty="0">
              <a:solidFill>
                <a:srgbClr val="000000"/>
              </a:solidFill>
              <a:latin typeface="Times" pitchFamily="18" charset="0"/>
              <a:cs typeface="Times" pitchFamily="18" charset="0"/>
            </a:endParaRPr>
          </a:p>
          <a:p>
            <a:pPr marL="0" indent="0">
              <a:buNone/>
            </a:pPr>
            <a:endParaRPr kumimoji="1" lang="ja-JP" altLang="en-US" dirty="0"/>
          </a:p>
        </p:txBody>
      </p:sp>
    </p:spTree>
    <p:extLst>
      <p:ext uri="{BB962C8B-B14F-4D97-AF65-F5344CB8AC3E}">
        <p14:creationId xmlns:p14="http://schemas.microsoft.com/office/powerpoint/2010/main" val="678036659"/>
      </p:ext>
    </p:extLst>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pPr algn="ctr"/>
            <a:r>
              <a:rPr lang="en-US" altLang="ja-JP" sz="4000" dirty="0">
                <a:solidFill>
                  <a:srgbClr val="000000"/>
                </a:solidFill>
                <a:latin typeface="Times"/>
                <a:cs typeface="Times"/>
              </a:rPr>
              <a:t>Results (Interview)</a:t>
            </a:r>
            <a:endParaRPr kumimoji="1" lang="ja-JP" altLang="en-US" sz="4000" dirty="0"/>
          </a:p>
        </p:txBody>
      </p:sp>
      <p:sp>
        <p:nvSpPr>
          <p:cNvPr id="3" name="コンテンツ プレースホルダー 2"/>
          <p:cNvSpPr>
            <a:spLocks noGrp="1"/>
          </p:cNvSpPr>
          <p:nvPr>
            <p:ph idx="1"/>
          </p:nvPr>
        </p:nvSpPr>
        <p:spPr>
          <a:xfrm>
            <a:off x="779463" y="1625600"/>
            <a:ext cx="7583487" cy="4597400"/>
          </a:xfrm>
        </p:spPr>
        <p:txBody>
          <a:bodyPr>
            <a:normAutofit fontScale="92500" lnSpcReduction="20000"/>
          </a:bodyPr>
          <a:lstStyle/>
          <a:p>
            <a:pPr>
              <a:buNone/>
            </a:pPr>
            <a:r>
              <a:rPr lang="en-US" altLang="ja-JP" sz="2600" dirty="0">
                <a:solidFill>
                  <a:srgbClr val="000000"/>
                </a:solidFill>
                <a:latin typeface="Times"/>
                <a:cs typeface="Times"/>
              </a:rPr>
              <a:t>3. Advantages of CBEC (All six students)</a:t>
            </a:r>
          </a:p>
          <a:p>
            <a:pPr>
              <a:buNone/>
            </a:pPr>
            <a:r>
              <a:rPr lang="en-US" altLang="ja-JP" sz="2600" dirty="0">
                <a:solidFill>
                  <a:srgbClr val="000000"/>
                </a:solidFill>
                <a:latin typeface="Times"/>
                <a:cs typeface="Times"/>
              </a:rPr>
              <a:t> (1) Developing ideas by sharing ideas with classmates (six students)</a:t>
            </a:r>
          </a:p>
          <a:p>
            <a:pPr lvl="0">
              <a:buNone/>
            </a:pPr>
            <a:r>
              <a:rPr lang="en-US" altLang="ja-JP" sz="2600" dirty="0">
                <a:solidFill>
                  <a:srgbClr val="000000"/>
                </a:solidFill>
                <a:latin typeface="Times"/>
                <a:cs typeface="Times"/>
              </a:rPr>
              <a:t> </a:t>
            </a:r>
            <a:r>
              <a:rPr lang="ja-JP" altLang="en-US" sz="2600" dirty="0">
                <a:solidFill>
                  <a:srgbClr val="000000"/>
                </a:solidFill>
                <a:latin typeface="Times"/>
                <a:cs typeface="Times"/>
              </a:rPr>
              <a:t>・</a:t>
            </a:r>
            <a:r>
              <a:rPr lang="en-US" altLang="ja-JP" sz="2600" dirty="0">
                <a:latin typeface="Times"/>
                <a:cs typeface="Times"/>
              </a:rPr>
              <a:t>I could develop my ideas through the program. For example, I could learn different ideas from IR and changed my ideas. I sometimes changed my ideas in PUT through listening to others’ ideas. I could choose better ideas by myself. As for “working women,” I had an initial idea that women should continue to work to save money by putting their children to day-care centers. However, someone told me that putting a child to a day-care center costs money. Then, I changed to the idea that women should stay home for one year to raise their babies. </a:t>
            </a:r>
            <a:r>
              <a:rPr lang="en-US" altLang="ja-JP" sz="2600" dirty="0" smtClean="0">
                <a:latin typeface="Times"/>
                <a:cs typeface="Times"/>
              </a:rPr>
              <a:t>(Aki) </a:t>
            </a:r>
            <a:endParaRPr lang="en-US" altLang="ja-JP" sz="2600" dirty="0">
              <a:latin typeface="Times"/>
              <a:cs typeface="Times"/>
            </a:endParaRPr>
          </a:p>
          <a:p>
            <a:pPr marL="0" indent="0">
              <a:buNone/>
            </a:pPr>
            <a:endParaRPr kumimoji="1" lang="ja-JP" altLang="en-US" dirty="0"/>
          </a:p>
        </p:txBody>
      </p:sp>
    </p:spTree>
    <p:extLst>
      <p:ext uri="{BB962C8B-B14F-4D97-AF65-F5344CB8AC3E}">
        <p14:creationId xmlns:p14="http://schemas.microsoft.com/office/powerpoint/2010/main" val="3052170243"/>
      </p:ext>
    </p:extLst>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pPr algn="ctr"/>
            <a:r>
              <a:rPr lang="en-US" altLang="ja-JP" sz="4000" dirty="0">
                <a:solidFill>
                  <a:srgbClr val="000000"/>
                </a:solidFill>
                <a:latin typeface="Times"/>
                <a:cs typeface="Times"/>
              </a:rPr>
              <a:t>Results (Interview)</a:t>
            </a:r>
            <a:endParaRPr kumimoji="1" lang="ja-JP" altLang="en-US" sz="4000" dirty="0"/>
          </a:p>
        </p:txBody>
      </p:sp>
      <p:sp>
        <p:nvSpPr>
          <p:cNvPr id="3" name="コンテンツ プレースホルダー 2"/>
          <p:cNvSpPr>
            <a:spLocks noGrp="1"/>
          </p:cNvSpPr>
          <p:nvPr>
            <p:ph idx="1"/>
          </p:nvPr>
        </p:nvSpPr>
        <p:spPr/>
        <p:txBody>
          <a:bodyPr>
            <a:normAutofit fontScale="92500" lnSpcReduction="20000"/>
          </a:bodyPr>
          <a:lstStyle/>
          <a:p>
            <a:pPr lvl="0">
              <a:buNone/>
            </a:pPr>
            <a:r>
              <a:rPr lang="ja-JP" altLang="en-US" sz="2600" dirty="0">
                <a:solidFill>
                  <a:srgbClr val="000000"/>
                </a:solidFill>
                <a:latin typeface="Times"/>
                <a:cs typeface="Times"/>
              </a:rPr>
              <a:t>・</a:t>
            </a:r>
            <a:r>
              <a:rPr lang="en-US" altLang="ja-JP" sz="2600" dirty="0">
                <a:solidFill>
                  <a:srgbClr val="000000"/>
                </a:solidFill>
                <a:latin typeface="Times"/>
                <a:cs typeface="Times"/>
              </a:rPr>
              <a:t>We started with D&amp;D on Friday. Then, I thought the topic was difficult and I didn’t like it. Next we came to understand the topic better in IR on Monday. After that, I could rewrite my opinion better by finding more information in AW on Tuesday. Then, I came to like the topic. Finally, in PUT on Thursday I had chances to listen to others’ ideas and were often impressed by others’. I thought they were clear and found the topic more interesting. </a:t>
            </a:r>
            <a:r>
              <a:rPr lang="en-US" altLang="ja-JP" sz="2600" dirty="0" smtClean="0">
                <a:solidFill>
                  <a:srgbClr val="000000"/>
                </a:solidFill>
                <a:latin typeface="Times"/>
                <a:cs typeface="Times"/>
              </a:rPr>
              <a:t>(Koji)</a:t>
            </a:r>
            <a:endParaRPr lang="en-US" altLang="ja-JP" sz="2600" dirty="0">
              <a:solidFill>
                <a:srgbClr val="000000"/>
              </a:solidFill>
              <a:latin typeface="Times"/>
              <a:cs typeface="Times"/>
            </a:endParaRPr>
          </a:p>
          <a:p>
            <a:pPr>
              <a:buNone/>
            </a:pPr>
            <a:r>
              <a:rPr lang="ja-JP" altLang="en-US" sz="2600" dirty="0">
                <a:solidFill>
                  <a:srgbClr val="000000"/>
                </a:solidFill>
                <a:latin typeface="Times"/>
                <a:cs typeface="Times"/>
              </a:rPr>
              <a:t>・</a:t>
            </a:r>
            <a:r>
              <a:rPr lang="en-US" altLang="ja-JP" sz="2600" dirty="0">
                <a:solidFill>
                  <a:srgbClr val="000000"/>
                </a:solidFill>
                <a:latin typeface="Times"/>
                <a:cs typeface="Times"/>
              </a:rPr>
              <a:t>I could listen to many ideas from different classmates and expressed my ideas in all four classes. Because there were four classes, I could deepen my understanding about each topic. </a:t>
            </a:r>
            <a:r>
              <a:rPr lang="en-US" altLang="ja-JP" sz="2600" dirty="0" smtClean="0">
                <a:solidFill>
                  <a:srgbClr val="000000"/>
                </a:solidFill>
                <a:latin typeface="Times"/>
                <a:cs typeface="Times"/>
              </a:rPr>
              <a:t>(Keiko)</a:t>
            </a:r>
            <a:endParaRPr lang="ja-JP" altLang="en-US" sz="2600" dirty="0">
              <a:solidFill>
                <a:srgbClr val="000000"/>
              </a:solidFill>
              <a:latin typeface="Times"/>
              <a:cs typeface="Times"/>
            </a:endParaRPr>
          </a:p>
          <a:p>
            <a:pPr marL="0" indent="0">
              <a:buNone/>
            </a:pPr>
            <a:endParaRPr kumimoji="1" lang="ja-JP" altLang="en-US" dirty="0"/>
          </a:p>
        </p:txBody>
      </p:sp>
    </p:spTree>
    <p:extLst>
      <p:ext uri="{BB962C8B-B14F-4D97-AF65-F5344CB8AC3E}">
        <p14:creationId xmlns:p14="http://schemas.microsoft.com/office/powerpoint/2010/main" val="3319893163"/>
      </p:ext>
    </p:extLst>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pPr algn="ctr"/>
            <a:r>
              <a:rPr lang="en-US" altLang="ja-JP" sz="4000" dirty="0">
                <a:solidFill>
                  <a:srgbClr val="000000"/>
                </a:solidFill>
                <a:latin typeface="Times"/>
                <a:cs typeface="Times"/>
              </a:rPr>
              <a:t>Results (Interview)</a:t>
            </a:r>
            <a:endParaRPr kumimoji="1" lang="ja-JP" altLang="en-US" sz="4000" dirty="0"/>
          </a:p>
        </p:txBody>
      </p:sp>
      <p:sp>
        <p:nvSpPr>
          <p:cNvPr id="3" name="コンテンツ プレースホルダー 2"/>
          <p:cNvSpPr>
            <a:spLocks noGrp="1"/>
          </p:cNvSpPr>
          <p:nvPr>
            <p:ph idx="1"/>
          </p:nvPr>
        </p:nvSpPr>
        <p:spPr/>
        <p:txBody>
          <a:bodyPr/>
          <a:lstStyle/>
          <a:p>
            <a:pPr>
              <a:buNone/>
            </a:pPr>
            <a:r>
              <a:rPr lang="en-US" altLang="ja-JP" sz="2400" dirty="0">
                <a:solidFill>
                  <a:srgbClr val="000000"/>
                </a:solidFill>
                <a:latin typeface="Times"/>
                <a:cs typeface="Times"/>
              </a:rPr>
              <a:t> </a:t>
            </a:r>
            <a:r>
              <a:rPr lang="en-US" altLang="ja-JP" sz="2400" dirty="0" smtClean="0">
                <a:solidFill>
                  <a:srgbClr val="000000"/>
                </a:solidFill>
                <a:latin typeface="Times"/>
                <a:cs typeface="Times"/>
              </a:rPr>
              <a:t>(2) </a:t>
            </a:r>
            <a:r>
              <a:rPr lang="en-US" altLang="ja-JP" sz="2400" dirty="0">
                <a:solidFill>
                  <a:srgbClr val="000000"/>
                </a:solidFill>
                <a:latin typeface="Times"/>
                <a:cs typeface="Times"/>
              </a:rPr>
              <a:t>Using more conversation strategies (three students)</a:t>
            </a:r>
          </a:p>
          <a:p>
            <a:pPr lvl="0">
              <a:buNone/>
            </a:pPr>
            <a:r>
              <a:rPr lang="ja-JP" altLang="en-US" sz="2400" dirty="0">
                <a:solidFill>
                  <a:srgbClr val="000000"/>
                </a:solidFill>
                <a:latin typeface="Times"/>
                <a:cs typeface="Times"/>
              </a:rPr>
              <a:t>・</a:t>
            </a:r>
            <a:r>
              <a:rPr lang="en-US" altLang="ja-JP" sz="2400" dirty="0">
                <a:latin typeface="Times"/>
                <a:cs typeface="Times"/>
              </a:rPr>
              <a:t>I was not good at asking follow-up questions so there were many silences at the beginning. It was a torture. Then, I learned what kinds of questions I should ask through the program and got used to asking follow-up questions. </a:t>
            </a:r>
            <a:r>
              <a:rPr lang="en-US" altLang="ja-JP" sz="2400" dirty="0" smtClean="0">
                <a:latin typeface="Times"/>
                <a:cs typeface="Times"/>
              </a:rPr>
              <a:t>(Koji)</a:t>
            </a:r>
            <a:endParaRPr lang="ja-JP" altLang="en-US" sz="2400" dirty="0">
              <a:latin typeface="Times"/>
              <a:cs typeface="Times"/>
            </a:endParaRPr>
          </a:p>
          <a:p>
            <a:pPr lvl="0">
              <a:buNone/>
            </a:pPr>
            <a:r>
              <a:rPr lang="ja-JP" altLang="en-US" sz="2400" dirty="0">
                <a:solidFill>
                  <a:srgbClr val="000000"/>
                </a:solidFill>
                <a:latin typeface="Times"/>
                <a:cs typeface="Times"/>
              </a:rPr>
              <a:t>・</a:t>
            </a:r>
            <a:r>
              <a:rPr lang="en-US" altLang="ja-JP" sz="2400" dirty="0">
                <a:solidFill>
                  <a:srgbClr val="000000"/>
                </a:solidFill>
                <a:latin typeface="Times"/>
                <a:cs typeface="Times"/>
              </a:rPr>
              <a:t>I could keep talking by using conversation strategies such as shadowing and follow-up questions compared to April. </a:t>
            </a:r>
            <a:r>
              <a:rPr lang="en-US" altLang="ja-JP" sz="2400" dirty="0" smtClean="0">
                <a:solidFill>
                  <a:srgbClr val="000000"/>
                </a:solidFill>
                <a:latin typeface="Times"/>
                <a:cs typeface="Times"/>
              </a:rPr>
              <a:t>(Hiroki)</a:t>
            </a:r>
            <a:endParaRPr lang="ja-JP" altLang="en-US" sz="2400" dirty="0">
              <a:solidFill>
                <a:srgbClr val="000000"/>
              </a:solidFill>
              <a:latin typeface="Times"/>
              <a:cs typeface="Times"/>
            </a:endParaRPr>
          </a:p>
          <a:p>
            <a:pPr marL="0" indent="0">
              <a:buNone/>
            </a:pPr>
            <a:endParaRPr kumimoji="1" lang="ja-JP" altLang="en-US" dirty="0"/>
          </a:p>
        </p:txBody>
      </p:sp>
    </p:spTree>
    <p:extLst>
      <p:ext uri="{BB962C8B-B14F-4D97-AF65-F5344CB8AC3E}">
        <p14:creationId xmlns:p14="http://schemas.microsoft.com/office/powerpoint/2010/main" val="928751238"/>
      </p:ext>
    </p:extLst>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pPr algn="ctr"/>
            <a:r>
              <a:rPr lang="en-US" altLang="ja-JP" sz="4000" dirty="0">
                <a:solidFill>
                  <a:srgbClr val="000000"/>
                </a:solidFill>
                <a:latin typeface="Times"/>
                <a:cs typeface="Times"/>
              </a:rPr>
              <a:t>Results (Interview)</a:t>
            </a:r>
            <a:endParaRPr kumimoji="1" lang="ja-JP" altLang="en-US" sz="4000" dirty="0"/>
          </a:p>
        </p:txBody>
      </p:sp>
      <p:sp>
        <p:nvSpPr>
          <p:cNvPr id="3" name="コンテンツ プレースホルダー 2"/>
          <p:cNvSpPr>
            <a:spLocks noGrp="1"/>
          </p:cNvSpPr>
          <p:nvPr>
            <p:ph idx="1"/>
          </p:nvPr>
        </p:nvSpPr>
        <p:spPr/>
        <p:txBody>
          <a:bodyPr/>
          <a:lstStyle/>
          <a:p>
            <a:pPr>
              <a:buNone/>
            </a:pPr>
            <a:r>
              <a:rPr lang="en-US" altLang="ja-JP" sz="2800" dirty="0">
                <a:solidFill>
                  <a:srgbClr val="000000"/>
                </a:solidFill>
                <a:latin typeface="Times"/>
                <a:cs typeface="Times"/>
              </a:rPr>
              <a:t> </a:t>
            </a:r>
            <a:r>
              <a:rPr lang="en-US" altLang="ja-JP" sz="2400" dirty="0" smtClean="0">
                <a:solidFill>
                  <a:srgbClr val="000000"/>
                </a:solidFill>
                <a:latin typeface="Times"/>
                <a:cs typeface="Times"/>
              </a:rPr>
              <a:t>(3)Learning </a:t>
            </a:r>
            <a:r>
              <a:rPr lang="en-US" altLang="ja-JP" sz="2400" dirty="0">
                <a:solidFill>
                  <a:srgbClr val="000000"/>
                </a:solidFill>
                <a:latin typeface="Times"/>
                <a:cs typeface="Times"/>
              </a:rPr>
              <a:t>vocabulary (two students)</a:t>
            </a:r>
          </a:p>
          <a:p>
            <a:pPr>
              <a:buNone/>
            </a:pPr>
            <a:r>
              <a:rPr lang="en-US" altLang="ja-JP" sz="2400" dirty="0">
                <a:solidFill>
                  <a:srgbClr val="000000"/>
                </a:solidFill>
                <a:latin typeface="Times"/>
                <a:cs typeface="Times"/>
              </a:rPr>
              <a:t> </a:t>
            </a:r>
            <a:r>
              <a:rPr lang="ja-JP" altLang="en-US" sz="2400" dirty="0">
                <a:solidFill>
                  <a:srgbClr val="000000"/>
                </a:solidFill>
                <a:latin typeface="Times"/>
                <a:cs typeface="Times"/>
              </a:rPr>
              <a:t>・</a:t>
            </a:r>
            <a:r>
              <a:rPr lang="en-US" altLang="ja-JP" sz="2400" dirty="0">
                <a:latin typeface="Times"/>
                <a:cs typeface="Times"/>
              </a:rPr>
              <a:t>I also learned new vocabulary from news articles in IR. Those new words were useful in writing and speaking. </a:t>
            </a:r>
            <a:r>
              <a:rPr lang="en-US" altLang="ja-JP" sz="2400" dirty="0" smtClean="0">
                <a:latin typeface="Times"/>
                <a:cs typeface="Times"/>
              </a:rPr>
              <a:t>(Keiko)</a:t>
            </a:r>
            <a:endParaRPr lang="en-US" altLang="ja-JP" sz="2400" dirty="0">
              <a:latin typeface="Times"/>
              <a:cs typeface="Times"/>
            </a:endParaRPr>
          </a:p>
          <a:p>
            <a:pPr lvl="0">
              <a:buNone/>
            </a:pPr>
            <a:r>
              <a:rPr lang="en-US" altLang="ja-JP" sz="2400" dirty="0">
                <a:solidFill>
                  <a:srgbClr val="000000"/>
                </a:solidFill>
                <a:latin typeface="Times"/>
                <a:cs typeface="Times"/>
              </a:rPr>
              <a:t> </a:t>
            </a:r>
            <a:r>
              <a:rPr lang="ja-JP" altLang="en-US" sz="2400" dirty="0">
                <a:solidFill>
                  <a:srgbClr val="000000"/>
                </a:solidFill>
                <a:latin typeface="Times"/>
                <a:cs typeface="Times"/>
              </a:rPr>
              <a:t>・</a:t>
            </a:r>
            <a:r>
              <a:rPr lang="en-US" altLang="ja-JP" sz="2400" dirty="0">
                <a:latin typeface="Times"/>
                <a:cs typeface="Times"/>
              </a:rPr>
              <a:t>I came to use new words by encountering them many times. </a:t>
            </a:r>
            <a:r>
              <a:rPr lang="en-US" altLang="ja-JP" sz="2400" dirty="0" smtClean="0">
                <a:latin typeface="Times"/>
                <a:cs typeface="Times"/>
              </a:rPr>
              <a:t>(Koji)</a:t>
            </a:r>
            <a:endParaRPr lang="ja-JP" altLang="en-US" sz="2400" dirty="0">
              <a:latin typeface="Times"/>
              <a:cs typeface="Times"/>
            </a:endParaRPr>
          </a:p>
          <a:p>
            <a:pPr marL="0" indent="0">
              <a:buNone/>
            </a:pPr>
            <a:endParaRPr kumimoji="1" lang="ja-JP" altLang="en-US" dirty="0"/>
          </a:p>
        </p:txBody>
      </p:sp>
    </p:spTree>
    <p:extLst>
      <p:ext uri="{BB962C8B-B14F-4D97-AF65-F5344CB8AC3E}">
        <p14:creationId xmlns:p14="http://schemas.microsoft.com/office/powerpoint/2010/main" val="3772991993"/>
      </p:ext>
    </p:extLst>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779463" y="571500"/>
            <a:ext cx="7583487" cy="676088"/>
          </a:xfrm>
        </p:spPr>
        <p:txBody>
          <a:bodyPr/>
          <a:lstStyle/>
          <a:p>
            <a:pPr algn="ctr"/>
            <a:r>
              <a:rPr lang="en-US" altLang="ja-JP" sz="4000" dirty="0">
                <a:solidFill>
                  <a:srgbClr val="000000"/>
                </a:solidFill>
                <a:latin typeface="Times"/>
                <a:cs typeface="Times"/>
              </a:rPr>
              <a:t>Results (Interview)</a:t>
            </a:r>
            <a:endParaRPr kumimoji="1" lang="ja-JP" altLang="en-US" sz="4000" dirty="0"/>
          </a:p>
        </p:txBody>
      </p:sp>
      <p:sp>
        <p:nvSpPr>
          <p:cNvPr id="3" name="コンテンツ プレースホルダー 2"/>
          <p:cNvSpPr>
            <a:spLocks noGrp="1"/>
          </p:cNvSpPr>
          <p:nvPr>
            <p:ph idx="1"/>
          </p:nvPr>
        </p:nvSpPr>
        <p:spPr>
          <a:xfrm>
            <a:off x="779463" y="1562100"/>
            <a:ext cx="7583487" cy="4660900"/>
          </a:xfrm>
        </p:spPr>
        <p:txBody>
          <a:bodyPr>
            <a:normAutofit/>
          </a:bodyPr>
          <a:lstStyle/>
          <a:p>
            <a:pPr>
              <a:buNone/>
            </a:pPr>
            <a:r>
              <a:rPr lang="en-US" altLang="ja-JP" sz="2400" dirty="0" smtClean="0">
                <a:solidFill>
                  <a:srgbClr val="000000"/>
                </a:solidFill>
                <a:latin typeface="Times"/>
                <a:cs typeface="Times"/>
              </a:rPr>
              <a:t>(4) Recording/Self-evaluation </a:t>
            </a:r>
            <a:r>
              <a:rPr lang="en-US" altLang="ja-JP" sz="2400" dirty="0">
                <a:solidFill>
                  <a:srgbClr val="000000"/>
                </a:solidFill>
                <a:latin typeface="Times"/>
                <a:cs typeface="Times"/>
              </a:rPr>
              <a:t>was effective (five students) </a:t>
            </a:r>
          </a:p>
          <a:p>
            <a:pPr lvl="0">
              <a:buNone/>
            </a:pPr>
            <a:r>
              <a:rPr lang="ja-JP" altLang="en-US" sz="2400" dirty="0">
                <a:solidFill>
                  <a:srgbClr val="000000"/>
                </a:solidFill>
                <a:latin typeface="Times"/>
                <a:cs typeface="Times"/>
              </a:rPr>
              <a:t>・</a:t>
            </a:r>
            <a:r>
              <a:rPr lang="en-US" altLang="ja-JP" sz="2400" dirty="0">
                <a:latin typeface="Times"/>
                <a:cs typeface="Times"/>
              </a:rPr>
              <a:t>I could evaluate my ability objectively by watching the video. So it was useful. Also I was glad to see my progress. Through self-evaluation, I could notice my errors and my bad habits. </a:t>
            </a:r>
            <a:r>
              <a:rPr lang="en-US" altLang="ja-JP" sz="2400" dirty="0" smtClean="0">
                <a:latin typeface="Times"/>
                <a:cs typeface="Times"/>
              </a:rPr>
              <a:t>(Hiroki)</a:t>
            </a:r>
            <a:endParaRPr lang="en-US" altLang="ja-JP" sz="2400" dirty="0">
              <a:latin typeface="Times"/>
              <a:cs typeface="Times"/>
            </a:endParaRPr>
          </a:p>
          <a:p>
            <a:pPr>
              <a:buNone/>
            </a:pPr>
            <a:r>
              <a:rPr lang="en-US" altLang="ja-JP" sz="2400" dirty="0">
                <a:solidFill>
                  <a:srgbClr val="000000"/>
                </a:solidFill>
                <a:latin typeface="Times"/>
                <a:cs typeface="Times"/>
              </a:rPr>
              <a:t> </a:t>
            </a:r>
            <a:r>
              <a:rPr lang="ja-JP" altLang="en-US" sz="2400" dirty="0">
                <a:solidFill>
                  <a:srgbClr val="000000"/>
                </a:solidFill>
                <a:latin typeface="Times"/>
                <a:cs typeface="Times"/>
              </a:rPr>
              <a:t>・</a:t>
            </a:r>
            <a:r>
              <a:rPr lang="en-US" altLang="ja-JP" sz="2400" dirty="0">
                <a:solidFill>
                  <a:srgbClr val="000000"/>
                </a:solidFill>
                <a:latin typeface="Times"/>
                <a:cs typeface="Times"/>
              </a:rPr>
              <a:t>I hated recording and felt like crying at first because I got stuck and there were many silences. I could not express my ideas and just nodded to my partners. So I didn’t like watching myself in the video. However, I think it was useful because I could set up my next goals. So I think it was useful. </a:t>
            </a:r>
            <a:r>
              <a:rPr lang="en-US" altLang="ja-JP" sz="2400" dirty="0" smtClean="0">
                <a:solidFill>
                  <a:srgbClr val="000000"/>
                </a:solidFill>
                <a:latin typeface="Times"/>
                <a:cs typeface="Times"/>
              </a:rPr>
              <a:t>(Keiko)</a:t>
            </a:r>
            <a:endParaRPr lang="ja-JP" altLang="en-US" sz="2400" dirty="0">
              <a:solidFill>
                <a:srgbClr val="000000"/>
              </a:solidFill>
              <a:latin typeface="Times"/>
              <a:cs typeface="Times"/>
            </a:endParaRPr>
          </a:p>
          <a:p>
            <a:pPr marL="0" indent="0">
              <a:buNone/>
            </a:pPr>
            <a:endParaRPr kumimoji="1" lang="ja-JP" altLang="en-US" dirty="0"/>
          </a:p>
        </p:txBody>
      </p:sp>
    </p:spTree>
    <p:extLst>
      <p:ext uri="{BB962C8B-B14F-4D97-AF65-F5344CB8AC3E}">
        <p14:creationId xmlns:p14="http://schemas.microsoft.com/office/powerpoint/2010/main" val="817591484"/>
      </p:ext>
    </p:extLst>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779463" y="571500"/>
            <a:ext cx="7583487" cy="726888"/>
          </a:xfrm>
        </p:spPr>
        <p:txBody>
          <a:bodyPr/>
          <a:lstStyle/>
          <a:p>
            <a:pPr algn="ctr"/>
            <a:r>
              <a:rPr lang="en-US" altLang="ja-JP" sz="4000" dirty="0">
                <a:solidFill>
                  <a:srgbClr val="000000"/>
                </a:solidFill>
                <a:latin typeface="Times"/>
                <a:cs typeface="Times"/>
              </a:rPr>
              <a:t>Results (Interview)</a:t>
            </a:r>
            <a:endParaRPr kumimoji="1" lang="ja-JP" altLang="en-US" sz="4000" dirty="0"/>
          </a:p>
        </p:txBody>
      </p:sp>
      <p:sp>
        <p:nvSpPr>
          <p:cNvPr id="3" name="コンテンツ プレースホルダー 2"/>
          <p:cNvSpPr>
            <a:spLocks noGrp="1"/>
          </p:cNvSpPr>
          <p:nvPr>
            <p:ph idx="1"/>
          </p:nvPr>
        </p:nvSpPr>
        <p:spPr>
          <a:xfrm>
            <a:off x="779463" y="1460500"/>
            <a:ext cx="7583487" cy="4826000"/>
          </a:xfrm>
        </p:spPr>
        <p:txBody>
          <a:bodyPr>
            <a:normAutofit lnSpcReduction="10000"/>
          </a:bodyPr>
          <a:lstStyle/>
          <a:p>
            <a:pPr>
              <a:buNone/>
            </a:pPr>
            <a:r>
              <a:rPr lang="en-US" altLang="ja-JP" sz="2400" dirty="0">
                <a:solidFill>
                  <a:srgbClr val="000000"/>
                </a:solidFill>
                <a:latin typeface="Times"/>
                <a:cs typeface="Times"/>
              </a:rPr>
              <a:t>4. </a:t>
            </a:r>
            <a:r>
              <a:rPr lang="en-US" altLang="ja-JP" sz="2400" dirty="0" smtClean="0">
                <a:solidFill>
                  <a:srgbClr val="000000"/>
                </a:solidFill>
                <a:latin typeface="Times"/>
                <a:cs typeface="Times"/>
              </a:rPr>
              <a:t>Difficulties of topics </a:t>
            </a:r>
            <a:r>
              <a:rPr lang="en-US" altLang="ja-JP" sz="2400" dirty="0">
                <a:solidFill>
                  <a:srgbClr val="000000"/>
                </a:solidFill>
                <a:latin typeface="Times"/>
                <a:cs typeface="Times"/>
              </a:rPr>
              <a:t>(four students)</a:t>
            </a:r>
          </a:p>
          <a:p>
            <a:pPr lvl="0">
              <a:buNone/>
            </a:pPr>
            <a:r>
              <a:rPr lang="en-US" altLang="ja-JP" sz="2400" dirty="0">
                <a:solidFill>
                  <a:srgbClr val="000000"/>
                </a:solidFill>
                <a:latin typeface="Times"/>
                <a:cs typeface="Times"/>
              </a:rPr>
              <a:t> </a:t>
            </a:r>
            <a:r>
              <a:rPr lang="ja-JP" altLang="en-US" sz="2400" dirty="0">
                <a:solidFill>
                  <a:srgbClr val="000000"/>
                </a:solidFill>
                <a:latin typeface="Times"/>
                <a:cs typeface="Times"/>
              </a:rPr>
              <a:t>・</a:t>
            </a:r>
            <a:r>
              <a:rPr lang="en-US" altLang="ja-JP" sz="2400" dirty="0">
                <a:solidFill>
                  <a:srgbClr val="000000"/>
                </a:solidFill>
                <a:latin typeface="Times"/>
                <a:cs typeface="Times"/>
              </a:rPr>
              <a:t>International marriage and same-sex marriage were difficult because I had never thought about them. I could not find any good reasons and ended up with unclear ideas. </a:t>
            </a:r>
            <a:r>
              <a:rPr lang="en-US" altLang="ja-JP" sz="2400" dirty="0" smtClean="0">
                <a:solidFill>
                  <a:srgbClr val="000000"/>
                </a:solidFill>
                <a:latin typeface="Times"/>
                <a:cs typeface="Times"/>
              </a:rPr>
              <a:t>(Keiko) </a:t>
            </a:r>
            <a:endParaRPr lang="en-US" altLang="ja-JP" sz="2400" dirty="0">
              <a:solidFill>
                <a:srgbClr val="000000"/>
              </a:solidFill>
              <a:latin typeface="Times"/>
              <a:cs typeface="Times"/>
            </a:endParaRPr>
          </a:p>
          <a:p>
            <a:pPr>
              <a:buNone/>
            </a:pPr>
            <a:r>
              <a:rPr lang="ja-JP" altLang="en-US" sz="2400" dirty="0">
                <a:solidFill>
                  <a:srgbClr val="000000"/>
                </a:solidFill>
                <a:latin typeface="Times"/>
                <a:cs typeface="Times"/>
              </a:rPr>
              <a:t>・</a:t>
            </a:r>
            <a:r>
              <a:rPr lang="en-US" altLang="ja-JP" sz="2400" dirty="0">
                <a:latin typeface="Times"/>
                <a:cs typeface="Times"/>
              </a:rPr>
              <a:t>I enjoyed talking about women’s place and capital punishment. As for capital punishment, I thought it was the most difficult one. However, I heard </a:t>
            </a:r>
            <a:r>
              <a:rPr lang="en-US" altLang="ja-JP" sz="2400" dirty="0" smtClean="0">
                <a:latin typeface="Times"/>
                <a:cs typeface="Times"/>
              </a:rPr>
              <a:t>many different ideas </a:t>
            </a:r>
            <a:r>
              <a:rPr lang="en-US" altLang="ja-JP" sz="2400" dirty="0">
                <a:latin typeface="Times"/>
                <a:cs typeface="Times"/>
              </a:rPr>
              <a:t>from my classmates </a:t>
            </a:r>
            <a:r>
              <a:rPr lang="en-US" altLang="ja-JP" sz="2400" dirty="0" smtClean="0">
                <a:latin typeface="Times"/>
                <a:cs typeface="Times"/>
              </a:rPr>
              <a:t>and </a:t>
            </a:r>
            <a:r>
              <a:rPr lang="en-US" altLang="ja-JP" sz="2400" dirty="0">
                <a:latin typeface="Times"/>
                <a:cs typeface="Times"/>
              </a:rPr>
              <a:t>became interested in it. On the other hand, I had difficulty talking about same-sex marriage because most of the classmates had the same ideas. </a:t>
            </a:r>
            <a:r>
              <a:rPr lang="en-US" altLang="ja-JP" sz="2400" dirty="0" smtClean="0">
                <a:latin typeface="Times"/>
                <a:cs typeface="Times"/>
              </a:rPr>
              <a:t>(Koji)</a:t>
            </a:r>
            <a:endParaRPr lang="ja-JP" altLang="en-US" sz="2400" dirty="0">
              <a:latin typeface="Times"/>
              <a:cs typeface="Times"/>
            </a:endParaRPr>
          </a:p>
          <a:p>
            <a:pPr marL="0" indent="0">
              <a:buNone/>
            </a:pPr>
            <a:endParaRPr kumimoji="1" lang="ja-JP" altLang="en-US" dirty="0"/>
          </a:p>
        </p:txBody>
      </p:sp>
    </p:spTree>
    <p:extLst>
      <p:ext uri="{BB962C8B-B14F-4D97-AF65-F5344CB8AC3E}">
        <p14:creationId xmlns:p14="http://schemas.microsoft.com/office/powerpoint/2010/main" val="771409558"/>
      </p:ext>
    </p:extLst>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pPr algn="ctr"/>
            <a:r>
              <a:rPr lang="en-US" altLang="ja-JP" sz="4000" dirty="0">
                <a:solidFill>
                  <a:srgbClr val="000000"/>
                </a:solidFill>
                <a:latin typeface="Times"/>
                <a:cs typeface="Times"/>
              </a:rPr>
              <a:t>Results (Interview)</a:t>
            </a:r>
            <a:endParaRPr kumimoji="1" lang="ja-JP" altLang="en-US" sz="4000" dirty="0"/>
          </a:p>
        </p:txBody>
      </p:sp>
      <p:sp>
        <p:nvSpPr>
          <p:cNvPr id="3" name="コンテンツ プレースホルダー 2"/>
          <p:cNvSpPr>
            <a:spLocks noGrp="1"/>
          </p:cNvSpPr>
          <p:nvPr>
            <p:ph idx="1"/>
          </p:nvPr>
        </p:nvSpPr>
        <p:spPr/>
        <p:txBody>
          <a:bodyPr/>
          <a:lstStyle/>
          <a:p>
            <a:pPr>
              <a:buNone/>
            </a:pPr>
            <a:r>
              <a:rPr lang="en-US" altLang="ja-JP" sz="2400" dirty="0">
                <a:solidFill>
                  <a:srgbClr val="000000"/>
                </a:solidFill>
                <a:latin typeface="Times"/>
                <a:cs typeface="Times"/>
              </a:rPr>
              <a:t>5</a:t>
            </a:r>
            <a:r>
              <a:rPr lang="en-US" altLang="ja-JP" sz="2400" dirty="0" smtClean="0">
                <a:solidFill>
                  <a:srgbClr val="000000"/>
                </a:solidFill>
                <a:latin typeface="Times"/>
                <a:cs typeface="Times"/>
              </a:rPr>
              <a:t>. </a:t>
            </a:r>
            <a:r>
              <a:rPr lang="en-US" altLang="ja-JP" sz="2400" dirty="0">
                <a:solidFill>
                  <a:srgbClr val="000000"/>
                </a:solidFill>
                <a:latin typeface="Times"/>
                <a:cs typeface="Times"/>
              </a:rPr>
              <a:t>Progress (Six students)</a:t>
            </a:r>
          </a:p>
          <a:p>
            <a:pPr lvl="0">
              <a:buNone/>
            </a:pPr>
            <a:r>
              <a:rPr lang="en-US" altLang="ja-JP" sz="2400" dirty="0">
                <a:solidFill>
                  <a:srgbClr val="000000"/>
                </a:solidFill>
                <a:latin typeface="Times"/>
                <a:cs typeface="Times"/>
              </a:rPr>
              <a:t> </a:t>
            </a:r>
            <a:r>
              <a:rPr lang="ja-JP" altLang="en-US" sz="2400" dirty="0">
                <a:solidFill>
                  <a:srgbClr val="000000"/>
                </a:solidFill>
                <a:latin typeface="Times"/>
                <a:cs typeface="Times"/>
              </a:rPr>
              <a:t>・</a:t>
            </a:r>
            <a:r>
              <a:rPr lang="en-US" altLang="ja-JP" sz="2400" dirty="0">
                <a:latin typeface="Times"/>
                <a:cs typeface="Times"/>
              </a:rPr>
              <a:t>I could improve my English ability. There were many chances to use English in this program. I noticed my progress when I was spoken to by some foreign exchange students. I could communicate with them. </a:t>
            </a:r>
            <a:r>
              <a:rPr lang="en-US" altLang="ja-JP" sz="2400" dirty="0" smtClean="0">
                <a:latin typeface="Times"/>
                <a:cs typeface="Times"/>
              </a:rPr>
              <a:t>(Toru) </a:t>
            </a:r>
            <a:endParaRPr lang="en-US" altLang="ja-JP" sz="2400" dirty="0">
              <a:latin typeface="Times"/>
              <a:cs typeface="Times"/>
            </a:endParaRPr>
          </a:p>
          <a:p>
            <a:pPr>
              <a:buNone/>
            </a:pPr>
            <a:r>
              <a:rPr lang="ja-JP" altLang="en-US" sz="2400" dirty="0">
                <a:solidFill>
                  <a:srgbClr val="000000"/>
                </a:solidFill>
                <a:latin typeface="Times"/>
                <a:cs typeface="Times"/>
              </a:rPr>
              <a:t>・</a:t>
            </a:r>
            <a:r>
              <a:rPr lang="en-US" altLang="ja-JP" sz="2400" dirty="0">
                <a:solidFill>
                  <a:srgbClr val="000000"/>
                </a:solidFill>
                <a:latin typeface="Times"/>
                <a:cs typeface="Times"/>
              </a:rPr>
              <a:t>I could improve my TOEFL score by 80 points. I could communicate with my host family when I visited Boston in summer. </a:t>
            </a:r>
            <a:r>
              <a:rPr lang="en-US" altLang="ja-JP" sz="2400" dirty="0" smtClean="0">
                <a:solidFill>
                  <a:srgbClr val="000000"/>
                </a:solidFill>
                <a:latin typeface="Times"/>
                <a:cs typeface="Times"/>
              </a:rPr>
              <a:t>(Koji)</a:t>
            </a:r>
            <a:endParaRPr lang="ja-JP" altLang="en-US" sz="2400" dirty="0">
              <a:solidFill>
                <a:srgbClr val="000000"/>
              </a:solidFill>
              <a:latin typeface="Times"/>
              <a:cs typeface="Times"/>
            </a:endParaRPr>
          </a:p>
          <a:p>
            <a:pPr marL="0" indent="0">
              <a:buNone/>
            </a:pPr>
            <a:endParaRPr kumimoji="1" lang="ja-JP" altLang="en-US" dirty="0"/>
          </a:p>
        </p:txBody>
      </p:sp>
    </p:spTree>
    <p:extLst>
      <p:ext uri="{BB962C8B-B14F-4D97-AF65-F5344CB8AC3E}">
        <p14:creationId xmlns:p14="http://schemas.microsoft.com/office/powerpoint/2010/main" val="2812079729"/>
      </p:ext>
    </p:extLst>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79463" y="1432057"/>
            <a:ext cx="7583487" cy="162120"/>
          </a:xfrm>
        </p:spPr>
        <p:txBody>
          <a:bodyPr/>
          <a:lstStyle/>
          <a:p>
            <a:pPr algn="ctr"/>
            <a:r>
              <a:rPr lang="en-US" dirty="0" smtClean="0">
                <a:solidFill>
                  <a:schemeClr val="tx1"/>
                </a:solidFill>
              </a:rPr>
              <a:t/>
            </a:r>
            <a:br>
              <a:rPr lang="en-US" dirty="0" smtClean="0">
                <a:solidFill>
                  <a:schemeClr val="tx1"/>
                </a:solidFill>
              </a:rPr>
            </a:br>
            <a:r>
              <a:rPr lang="en-US" dirty="0">
                <a:solidFill>
                  <a:schemeClr val="tx1"/>
                </a:solidFill>
              </a:rPr>
              <a:t/>
            </a:r>
            <a:br>
              <a:rPr lang="en-US" dirty="0">
                <a:solidFill>
                  <a:schemeClr val="tx1"/>
                </a:solidFill>
              </a:rPr>
            </a:br>
            <a:r>
              <a:rPr lang="en-US" dirty="0" smtClean="0">
                <a:solidFill>
                  <a:schemeClr val="tx1"/>
                </a:solidFill>
              </a:rPr>
              <a:t/>
            </a:r>
            <a:br>
              <a:rPr lang="en-US" dirty="0" smtClean="0">
                <a:solidFill>
                  <a:schemeClr val="tx1"/>
                </a:solidFill>
              </a:rPr>
            </a:br>
            <a:r>
              <a:rPr lang="en-US" dirty="0">
                <a:solidFill>
                  <a:schemeClr val="tx1"/>
                </a:solidFill>
              </a:rPr>
              <a:t/>
            </a:r>
            <a:br>
              <a:rPr lang="en-US" dirty="0">
                <a:solidFill>
                  <a:schemeClr val="tx1"/>
                </a:solidFill>
              </a:rPr>
            </a:br>
            <a:r>
              <a:rPr lang="en-US" dirty="0" smtClean="0">
                <a:solidFill>
                  <a:schemeClr val="tx1"/>
                </a:solidFill>
              </a:rPr>
              <a:t/>
            </a:r>
            <a:br>
              <a:rPr lang="en-US" dirty="0" smtClean="0">
                <a:solidFill>
                  <a:schemeClr val="tx1"/>
                </a:solidFill>
              </a:rPr>
            </a:br>
            <a:r>
              <a:rPr lang="en-US" dirty="0" smtClean="0">
                <a:solidFill>
                  <a:schemeClr val="tx1"/>
                </a:solidFill>
              </a:rPr>
              <a:t>Speaking Evaluation Results (Aki)</a:t>
            </a:r>
            <a:br>
              <a:rPr lang="en-US" dirty="0" smtClean="0">
                <a:solidFill>
                  <a:schemeClr val="tx1"/>
                </a:solidFill>
              </a:rPr>
            </a:br>
            <a:endParaRPr lang="en-US" dirty="0">
              <a:solidFill>
                <a:schemeClr val="tx1"/>
              </a:solidFill>
            </a:endParaRPr>
          </a:p>
        </p:txBody>
      </p:sp>
      <p:graphicFrame>
        <p:nvGraphicFramePr>
          <p:cNvPr id="5" name="Table 4"/>
          <p:cNvGraphicFramePr>
            <a:graphicFrameLocks noGrp="1"/>
          </p:cNvGraphicFramePr>
          <p:nvPr>
            <p:extLst>
              <p:ext uri="{D42A27DB-BD31-4B8C-83A1-F6EECF244321}">
                <p14:modId xmlns:p14="http://schemas.microsoft.com/office/powerpoint/2010/main" val="314350872"/>
              </p:ext>
            </p:extLst>
          </p:nvPr>
        </p:nvGraphicFramePr>
        <p:xfrm>
          <a:off x="836968" y="1594177"/>
          <a:ext cx="7525982" cy="4904121"/>
        </p:xfrm>
        <a:graphic>
          <a:graphicData uri="http://schemas.openxmlformats.org/drawingml/2006/table">
            <a:tbl>
              <a:tblPr>
                <a:tableStyleId>{306799F8-075E-4A3A-A7F6-7FBC6576F1A4}</a:tableStyleId>
              </a:tblPr>
              <a:tblGrid>
                <a:gridCol w="3534629"/>
                <a:gridCol w="1330451"/>
                <a:gridCol w="1330451"/>
                <a:gridCol w="1330451"/>
              </a:tblGrid>
              <a:tr h="1634707">
                <a:tc>
                  <a:txBody>
                    <a:bodyPr/>
                    <a:lstStyle/>
                    <a:p>
                      <a:pPr algn="ctr" fontAlgn="ctr"/>
                      <a:r>
                        <a:rPr lang="en-US" sz="3600" u="none" strike="noStrike" dirty="0">
                          <a:solidFill>
                            <a:srgbClr val="FF0000"/>
                          </a:solidFill>
                          <a:effectLst/>
                        </a:rPr>
                        <a:t>Video Total Score</a:t>
                      </a:r>
                      <a:endParaRPr lang="en-US" sz="3600" b="0" i="0" u="none" strike="noStrike" dirty="0">
                        <a:solidFill>
                          <a:srgbClr val="FF0000"/>
                        </a:solidFill>
                        <a:effectLst/>
                        <a:latin typeface="Calibri"/>
                      </a:endParaRPr>
                    </a:p>
                  </a:txBody>
                  <a:tcPr marL="12700" marR="12700" marT="12700" marB="0"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fontAlgn="ctr"/>
                      <a:r>
                        <a:rPr lang="en-US" sz="3600" u="none" strike="noStrike" dirty="0" smtClean="0">
                          <a:effectLst/>
                        </a:rPr>
                        <a:t>T1</a:t>
                      </a:r>
                      <a:endParaRPr lang="en-US" sz="3600" b="0" i="0" u="none" strike="noStrike" dirty="0">
                        <a:solidFill>
                          <a:srgbClr val="FFFFFF"/>
                        </a:solidFill>
                        <a:effectLst/>
                        <a:latin typeface="Calibri"/>
                      </a:endParaRPr>
                    </a:p>
                  </a:txBody>
                  <a:tcPr marL="12700" marR="12700" marT="12700" marB="0"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fontAlgn="ctr"/>
                      <a:r>
                        <a:rPr lang="en-US" sz="3600" u="none" strike="noStrike" dirty="0" smtClean="0">
                          <a:effectLst/>
                        </a:rPr>
                        <a:t>T6</a:t>
                      </a:r>
                      <a:endParaRPr lang="en-US" sz="3600" b="0" i="0" u="none" strike="noStrike" dirty="0">
                        <a:solidFill>
                          <a:srgbClr val="FFFFFF"/>
                        </a:solidFill>
                        <a:effectLst/>
                        <a:latin typeface="Calibri"/>
                      </a:endParaRPr>
                    </a:p>
                  </a:txBody>
                  <a:tcPr marL="12700" marR="12700" marT="12700" marB="0"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fontAlgn="ctr"/>
                      <a:r>
                        <a:rPr lang="en-US" sz="3600" u="none" strike="noStrike" dirty="0" smtClean="0">
                          <a:effectLst/>
                        </a:rPr>
                        <a:t>T12</a:t>
                      </a:r>
                      <a:endParaRPr lang="en-US" sz="3600" b="0" i="0" u="none" strike="noStrike" dirty="0">
                        <a:solidFill>
                          <a:srgbClr val="FFFFFF"/>
                        </a:solidFill>
                        <a:effectLst/>
                        <a:latin typeface="Calibri"/>
                      </a:endParaRPr>
                    </a:p>
                  </a:txBody>
                  <a:tcPr marL="12700" marR="12700" marT="12700" marB="0"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r>
              <a:tr h="1634707">
                <a:tc>
                  <a:txBody>
                    <a:bodyPr/>
                    <a:lstStyle/>
                    <a:p>
                      <a:pPr algn="ctr" fontAlgn="ctr"/>
                      <a:r>
                        <a:rPr lang="en-US" sz="3600" u="none" strike="noStrike" dirty="0">
                          <a:effectLst/>
                        </a:rPr>
                        <a:t> </a:t>
                      </a:r>
                      <a:r>
                        <a:rPr lang="en-US" sz="3600" u="none" strike="noStrike" dirty="0" smtClean="0">
                          <a:effectLst/>
                        </a:rPr>
                        <a:t>Average (20)</a:t>
                      </a:r>
                      <a:endParaRPr lang="en-US" sz="3600" b="0" i="0" u="none" strike="noStrike" dirty="0">
                        <a:solidFill>
                          <a:schemeClr val="tx1"/>
                        </a:solidFill>
                        <a:effectLst/>
                        <a:latin typeface="Calibri"/>
                      </a:endParaRPr>
                    </a:p>
                  </a:txBody>
                  <a:tcPr marL="12700" marR="12700" marT="12700" marB="0"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fontAlgn="ctr"/>
                      <a:r>
                        <a:rPr lang="en-US" sz="3600" u="none" strike="noStrike">
                          <a:effectLst/>
                        </a:rPr>
                        <a:t>10.3</a:t>
                      </a:r>
                      <a:endParaRPr lang="en-US" sz="3600" b="0" i="0" u="none" strike="noStrike">
                        <a:solidFill>
                          <a:schemeClr val="tx1"/>
                        </a:solidFill>
                        <a:effectLst/>
                        <a:latin typeface="Calibri"/>
                      </a:endParaRPr>
                    </a:p>
                  </a:txBody>
                  <a:tcPr marL="12700" marR="12700" marT="12700" marB="0"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fontAlgn="ctr"/>
                      <a:r>
                        <a:rPr lang="en-US" sz="3600" u="none" strike="noStrike" dirty="0">
                          <a:effectLst/>
                        </a:rPr>
                        <a:t>14.9</a:t>
                      </a:r>
                      <a:endParaRPr lang="en-US" sz="3600" b="0" i="0" u="none" strike="noStrike" dirty="0">
                        <a:solidFill>
                          <a:schemeClr val="tx1"/>
                        </a:solidFill>
                        <a:effectLst/>
                        <a:latin typeface="Calibri"/>
                      </a:endParaRPr>
                    </a:p>
                  </a:txBody>
                  <a:tcPr marL="12700" marR="12700" marT="12700" marB="0"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fontAlgn="ctr"/>
                      <a:r>
                        <a:rPr lang="en-US" sz="3600" u="none" strike="noStrike" dirty="0">
                          <a:effectLst/>
                        </a:rPr>
                        <a:t>18.2</a:t>
                      </a:r>
                      <a:endParaRPr lang="en-US" sz="3600" b="0" i="0" u="none" strike="noStrike" dirty="0">
                        <a:solidFill>
                          <a:schemeClr val="tx1"/>
                        </a:solidFill>
                        <a:effectLst/>
                        <a:latin typeface="Calibri"/>
                      </a:endParaRPr>
                    </a:p>
                  </a:txBody>
                  <a:tcPr marL="12700" marR="12700" marT="12700" marB="0"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r>
              <a:tr h="1634707">
                <a:tc>
                  <a:txBody>
                    <a:bodyPr/>
                    <a:lstStyle/>
                    <a:p>
                      <a:pPr algn="ctr" fontAlgn="ctr"/>
                      <a:r>
                        <a:rPr lang="en-US" sz="3600" u="none" strike="noStrike" dirty="0">
                          <a:effectLst/>
                        </a:rPr>
                        <a:t>Aki</a:t>
                      </a:r>
                      <a:endParaRPr lang="en-US" sz="3600" b="0" i="0" u="none" strike="noStrike" dirty="0">
                        <a:solidFill>
                          <a:srgbClr val="FFFFFF"/>
                        </a:solidFill>
                        <a:effectLst/>
                        <a:latin typeface="Calibri"/>
                      </a:endParaRPr>
                    </a:p>
                  </a:txBody>
                  <a:tcPr marL="12700" marR="12700" marT="12700" marB="0"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fontAlgn="ctr"/>
                      <a:r>
                        <a:rPr lang="en-US" sz="3600" u="none" strike="noStrike" dirty="0">
                          <a:effectLst/>
                        </a:rPr>
                        <a:t>7.6</a:t>
                      </a:r>
                      <a:endParaRPr lang="en-US" sz="3600" b="0" i="0" u="none" strike="noStrike" dirty="0">
                        <a:solidFill>
                          <a:schemeClr val="bg1"/>
                        </a:solidFill>
                        <a:effectLst/>
                        <a:latin typeface="Calibri"/>
                      </a:endParaRPr>
                    </a:p>
                  </a:txBody>
                  <a:tcPr marL="12700" marR="12700" marT="12700" marB="0"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fontAlgn="ctr"/>
                      <a:r>
                        <a:rPr lang="en-US" sz="3600" u="none" strike="noStrike" dirty="0">
                          <a:effectLst/>
                        </a:rPr>
                        <a:t>14</a:t>
                      </a:r>
                      <a:endParaRPr lang="en-US" sz="3600" b="0" i="0" u="none" strike="noStrike" dirty="0">
                        <a:solidFill>
                          <a:schemeClr val="bg1"/>
                        </a:solidFill>
                        <a:effectLst/>
                        <a:latin typeface="Calibri"/>
                      </a:endParaRPr>
                    </a:p>
                  </a:txBody>
                  <a:tcPr marL="12700" marR="12700" marT="12700" marB="0"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fontAlgn="ctr"/>
                      <a:r>
                        <a:rPr lang="en-US" sz="3600" u="none" strike="noStrike" dirty="0">
                          <a:effectLst/>
                        </a:rPr>
                        <a:t>19</a:t>
                      </a:r>
                      <a:endParaRPr lang="en-US" sz="3600" b="0" i="0" u="none" strike="noStrike" dirty="0">
                        <a:solidFill>
                          <a:schemeClr val="bg1"/>
                        </a:solidFill>
                        <a:effectLst/>
                        <a:latin typeface="Calibri"/>
                      </a:endParaRPr>
                    </a:p>
                  </a:txBody>
                  <a:tcPr marL="12700" marR="12700" marT="12700" marB="0"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r>
            </a:tbl>
          </a:graphicData>
        </a:graphic>
      </p:graphicFrame>
      <p:sp>
        <p:nvSpPr>
          <p:cNvPr id="6" name="Oval 5"/>
          <p:cNvSpPr/>
          <p:nvPr/>
        </p:nvSpPr>
        <p:spPr>
          <a:xfrm>
            <a:off x="7201702" y="5255380"/>
            <a:ext cx="1040396" cy="986228"/>
          </a:xfrm>
          <a:prstGeom prst="ellipse">
            <a:avLst/>
          </a:prstGeom>
          <a:noFill/>
          <a:ln w="28575" cmpd="sng">
            <a:solidFill>
              <a:srgbClr val="FF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3689340"/>
      </p:ext>
    </p:extLst>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79464" y="690370"/>
            <a:ext cx="7449124" cy="780858"/>
          </a:xfrm>
        </p:spPr>
        <p:txBody>
          <a:bodyPr/>
          <a:lstStyle/>
          <a:p>
            <a:pPr algn="ctr"/>
            <a:r>
              <a:rPr lang="en-US" dirty="0" smtClean="0">
                <a:solidFill>
                  <a:schemeClr val="tx1"/>
                </a:solidFill>
              </a:rPr>
              <a:t>Writing Evaluation </a:t>
            </a:r>
            <a:r>
              <a:rPr lang="en-US" dirty="0">
                <a:solidFill>
                  <a:schemeClr val="tx1"/>
                </a:solidFill>
              </a:rPr>
              <a:t>Results (Aki)</a:t>
            </a:r>
            <a:br>
              <a:rPr lang="en-US" dirty="0">
                <a:solidFill>
                  <a:schemeClr val="tx1"/>
                </a:solidFill>
              </a:rPr>
            </a:br>
            <a:endParaRPr lang="en-US" dirty="0">
              <a:solidFill>
                <a:srgbClr val="000000"/>
              </a:solidFill>
            </a:endParaRPr>
          </a:p>
        </p:txBody>
      </p:sp>
      <p:graphicFrame>
        <p:nvGraphicFramePr>
          <p:cNvPr id="3" name="Table 2"/>
          <p:cNvGraphicFramePr>
            <a:graphicFrameLocks noGrp="1"/>
          </p:cNvGraphicFramePr>
          <p:nvPr>
            <p:extLst>
              <p:ext uri="{D42A27DB-BD31-4B8C-83A1-F6EECF244321}">
                <p14:modId xmlns:p14="http://schemas.microsoft.com/office/powerpoint/2010/main" val="3315540378"/>
              </p:ext>
            </p:extLst>
          </p:nvPr>
        </p:nvGraphicFramePr>
        <p:xfrm>
          <a:off x="1486274" y="1269940"/>
          <a:ext cx="5606010" cy="4890609"/>
        </p:xfrm>
        <a:graphic>
          <a:graphicData uri="http://schemas.openxmlformats.org/drawingml/2006/table">
            <a:tbl>
              <a:tblPr>
                <a:tableStyleId>{306799F8-075E-4A3A-A7F6-7FBC6576F1A4}</a:tableStyleId>
              </a:tblPr>
              <a:tblGrid>
                <a:gridCol w="3198300"/>
                <a:gridCol w="1203855"/>
                <a:gridCol w="1203855"/>
              </a:tblGrid>
              <a:tr h="1823543">
                <a:tc>
                  <a:txBody>
                    <a:bodyPr/>
                    <a:lstStyle/>
                    <a:p>
                      <a:pPr algn="ctr" fontAlgn="ctr"/>
                      <a:r>
                        <a:rPr lang="en-US" sz="3600" u="none" strike="noStrike" dirty="0" smtClean="0">
                          <a:solidFill>
                            <a:srgbClr val="FF0000"/>
                          </a:solidFill>
                          <a:effectLst/>
                        </a:rPr>
                        <a:t>Essay Total</a:t>
                      </a:r>
                      <a:endParaRPr lang="en-US" sz="3600" b="0" i="0" u="none" strike="noStrike" dirty="0">
                        <a:solidFill>
                          <a:srgbClr val="FF0000"/>
                        </a:solidFill>
                        <a:effectLst/>
                        <a:latin typeface="Calibri"/>
                      </a:endParaRPr>
                    </a:p>
                  </a:txBody>
                  <a:tcPr marL="12700" marR="12700" marT="12700" marB="0"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fontAlgn="ctr"/>
                      <a:r>
                        <a:rPr lang="en-US" sz="3600" u="none" strike="noStrike">
                          <a:effectLst/>
                        </a:rPr>
                        <a:t>1</a:t>
                      </a:r>
                      <a:endParaRPr lang="en-US" sz="3600" b="0" i="0" u="none" strike="noStrike">
                        <a:solidFill>
                          <a:srgbClr val="000000"/>
                        </a:solidFill>
                        <a:effectLst/>
                        <a:latin typeface="Calibri"/>
                      </a:endParaRPr>
                    </a:p>
                  </a:txBody>
                  <a:tcPr marL="12700" marR="12700" marT="12700" marB="0"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fontAlgn="ctr"/>
                      <a:r>
                        <a:rPr lang="en-US" sz="3600" u="none" strike="noStrike" dirty="0">
                          <a:effectLst/>
                        </a:rPr>
                        <a:t>12</a:t>
                      </a:r>
                      <a:endParaRPr lang="en-US" sz="3600" b="0" i="0" u="none" strike="noStrike" dirty="0">
                        <a:solidFill>
                          <a:srgbClr val="000000"/>
                        </a:solidFill>
                        <a:effectLst/>
                        <a:latin typeface="Calibri"/>
                      </a:endParaRPr>
                    </a:p>
                  </a:txBody>
                  <a:tcPr marL="12700" marR="12700" marT="12700" marB="0"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r>
              <a:tr h="1533533">
                <a:tc>
                  <a:txBody>
                    <a:bodyPr/>
                    <a:lstStyle/>
                    <a:p>
                      <a:pPr algn="ctr" fontAlgn="ctr"/>
                      <a:r>
                        <a:rPr lang="en-US" sz="3600" u="none" strike="noStrike" dirty="0">
                          <a:effectLst/>
                        </a:rPr>
                        <a:t>Average </a:t>
                      </a:r>
                      <a:r>
                        <a:rPr lang="en-US" sz="3600" u="none" strike="noStrike" dirty="0" smtClean="0">
                          <a:effectLst/>
                        </a:rPr>
                        <a:t>(25)</a:t>
                      </a:r>
                      <a:endParaRPr lang="en-US" sz="3600" b="0" i="0" u="none" strike="noStrike" dirty="0">
                        <a:solidFill>
                          <a:srgbClr val="000000"/>
                        </a:solidFill>
                        <a:effectLst/>
                        <a:latin typeface="Calibri"/>
                      </a:endParaRPr>
                    </a:p>
                  </a:txBody>
                  <a:tcPr marL="12700" marR="12700" marT="12700" marB="0"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fontAlgn="ctr"/>
                      <a:r>
                        <a:rPr lang="en-US" sz="3600" u="none" strike="noStrike" dirty="0" smtClean="0">
                          <a:effectLst/>
                        </a:rPr>
                        <a:t>17.4</a:t>
                      </a:r>
                      <a:endParaRPr lang="en-US" sz="3600" b="0" i="0" u="none" strike="noStrike" dirty="0">
                        <a:solidFill>
                          <a:srgbClr val="000000"/>
                        </a:solidFill>
                        <a:effectLst/>
                        <a:latin typeface="Calibri"/>
                      </a:endParaRPr>
                    </a:p>
                  </a:txBody>
                  <a:tcPr marL="12700" marR="12700" marT="12700" marB="0"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fontAlgn="ctr"/>
                      <a:r>
                        <a:rPr lang="en-US" sz="3600" u="none" strike="noStrike" dirty="0" smtClean="0">
                          <a:effectLst/>
                        </a:rPr>
                        <a:t>22.5</a:t>
                      </a:r>
                      <a:endParaRPr lang="en-US" sz="3600" b="0" i="0" u="none" strike="noStrike" dirty="0">
                        <a:solidFill>
                          <a:srgbClr val="000000"/>
                        </a:solidFill>
                        <a:effectLst/>
                        <a:latin typeface="Calibri"/>
                      </a:endParaRPr>
                    </a:p>
                  </a:txBody>
                  <a:tcPr marL="12700" marR="12700" marT="12700" marB="0"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r>
              <a:tr h="1533533">
                <a:tc>
                  <a:txBody>
                    <a:bodyPr/>
                    <a:lstStyle/>
                    <a:p>
                      <a:pPr algn="ctr" fontAlgn="ctr"/>
                      <a:r>
                        <a:rPr lang="en-US" sz="3600" u="none" strike="noStrike">
                          <a:effectLst/>
                        </a:rPr>
                        <a:t>Aki</a:t>
                      </a:r>
                      <a:endParaRPr lang="en-US" sz="3600" b="0" i="0" u="none" strike="noStrike">
                        <a:solidFill>
                          <a:srgbClr val="FF0000"/>
                        </a:solidFill>
                        <a:effectLst/>
                        <a:latin typeface="Calibri"/>
                      </a:endParaRPr>
                    </a:p>
                  </a:txBody>
                  <a:tcPr marL="12700" marR="12700" marT="12700" marB="0"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fontAlgn="ctr"/>
                      <a:r>
                        <a:rPr lang="en-US" sz="3600" u="none" strike="noStrike" dirty="0" smtClean="0">
                          <a:effectLst/>
                        </a:rPr>
                        <a:t>13.7</a:t>
                      </a:r>
                      <a:endParaRPr lang="en-US" sz="3600" b="0" i="0" u="none" strike="noStrike" dirty="0">
                        <a:solidFill>
                          <a:srgbClr val="FF0000"/>
                        </a:solidFill>
                        <a:effectLst/>
                        <a:latin typeface="Calibri"/>
                      </a:endParaRPr>
                    </a:p>
                  </a:txBody>
                  <a:tcPr marL="12700" marR="12700" marT="12700" marB="0"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fontAlgn="ctr"/>
                      <a:r>
                        <a:rPr lang="en-US" sz="3600" u="none" strike="noStrike" dirty="0" smtClean="0">
                          <a:effectLst/>
                        </a:rPr>
                        <a:t>22.6</a:t>
                      </a:r>
                      <a:endParaRPr lang="en-US" sz="3600" b="0" i="0" u="none" strike="noStrike" dirty="0">
                        <a:solidFill>
                          <a:srgbClr val="FF0000"/>
                        </a:solidFill>
                        <a:effectLst/>
                        <a:latin typeface="Calibri"/>
                      </a:endParaRPr>
                    </a:p>
                  </a:txBody>
                  <a:tcPr marL="12700" marR="12700" marT="12700" marB="0"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r>
            </a:tbl>
          </a:graphicData>
        </a:graphic>
      </p:graphicFrame>
      <p:sp>
        <p:nvSpPr>
          <p:cNvPr id="6" name="Oval 5"/>
          <p:cNvSpPr/>
          <p:nvPr/>
        </p:nvSpPr>
        <p:spPr>
          <a:xfrm>
            <a:off x="5945121" y="4974392"/>
            <a:ext cx="1026876" cy="848407"/>
          </a:xfrm>
          <a:prstGeom prst="ellipse">
            <a:avLst/>
          </a:prstGeom>
          <a:noFill/>
          <a:ln w="28575" cmpd="sng">
            <a:solidFill>
              <a:srgbClr val="FF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28915744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pPr algn="ctr"/>
            <a:r>
              <a:rPr lang="en-US" altLang="ja-JP" sz="4000" dirty="0">
                <a:solidFill>
                  <a:srgbClr val="000000"/>
                </a:solidFill>
                <a:latin typeface="Times"/>
                <a:cs typeface="Times"/>
              </a:rPr>
              <a:t>Theoretical Background</a:t>
            </a:r>
            <a:endParaRPr kumimoji="1" lang="ja-JP" altLang="en-US" sz="4000" dirty="0"/>
          </a:p>
        </p:txBody>
      </p:sp>
      <p:sp>
        <p:nvSpPr>
          <p:cNvPr id="3" name="コンテンツ プレースホルダー 2"/>
          <p:cNvSpPr>
            <a:spLocks noGrp="1"/>
          </p:cNvSpPr>
          <p:nvPr>
            <p:ph idx="1"/>
          </p:nvPr>
        </p:nvSpPr>
        <p:spPr/>
        <p:txBody>
          <a:bodyPr>
            <a:normAutofit/>
          </a:bodyPr>
          <a:lstStyle/>
          <a:p>
            <a:pPr>
              <a:buNone/>
            </a:pPr>
            <a:r>
              <a:rPr lang="en-US" altLang="ja-JP" sz="2800" dirty="0">
                <a:solidFill>
                  <a:srgbClr val="000000"/>
                </a:solidFill>
                <a:latin typeface="Times"/>
                <a:cs typeface="Times"/>
              </a:rPr>
              <a:t>2-1. </a:t>
            </a:r>
            <a:r>
              <a:rPr lang="en-US" altLang="ja-JP" sz="2800" dirty="0" smtClean="0">
                <a:solidFill>
                  <a:srgbClr val="000000"/>
                </a:solidFill>
                <a:latin typeface="Times"/>
                <a:cs typeface="Times"/>
              </a:rPr>
              <a:t> Collaborative </a:t>
            </a:r>
            <a:r>
              <a:rPr lang="en-US" altLang="ja-JP" sz="2800" dirty="0">
                <a:solidFill>
                  <a:srgbClr val="000000"/>
                </a:solidFill>
                <a:latin typeface="Times"/>
                <a:cs typeface="Times"/>
              </a:rPr>
              <a:t>dialogue</a:t>
            </a:r>
          </a:p>
          <a:p>
            <a:pPr>
              <a:buNone/>
            </a:pPr>
            <a:r>
              <a:rPr lang="en-US" altLang="ja-JP" sz="2800" dirty="0" smtClean="0">
                <a:solidFill>
                  <a:srgbClr val="000000"/>
                </a:solidFill>
                <a:latin typeface="Times"/>
                <a:cs typeface="Times"/>
              </a:rPr>
              <a:t>   </a:t>
            </a:r>
            <a:r>
              <a:rPr lang="en-US" altLang="ja-JP" sz="2800" dirty="0" err="1" smtClean="0">
                <a:solidFill>
                  <a:srgbClr val="000000"/>
                </a:solidFill>
                <a:latin typeface="Times"/>
                <a:cs typeface="Times"/>
              </a:rPr>
              <a:t>Storch</a:t>
            </a:r>
            <a:r>
              <a:rPr lang="en-US" altLang="ja-JP" sz="2800" dirty="0" smtClean="0">
                <a:solidFill>
                  <a:srgbClr val="000000"/>
                </a:solidFill>
                <a:latin typeface="Times"/>
                <a:cs typeface="Times"/>
              </a:rPr>
              <a:t> </a:t>
            </a:r>
            <a:r>
              <a:rPr lang="en-US" altLang="ja-JP" sz="2800" dirty="0">
                <a:solidFill>
                  <a:srgbClr val="000000"/>
                </a:solidFill>
                <a:latin typeface="Times"/>
                <a:cs typeface="Times"/>
              </a:rPr>
              <a:t>(2002) analyzed the patterns of dyadic interactions </a:t>
            </a:r>
            <a:r>
              <a:rPr lang="en-US" altLang="ja-JP" sz="2800" dirty="0" smtClean="0">
                <a:solidFill>
                  <a:srgbClr val="000000"/>
                </a:solidFill>
                <a:latin typeface="Times"/>
                <a:cs typeface="Times"/>
              </a:rPr>
              <a:t>as ESL </a:t>
            </a:r>
            <a:r>
              <a:rPr lang="en-US" altLang="ja-JP" sz="2800" dirty="0">
                <a:solidFill>
                  <a:srgbClr val="000000"/>
                </a:solidFill>
                <a:latin typeface="Times"/>
                <a:cs typeface="Times"/>
              </a:rPr>
              <a:t>students engaged in various tasks. </a:t>
            </a:r>
            <a:r>
              <a:rPr lang="en-US" altLang="ja-JP" sz="2800" dirty="0" err="1">
                <a:solidFill>
                  <a:srgbClr val="000000"/>
                </a:solidFill>
                <a:latin typeface="Times"/>
                <a:cs typeface="Times"/>
              </a:rPr>
              <a:t>Storch</a:t>
            </a:r>
            <a:r>
              <a:rPr lang="en-US" altLang="ja-JP" sz="2800" dirty="0">
                <a:solidFill>
                  <a:srgbClr val="000000"/>
                </a:solidFill>
                <a:latin typeface="Times"/>
                <a:cs typeface="Times"/>
              </a:rPr>
              <a:t> found that the collaborative dyad indicated more instances of language development than both the dominant/passive and the dominant/dominant dyads. </a:t>
            </a:r>
            <a:endParaRPr lang="ja-JP" altLang="en-US" sz="2800" dirty="0">
              <a:solidFill>
                <a:srgbClr val="000000"/>
              </a:solidFill>
              <a:latin typeface="Times"/>
              <a:cs typeface="Times"/>
            </a:endParaRPr>
          </a:p>
          <a:p>
            <a:pPr marL="0" indent="0">
              <a:buNone/>
            </a:pPr>
            <a:endParaRPr kumimoji="1" lang="ja-JP" altLang="en-US" sz="2800" dirty="0"/>
          </a:p>
        </p:txBody>
      </p:sp>
    </p:spTree>
    <p:extLst>
      <p:ext uri="{BB962C8B-B14F-4D97-AF65-F5344CB8AC3E}">
        <p14:creationId xmlns:p14="http://schemas.microsoft.com/office/powerpoint/2010/main" val="1829373426"/>
      </p:ext>
    </p:extLst>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79464" y="299941"/>
            <a:ext cx="7449124" cy="780858"/>
          </a:xfrm>
        </p:spPr>
        <p:txBody>
          <a:bodyPr/>
          <a:lstStyle/>
          <a:p>
            <a:pPr algn="ctr"/>
            <a:r>
              <a:rPr lang="en-US" dirty="0" smtClean="0">
                <a:solidFill>
                  <a:schemeClr val="tx1"/>
                </a:solidFill>
              </a:rPr>
              <a:t>Speaking Improvement Summary </a:t>
            </a:r>
            <a:endParaRPr lang="en-US" dirty="0">
              <a:solidFill>
                <a:srgbClr val="000000"/>
              </a:solidFill>
            </a:endParaRPr>
          </a:p>
        </p:txBody>
      </p:sp>
      <p:graphicFrame>
        <p:nvGraphicFramePr>
          <p:cNvPr id="4" name="Table 3"/>
          <p:cNvGraphicFramePr>
            <a:graphicFrameLocks noGrp="1"/>
          </p:cNvGraphicFramePr>
          <p:nvPr>
            <p:extLst>
              <p:ext uri="{D42A27DB-BD31-4B8C-83A1-F6EECF244321}">
                <p14:modId xmlns:p14="http://schemas.microsoft.com/office/powerpoint/2010/main" val="3092855191"/>
              </p:ext>
            </p:extLst>
          </p:nvPr>
        </p:nvGraphicFramePr>
        <p:xfrm>
          <a:off x="779464" y="1242918"/>
          <a:ext cx="7746380" cy="5241868"/>
        </p:xfrm>
        <a:graphic>
          <a:graphicData uri="http://schemas.openxmlformats.org/drawingml/2006/table">
            <a:tbl>
              <a:tblPr>
                <a:tableStyleId>{306799F8-075E-4A3A-A7F6-7FBC6576F1A4}</a:tableStyleId>
              </a:tblPr>
              <a:tblGrid>
                <a:gridCol w="3342461"/>
                <a:gridCol w="1467973"/>
                <a:gridCol w="1467973"/>
                <a:gridCol w="1467973"/>
              </a:tblGrid>
              <a:tr h="1156436">
                <a:tc>
                  <a:txBody>
                    <a:bodyPr/>
                    <a:lstStyle/>
                    <a:p>
                      <a:pPr algn="ctr" fontAlgn="b"/>
                      <a:r>
                        <a:rPr lang="en-US" sz="3200" u="none" strike="noStrike" dirty="0">
                          <a:solidFill>
                            <a:srgbClr val="FF0000"/>
                          </a:solidFill>
                          <a:effectLst/>
                        </a:rPr>
                        <a:t>Total Video Average</a:t>
                      </a:r>
                      <a:endParaRPr lang="en-US" sz="3200" b="1" i="0" u="none" strike="noStrike" dirty="0">
                        <a:solidFill>
                          <a:srgbClr val="FF0000"/>
                        </a:solidFill>
                        <a:effectLst/>
                        <a:latin typeface="Calibri"/>
                      </a:endParaRPr>
                    </a:p>
                  </a:txBody>
                  <a:tcPr marL="12700" marR="12700" marT="12700" marB="0"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fontAlgn="ctr"/>
                      <a:r>
                        <a:rPr lang="en-US" sz="2800" u="none" strike="noStrike" dirty="0">
                          <a:effectLst/>
                        </a:rPr>
                        <a:t>Video 1</a:t>
                      </a:r>
                      <a:endParaRPr lang="en-US" sz="2800" b="1" i="0" u="none" strike="noStrike" dirty="0">
                        <a:solidFill>
                          <a:srgbClr val="000000"/>
                        </a:solidFill>
                        <a:effectLst/>
                        <a:latin typeface="Calibri"/>
                      </a:endParaRPr>
                    </a:p>
                  </a:txBody>
                  <a:tcPr marL="12700" marR="12700" marT="12700" marB="0"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fontAlgn="ctr"/>
                      <a:r>
                        <a:rPr lang="en-US" sz="2800" u="none" strike="noStrike" dirty="0">
                          <a:effectLst/>
                        </a:rPr>
                        <a:t>Video 6</a:t>
                      </a:r>
                      <a:endParaRPr lang="en-US" sz="2800" b="1" i="0" u="none" strike="noStrike" dirty="0">
                        <a:solidFill>
                          <a:srgbClr val="000000"/>
                        </a:solidFill>
                        <a:effectLst/>
                        <a:latin typeface="Calibri"/>
                      </a:endParaRPr>
                    </a:p>
                  </a:txBody>
                  <a:tcPr marL="12700" marR="12700" marT="12700" marB="0"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fontAlgn="ctr"/>
                      <a:r>
                        <a:rPr lang="en-US" sz="2800" u="none" strike="noStrike" dirty="0">
                          <a:effectLst/>
                        </a:rPr>
                        <a:t>Video 12</a:t>
                      </a:r>
                      <a:endParaRPr lang="en-US" sz="2800" b="1" i="0" u="none" strike="noStrike" dirty="0">
                        <a:solidFill>
                          <a:srgbClr val="000000"/>
                        </a:solidFill>
                        <a:effectLst/>
                        <a:latin typeface="Calibri"/>
                      </a:endParaRPr>
                    </a:p>
                  </a:txBody>
                  <a:tcPr marL="12700" marR="12700" marT="12700" marB="0"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r>
              <a:tr h="1021358">
                <a:tc>
                  <a:txBody>
                    <a:bodyPr/>
                    <a:lstStyle/>
                    <a:p>
                      <a:pPr algn="ctr" fontAlgn="b"/>
                      <a:r>
                        <a:rPr lang="en-US" sz="3200" u="none" strike="noStrike" dirty="0">
                          <a:effectLst/>
                        </a:rPr>
                        <a:t>Low</a:t>
                      </a:r>
                      <a:endParaRPr lang="en-US" sz="3200" b="0" i="0" u="none" strike="noStrike" dirty="0">
                        <a:solidFill>
                          <a:srgbClr val="000000"/>
                        </a:solidFill>
                        <a:effectLst/>
                        <a:latin typeface="Calibri"/>
                      </a:endParaRPr>
                    </a:p>
                  </a:txBody>
                  <a:tcPr marL="12700" marR="12700" marT="12700" marB="0"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fontAlgn="b"/>
                      <a:r>
                        <a:rPr lang="en-US" sz="3200" u="none" strike="noStrike">
                          <a:effectLst/>
                        </a:rPr>
                        <a:t>7.66</a:t>
                      </a:r>
                      <a:endParaRPr lang="en-US" sz="3200" b="0" i="0" u="none" strike="noStrike">
                        <a:solidFill>
                          <a:srgbClr val="000000"/>
                        </a:solidFill>
                        <a:effectLst/>
                        <a:latin typeface="Calibri"/>
                      </a:endParaRPr>
                    </a:p>
                  </a:txBody>
                  <a:tcPr marL="12700" marR="12700" marT="12700" marB="0"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fontAlgn="b"/>
                      <a:r>
                        <a:rPr lang="en-US" sz="3200" u="none" strike="noStrike">
                          <a:effectLst/>
                        </a:rPr>
                        <a:t>13.66</a:t>
                      </a:r>
                      <a:endParaRPr lang="en-US" sz="3200" b="0" i="0" u="none" strike="noStrike">
                        <a:solidFill>
                          <a:srgbClr val="000000"/>
                        </a:solidFill>
                        <a:effectLst/>
                        <a:latin typeface="Calibri"/>
                      </a:endParaRPr>
                    </a:p>
                  </a:txBody>
                  <a:tcPr marL="12700" marR="12700" marT="12700" marB="0"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fontAlgn="b"/>
                      <a:r>
                        <a:rPr lang="en-US" sz="3200" u="none" strike="noStrike" dirty="0">
                          <a:effectLst/>
                        </a:rPr>
                        <a:t>16.33</a:t>
                      </a:r>
                      <a:endParaRPr lang="en-US" sz="3200" b="0" i="0" u="none" strike="noStrike" dirty="0">
                        <a:solidFill>
                          <a:srgbClr val="000000"/>
                        </a:solidFill>
                        <a:effectLst/>
                        <a:latin typeface="Calibri"/>
                      </a:endParaRPr>
                    </a:p>
                  </a:txBody>
                  <a:tcPr marL="12700" marR="12700" marT="12700" marB="0"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r>
              <a:tr h="1021358">
                <a:tc>
                  <a:txBody>
                    <a:bodyPr/>
                    <a:lstStyle/>
                    <a:p>
                      <a:pPr algn="ctr" fontAlgn="b"/>
                      <a:r>
                        <a:rPr lang="en-US" sz="3200" u="none" strike="noStrike">
                          <a:effectLst/>
                        </a:rPr>
                        <a:t>High</a:t>
                      </a:r>
                      <a:endParaRPr lang="en-US" sz="3200" b="0" i="0" u="none" strike="noStrike">
                        <a:solidFill>
                          <a:srgbClr val="000000"/>
                        </a:solidFill>
                        <a:effectLst/>
                        <a:latin typeface="Calibri"/>
                      </a:endParaRPr>
                    </a:p>
                  </a:txBody>
                  <a:tcPr marL="12700" marR="12700" marT="12700" marB="0"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fontAlgn="b"/>
                      <a:r>
                        <a:rPr lang="en-US" sz="3200" u="none" strike="noStrike" dirty="0">
                          <a:effectLst/>
                        </a:rPr>
                        <a:t>14.33</a:t>
                      </a:r>
                      <a:endParaRPr lang="en-US" sz="3200" b="0" i="0" u="none" strike="noStrike" dirty="0">
                        <a:solidFill>
                          <a:srgbClr val="000000"/>
                        </a:solidFill>
                        <a:effectLst/>
                        <a:latin typeface="Calibri"/>
                      </a:endParaRPr>
                    </a:p>
                  </a:txBody>
                  <a:tcPr marL="12700" marR="12700" marT="12700" marB="0"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fontAlgn="b"/>
                      <a:r>
                        <a:rPr lang="en-US" sz="3200" u="none" strike="noStrike" dirty="0">
                          <a:effectLst/>
                        </a:rPr>
                        <a:t>18.66</a:t>
                      </a:r>
                      <a:endParaRPr lang="en-US" sz="3200" b="0" i="0" u="none" strike="noStrike" dirty="0">
                        <a:solidFill>
                          <a:srgbClr val="000000"/>
                        </a:solidFill>
                        <a:effectLst/>
                        <a:latin typeface="Calibri"/>
                      </a:endParaRPr>
                    </a:p>
                  </a:txBody>
                  <a:tcPr marL="12700" marR="12700" marT="12700" marB="0"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fontAlgn="b"/>
                      <a:r>
                        <a:rPr lang="en-US" sz="3200" u="none" strike="noStrike" dirty="0">
                          <a:effectLst/>
                        </a:rPr>
                        <a:t>19.66</a:t>
                      </a:r>
                      <a:endParaRPr lang="en-US" sz="3200" b="0" i="0" u="none" strike="noStrike" dirty="0">
                        <a:solidFill>
                          <a:srgbClr val="000000"/>
                        </a:solidFill>
                        <a:effectLst/>
                        <a:latin typeface="Calibri"/>
                      </a:endParaRPr>
                    </a:p>
                  </a:txBody>
                  <a:tcPr marL="12700" marR="12700" marT="12700" marB="0"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r>
              <a:tr h="1021358">
                <a:tc>
                  <a:txBody>
                    <a:bodyPr/>
                    <a:lstStyle/>
                    <a:p>
                      <a:pPr algn="ctr" fontAlgn="b"/>
                      <a:r>
                        <a:rPr lang="en-US" sz="3200" u="none" strike="noStrike">
                          <a:effectLst/>
                        </a:rPr>
                        <a:t>Median</a:t>
                      </a:r>
                      <a:endParaRPr lang="en-US" sz="3200" b="0" i="0" u="none" strike="noStrike">
                        <a:solidFill>
                          <a:srgbClr val="000000"/>
                        </a:solidFill>
                        <a:effectLst/>
                        <a:latin typeface="Calibri"/>
                      </a:endParaRPr>
                    </a:p>
                  </a:txBody>
                  <a:tcPr marL="12700" marR="12700" marT="12700" marB="0"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fontAlgn="b"/>
                      <a:r>
                        <a:rPr lang="en-US" sz="3200" u="none" strike="noStrike">
                          <a:effectLst/>
                        </a:rPr>
                        <a:t>9.165</a:t>
                      </a:r>
                      <a:endParaRPr lang="en-US" sz="3200" b="0" i="0" u="none" strike="noStrike">
                        <a:solidFill>
                          <a:srgbClr val="000000"/>
                        </a:solidFill>
                        <a:effectLst/>
                        <a:latin typeface="Calibri"/>
                      </a:endParaRPr>
                    </a:p>
                  </a:txBody>
                  <a:tcPr marL="12700" marR="12700" marT="12700" marB="0"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fontAlgn="b"/>
                      <a:r>
                        <a:rPr lang="en-US" sz="3200" u="none" strike="noStrike" dirty="0">
                          <a:effectLst/>
                        </a:rPr>
                        <a:t>14</a:t>
                      </a:r>
                      <a:endParaRPr lang="en-US" sz="3200" b="0" i="0" u="none" strike="noStrike" dirty="0">
                        <a:solidFill>
                          <a:srgbClr val="000000"/>
                        </a:solidFill>
                        <a:effectLst/>
                        <a:latin typeface="Calibri"/>
                      </a:endParaRPr>
                    </a:p>
                  </a:txBody>
                  <a:tcPr marL="12700" marR="12700" marT="12700" marB="0"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fontAlgn="b"/>
                      <a:r>
                        <a:rPr lang="en-US" sz="3200" u="none" strike="noStrike" dirty="0">
                          <a:effectLst/>
                        </a:rPr>
                        <a:t>18.33</a:t>
                      </a:r>
                      <a:endParaRPr lang="en-US" sz="3200" b="0" i="0" u="none" strike="noStrike" dirty="0">
                        <a:solidFill>
                          <a:srgbClr val="000000"/>
                        </a:solidFill>
                        <a:effectLst/>
                        <a:latin typeface="Calibri"/>
                      </a:endParaRPr>
                    </a:p>
                  </a:txBody>
                  <a:tcPr marL="12700" marR="12700" marT="12700" marB="0"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r>
              <a:tr h="1021358">
                <a:tc>
                  <a:txBody>
                    <a:bodyPr/>
                    <a:lstStyle/>
                    <a:p>
                      <a:pPr algn="ctr" fontAlgn="b"/>
                      <a:r>
                        <a:rPr lang="en-US" sz="3200" u="none" strike="noStrike">
                          <a:effectLst/>
                        </a:rPr>
                        <a:t>Average</a:t>
                      </a:r>
                      <a:endParaRPr lang="en-US" sz="3200" b="0" i="0" u="none" strike="noStrike">
                        <a:solidFill>
                          <a:srgbClr val="000000"/>
                        </a:solidFill>
                        <a:effectLst/>
                        <a:latin typeface="Calibri"/>
                      </a:endParaRPr>
                    </a:p>
                  </a:txBody>
                  <a:tcPr marL="12700" marR="12700" marT="12700" marB="0"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fontAlgn="b"/>
                      <a:r>
                        <a:rPr lang="en-US" sz="3200" u="none" strike="noStrike">
                          <a:effectLst/>
                        </a:rPr>
                        <a:t>10.275</a:t>
                      </a:r>
                      <a:endParaRPr lang="en-US" sz="3200" b="0" i="0" u="none" strike="noStrike">
                        <a:solidFill>
                          <a:srgbClr val="000000"/>
                        </a:solidFill>
                        <a:effectLst/>
                        <a:latin typeface="Calibri"/>
                      </a:endParaRPr>
                    </a:p>
                  </a:txBody>
                  <a:tcPr marL="12700" marR="12700" marT="12700" marB="0"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fontAlgn="b"/>
                      <a:r>
                        <a:rPr lang="en-US" sz="3200" u="none" strike="noStrike">
                          <a:effectLst/>
                        </a:rPr>
                        <a:t>14.997</a:t>
                      </a:r>
                      <a:endParaRPr lang="en-US" sz="3200" b="0" i="0" u="none" strike="noStrike">
                        <a:solidFill>
                          <a:srgbClr val="000000"/>
                        </a:solidFill>
                        <a:effectLst/>
                        <a:latin typeface="Calibri"/>
                      </a:endParaRPr>
                    </a:p>
                  </a:txBody>
                  <a:tcPr marL="12700" marR="12700" marT="12700" marB="0"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fontAlgn="b"/>
                      <a:r>
                        <a:rPr lang="en-US" sz="3200" u="none" strike="noStrike" dirty="0">
                          <a:effectLst/>
                        </a:rPr>
                        <a:t>18.264</a:t>
                      </a:r>
                      <a:endParaRPr lang="en-US" sz="3200" b="0" i="0" u="none" strike="noStrike" dirty="0">
                        <a:solidFill>
                          <a:srgbClr val="000000"/>
                        </a:solidFill>
                        <a:effectLst/>
                        <a:latin typeface="Calibri"/>
                      </a:endParaRPr>
                    </a:p>
                  </a:txBody>
                  <a:tcPr marL="12700" marR="12700" marT="12700" marB="0"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r>
            </a:tbl>
          </a:graphicData>
        </a:graphic>
      </p:graphicFrame>
      <p:sp>
        <p:nvSpPr>
          <p:cNvPr id="5" name="Oval 4"/>
          <p:cNvSpPr/>
          <p:nvPr/>
        </p:nvSpPr>
        <p:spPr>
          <a:xfrm>
            <a:off x="7228724" y="2512855"/>
            <a:ext cx="1175513" cy="743049"/>
          </a:xfrm>
          <a:prstGeom prst="ellipse">
            <a:avLst/>
          </a:prstGeom>
          <a:noFill/>
          <a:ln w="19050" cmpd="sng">
            <a:solidFill>
              <a:srgbClr val="FF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 name="Oval 6"/>
          <p:cNvSpPr/>
          <p:nvPr/>
        </p:nvSpPr>
        <p:spPr>
          <a:xfrm>
            <a:off x="7228724" y="3597444"/>
            <a:ext cx="1175513" cy="743049"/>
          </a:xfrm>
          <a:prstGeom prst="ellipse">
            <a:avLst/>
          </a:prstGeom>
          <a:noFill/>
          <a:ln w="19050" cmpd="sng">
            <a:solidFill>
              <a:srgbClr val="FF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8689349"/>
      </p:ext>
    </p:extLst>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79464" y="299941"/>
            <a:ext cx="7449124" cy="780858"/>
          </a:xfrm>
        </p:spPr>
        <p:txBody>
          <a:bodyPr/>
          <a:lstStyle/>
          <a:p>
            <a:pPr algn="ctr"/>
            <a:r>
              <a:rPr lang="en-US" dirty="0" smtClean="0">
                <a:solidFill>
                  <a:schemeClr val="tx1"/>
                </a:solidFill>
              </a:rPr>
              <a:t>Writing Improvement Summary </a:t>
            </a:r>
            <a:endParaRPr lang="en-US" dirty="0">
              <a:solidFill>
                <a:srgbClr val="000000"/>
              </a:solidFill>
            </a:endParaRPr>
          </a:p>
        </p:txBody>
      </p:sp>
      <p:graphicFrame>
        <p:nvGraphicFramePr>
          <p:cNvPr id="3" name="Table 2"/>
          <p:cNvGraphicFramePr>
            <a:graphicFrameLocks noGrp="1"/>
          </p:cNvGraphicFramePr>
          <p:nvPr>
            <p:extLst>
              <p:ext uri="{D42A27DB-BD31-4B8C-83A1-F6EECF244321}">
                <p14:modId xmlns:p14="http://schemas.microsoft.com/office/powerpoint/2010/main" val="309427160"/>
              </p:ext>
            </p:extLst>
          </p:nvPr>
        </p:nvGraphicFramePr>
        <p:xfrm>
          <a:off x="563278" y="1269937"/>
          <a:ext cx="7881496" cy="5092020"/>
        </p:xfrm>
        <a:graphic>
          <a:graphicData uri="http://schemas.openxmlformats.org/drawingml/2006/table">
            <a:tbl>
              <a:tblPr>
                <a:tableStyleId>{306799F8-075E-4A3A-A7F6-7FBC6576F1A4}</a:tableStyleId>
              </a:tblPr>
              <a:tblGrid>
                <a:gridCol w="3400762"/>
                <a:gridCol w="1493578"/>
                <a:gridCol w="1493578"/>
                <a:gridCol w="1493578"/>
              </a:tblGrid>
              <a:tr h="759629">
                <a:tc>
                  <a:txBody>
                    <a:bodyPr/>
                    <a:lstStyle/>
                    <a:p>
                      <a:pPr algn="ctr" fontAlgn="b"/>
                      <a:r>
                        <a:rPr lang="en-US" sz="3200" u="none" strike="noStrike" dirty="0">
                          <a:solidFill>
                            <a:srgbClr val="FF0000"/>
                          </a:solidFill>
                          <a:effectLst/>
                        </a:rPr>
                        <a:t>Total Essay Average</a:t>
                      </a:r>
                      <a:endParaRPr lang="en-US" sz="3200" b="1" i="0" u="none" strike="noStrike" dirty="0">
                        <a:solidFill>
                          <a:srgbClr val="FF0000"/>
                        </a:solidFill>
                        <a:effectLst/>
                        <a:latin typeface="Calibri"/>
                      </a:endParaRPr>
                    </a:p>
                  </a:txBody>
                  <a:tcPr marL="12700" marR="12700" marT="12700" marB="0"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fontAlgn="ctr"/>
                      <a:r>
                        <a:rPr lang="en-US" sz="2800" u="none" strike="noStrike" dirty="0">
                          <a:effectLst/>
                        </a:rPr>
                        <a:t>Essay 1</a:t>
                      </a:r>
                      <a:endParaRPr lang="en-US" sz="2800" b="1" i="0" u="none" strike="noStrike" dirty="0">
                        <a:solidFill>
                          <a:srgbClr val="000000"/>
                        </a:solidFill>
                        <a:effectLst/>
                        <a:latin typeface="Calibri"/>
                      </a:endParaRPr>
                    </a:p>
                  </a:txBody>
                  <a:tcPr marL="12700" marR="12700" marT="12700" marB="0"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fontAlgn="ctr"/>
                      <a:r>
                        <a:rPr lang="en-US" sz="2800" u="none" strike="noStrike">
                          <a:effectLst/>
                        </a:rPr>
                        <a:t>Essay 6</a:t>
                      </a:r>
                      <a:endParaRPr lang="en-US" sz="2800" b="1" i="0" u="none" strike="noStrike">
                        <a:solidFill>
                          <a:srgbClr val="000000"/>
                        </a:solidFill>
                        <a:effectLst/>
                        <a:latin typeface="Calibri"/>
                      </a:endParaRPr>
                    </a:p>
                  </a:txBody>
                  <a:tcPr marL="12700" marR="12700" marT="12700" marB="0"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fontAlgn="ctr"/>
                      <a:r>
                        <a:rPr lang="en-US" sz="2800" u="none" strike="noStrike" dirty="0">
                          <a:effectLst/>
                        </a:rPr>
                        <a:t>Essay 12</a:t>
                      </a:r>
                      <a:endParaRPr lang="en-US" sz="2800" b="1" i="0" u="none" strike="noStrike" dirty="0">
                        <a:solidFill>
                          <a:srgbClr val="000000"/>
                        </a:solidFill>
                        <a:effectLst/>
                        <a:latin typeface="Calibri"/>
                      </a:endParaRPr>
                    </a:p>
                  </a:txBody>
                  <a:tcPr marL="12700" marR="12700" marT="12700" marB="0"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r>
              <a:tr h="1025990">
                <a:tc>
                  <a:txBody>
                    <a:bodyPr/>
                    <a:lstStyle/>
                    <a:p>
                      <a:pPr algn="ctr" fontAlgn="b"/>
                      <a:r>
                        <a:rPr lang="en-US" sz="3200" u="none" strike="noStrike" dirty="0">
                          <a:effectLst/>
                        </a:rPr>
                        <a:t>Low</a:t>
                      </a:r>
                      <a:endParaRPr lang="en-US" sz="3200" b="0" i="0" u="none" strike="noStrike" dirty="0">
                        <a:solidFill>
                          <a:srgbClr val="000000"/>
                        </a:solidFill>
                        <a:effectLst/>
                        <a:latin typeface="Calibri"/>
                      </a:endParaRPr>
                    </a:p>
                  </a:txBody>
                  <a:tcPr marL="12700" marR="12700" marT="12700" marB="0"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fontAlgn="b"/>
                      <a:r>
                        <a:rPr lang="en-US" sz="3200" u="none" strike="noStrike" dirty="0">
                          <a:effectLst/>
                        </a:rPr>
                        <a:t>12.66</a:t>
                      </a:r>
                      <a:endParaRPr lang="en-US" sz="3200" b="0" i="0" u="none" strike="noStrike" dirty="0">
                        <a:solidFill>
                          <a:srgbClr val="000000"/>
                        </a:solidFill>
                        <a:effectLst/>
                        <a:latin typeface="Calibri"/>
                      </a:endParaRPr>
                    </a:p>
                  </a:txBody>
                  <a:tcPr marL="12700" marR="12700" marT="12700" marB="0"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fontAlgn="b"/>
                      <a:r>
                        <a:rPr lang="en-US" sz="3200" u="none" strike="noStrike" dirty="0">
                          <a:effectLst/>
                        </a:rPr>
                        <a:t>15</a:t>
                      </a:r>
                      <a:endParaRPr lang="en-US" sz="3200" b="0" i="0" u="none" strike="noStrike" dirty="0">
                        <a:solidFill>
                          <a:srgbClr val="000000"/>
                        </a:solidFill>
                        <a:effectLst/>
                        <a:latin typeface="Calibri"/>
                      </a:endParaRPr>
                    </a:p>
                  </a:txBody>
                  <a:tcPr marL="12700" marR="12700" marT="12700" marB="0"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fontAlgn="b"/>
                      <a:r>
                        <a:rPr lang="en-US" sz="3200" u="none" strike="noStrike" dirty="0">
                          <a:effectLst/>
                        </a:rPr>
                        <a:t>17.33</a:t>
                      </a:r>
                      <a:endParaRPr lang="en-US" sz="3200" b="0" i="0" u="none" strike="noStrike" dirty="0">
                        <a:solidFill>
                          <a:srgbClr val="000000"/>
                        </a:solidFill>
                        <a:effectLst/>
                        <a:latin typeface="Calibri"/>
                      </a:endParaRPr>
                    </a:p>
                  </a:txBody>
                  <a:tcPr marL="12700" marR="12700" marT="12700" marB="0"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r>
              <a:tr h="1025990">
                <a:tc>
                  <a:txBody>
                    <a:bodyPr/>
                    <a:lstStyle/>
                    <a:p>
                      <a:pPr algn="ctr" fontAlgn="b"/>
                      <a:r>
                        <a:rPr lang="en-US" sz="3200" u="none" strike="noStrike">
                          <a:effectLst/>
                        </a:rPr>
                        <a:t>High</a:t>
                      </a:r>
                      <a:endParaRPr lang="en-US" sz="3200" b="0" i="0" u="none" strike="noStrike">
                        <a:solidFill>
                          <a:srgbClr val="000000"/>
                        </a:solidFill>
                        <a:effectLst/>
                        <a:latin typeface="Calibri"/>
                      </a:endParaRPr>
                    </a:p>
                  </a:txBody>
                  <a:tcPr marL="12700" marR="12700" marT="12700" marB="0"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fontAlgn="b"/>
                      <a:r>
                        <a:rPr lang="en-US" sz="3200" u="none" strike="noStrike">
                          <a:effectLst/>
                        </a:rPr>
                        <a:t>21.33</a:t>
                      </a:r>
                      <a:endParaRPr lang="en-US" sz="3200" b="0" i="0" u="none" strike="noStrike">
                        <a:solidFill>
                          <a:srgbClr val="000000"/>
                        </a:solidFill>
                        <a:effectLst/>
                        <a:latin typeface="Calibri"/>
                      </a:endParaRPr>
                    </a:p>
                  </a:txBody>
                  <a:tcPr marL="12700" marR="12700" marT="12700" marB="0"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fontAlgn="b"/>
                      <a:r>
                        <a:rPr lang="en-US" sz="3200" u="none" strike="noStrike" dirty="0">
                          <a:effectLst/>
                        </a:rPr>
                        <a:t>23.33</a:t>
                      </a:r>
                      <a:endParaRPr lang="en-US" sz="3200" b="0" i="0" u="none" strike="noStrike" dirty="0">
                        <a:solidFill>
                          <a:srgbClr val="000000"/>
                        </a:solidFill>
                        <a:effectLst/>
                        <a:latin typeface="Calibri"/>
                      </a:endParaRPr>
                    </a:p>
                  </a:txBody>
                  <a:tcPr marL="12700" marR="12700" marT="12700" marB="0"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fontAlgn="b"/>
                      <a:r>
                        <a:rPr lang="en-US" sz="3200" u="none" strike="noStrike">
                          <a:effectLst/>
                        </a:rPr>
                        <a:t>24.66</a:t>
                      </a:r>
                      <a:endParaRPr lang="en-US" sz="3200" b="0" i="0" u="none" strike="noStrike">
                        <a:solidFill>
                          <a:srgbClr val="000000"/>
                        </a:solidFill>
                        <a:effectLst/>
                        <a:latin typeface="Calibri"/>
                      </a:endParaRPr>
                    </a:p>
                  </a:txBody>
                  <a:tcPr marL="12700" marR="12700" marT="12700" marB="0"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r>
              <a:tr h="1025990">
                <a:tc>
                  <a:txBody>
                    <a:bodyPr/>
                    <a:lstStyle/>
                    <a:p>
                      <a:pPr algn="ctr" fontAlgn="b"/>
                      <a:r>
                        <a:rPr lang="en-US" sz="3200" u="none" strike="noStrike">
                          <a:effectLst/>
                        </a:rPr>
                        <a:t>Median</a:t>
                      </a:r>
                      <a:endParaRPr lang="en-US" sz="3200" b="0" i="0" u="none" strike="noStrike">
                        <a:solidFill>
                          <a:srgbClr val="000000"/>
                        </a:solidFill>
                        <a:effectLst/>
                        <a:latin typeface="Calibri"/>
                      </a:endParaRPr>
                    </a:p>
                  </a:txBody>
                  <a:tcPr marL="12700" marR="12700" marT="12700" marB="0"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fontAlgn="b"/>
                      <a:r>
                        <a:rPr lang="en-US" sz="3200" u="none" strike="noStrike">
                          <a:effectLst/>
                        </a:rPr>
                        <a:t>17.665</a:t>
                      </a:r>
                      <a:endParaRPr lang="en-US" sz="3200" b="0" i="0" u="none" strike="noStrike">
                        <a:solidFill>
                          <a:srgbClr val="000000"/>
                        </a:solidFill>
                        <a:effectLst/>
                        <a:latin typeface="Calibri"/>
                      </a:endParaRPr>
                    </a:p>
                  </a:txBody>
                  <a:tcPr marL="12700" marR="12700" marT="12700" marB="0"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fontAlgn="b"/>
                      <a:r>
                        <a:rPr lang="en-US" sz="3200" u="none" strike="noStrike" dirty="0">
                          <a:effectLst/>
                        </a:rPr>
                        <a:t>21.33</a:t>
                      </a:r>
                      <a:endParaRPr lang="en-US" sz="3200" b="0" i="0" u="none" strike="noStrike" dirty="0">
                        <a:solidFill>
                          <a:srgbClr val="000000"/>
                        </a:solidFill>
                        <a:effectLst/>
                        <a:latin typeface="Calibri"/>
                      </a:endParaRPr>
                    </a:p>
                  </a:txBody>
                  <a:tcPr marL="12700" marR="12700" marT="12700" marB="0"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fontAlgn="b"/>
                      <a:r>
                        <a:rPr lang="en-US" sz="3200" u="none" strike="noStrike">
                          <a:effectLst/>
                        </a:rPr>
                        <a:t>23.16</a:t>
                      </a:r>
                      <a:endParaRPr lang="en-US" sz="3200" b="0" i="0" u="none" strike="noStrike">
                        <a:solidFill>
                          <a:srgbClr val="000000"/>
                        </a:solidFill>
                        <a:effectLst/>
                        <a:latin typeface="Calibri"/>
                      </a:endParaRPr>
                    </a:p>
                  </a:txBody>
                  <a:tcPr marL="12700" marR="12700" marT="12700" marB="0"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r>
              <a:tr h="1025990">
                <a:tc>
                  <a:txBody>
                    <a:bodyPr/>
                    <a:lstStyle/>
                    <a:p>
                      <a:pPr algn="ctr" fontAlgn="b"/>
                      <a:r>
                        <a:rPr lang="en-US" sz="3200" u="none" strike="noStrike">
                          <a:effectLst/>
                        </a:rPr>
                        <a:t>Average</a:t>
                      </a:r>
                      <a:endParaRPr lang="en-US" sz="3200" b="0" i="0" u="none" strike="noStrike">
                        <a:solidFill>
                          <a:srgbClr val="000000"/>
                        </a:solidFill>
                        <a:effectLst/>
                        <a:latin typeface="Calibri"/>
                      </a:endParaRPr>
                    </a:p>
                  </a:txBody>
                  <a:tcPr marL="12700" marR="12700" marT="12700" marB="0"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fontAlgn="b"/>
                      <a:r>
                        <a:rPr lang="en-US" sz="3200" u="none" strike="noStrike" dirty="0" smtClean="0">
                          <a:effectLst/>
                        </a:rPr>
                        <a:t>17.38</a:t>
                      </a:r>
                      <a:endParaRPr lang="en-US" sz="3200" b="0" i="0" u="none" strike="noStrike" dirty="0">
                        <a:solidFill>
                          <a:srgbClr val="000000"/>
                        </a:solidFill>
                        <a:effectLst/>
                        <a:latin typeface="Calibri"/>
                      </a:endParaRPr>
                    </a:p>
                  </a:txBody>
                  <a:tcPr marL="12700" marR="12700" marT="12700" marB="0"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fontAlgn="b"/>
                      <a:r>
                        <a:rPr lang="en-US" sz="3200" u="none" strike="noStrike" dirty="0" smtClean="0">
                          <a:effectLst/>
                        </a:rPr>
                        <a:t>20.38</a:t>
                      </a:r>
                      <a:endParaRPr lang="en-US" sz="3200" b="0" i="0" u="none" strike="noStrike" dirty="0">
                        <a:solidFill>
                          <a:srgbClr val="000000"/>
                        </a:solidFill>
                        <a:effectLst/>
                        <a:latin typeface="Calibri"/>
                      </a:endParaRPr>
                    </a:p>
                  </a:txBody>
                  <a:tcPr marL="12700" marR="12700" marT="12700" marB="0"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fontAlgn="b"/>
                      <a:r>
                        <a:rPr lang="en-US" sz="3200" u="none" strike="noStrike" dirty="0" smtClean="0">
                          <a:effectLst/>
                        </a:rPr>
                        <a:t>22.49</a:t>
                      </a:r>
                      <a:endParaRPr lang="en-US" sz="3200" b="0" i="0" u="none" strike="noStrike" dirty="0">
                        <a:solidFill>
                          <a:srgbClr val="000000"/>
                        </a:solidFill>
                        <a:effectLst/>
                        <a:latin typeface="Calibri"/>
                      </a:endParaRPr>
                    </a:p>
                  </a:txBody>
                  <a:tcPr marL="12700" marR="12700" marT="12700" marB="0"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r>
            </a:tbl>
          </a:graphicData>
        </a:graphic>
      </p:graphicFrame>
      <p:sp>
        <p:nvSpPr>
          <p:cNvPr id="7" name="Oval 6"/>
          <p:cNvSpPr/>
          <p:nvPr/>
        </p:nvSpPr>
        <p:spPr>
          <a:xfrm>
            <a:off x="7120635" y="2404776"/>
            <a:ext cx="1175513" cy="743049"/>
          </a:xfrm>
          <a:prstGeom prst="ellipse">
            <a:avLst/>
          </a:prstGeom>
          <a:noFill/>
          <a:ln w="19050" cmpd="sng">
            <a:solidFill>
              <a:srgbClr val="FF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 name="Oval 4"/>
          <p:cNvSpPr/>
          <p:nvPr/>
        </p:nvSpPr>
        <p:spPr>
          <a:xfrm>
            <a:off x="7120635" y="3434255"/>
            <a:ext cx="1175513" cy="743049"/>
          </a:xfrm>
          <a:prstGeom prst="ellipse">
            <a:avLst/>
          </a:prstGeom>
          <a:noFill/>
          <a:ln w="19050" cmpd="sng">
            <a:solidFill>
              <a:srgbClr val="FF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839495085"/>
      </p:ext>
    </p:extLst>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779463" y="381000"/>
            <a:ext cx="7583487" cy="605228"/>
          </a:xfrm>
        </p:spPr>
        <p:txBody>
          <a:bodyPr/>
          <a:lstStyle/>
          <a:p>
            <a:pPr algn="ctr"/>
            <a:r>
              <a:rPr kumimoji="1" lang="en-US" altLang="ja-JP" sz="4000" dirty="0" smtClean="0">
                <a:solidFill>
                  <a:srgbClr val="000000"/>
                </a:solidFill>
                <a:latin typeface="Times"/>
                <a:cs typeface="Times"/>
              </a:rPr>
              <a:t>Summary of Findi</a:t>
            </a:r>
            <a:r>
              <a:rPr lang="en-US" altLang="ja-JP" sz="4000" dirty="0" smtClean="0">
                <a:solidFill>
                  <a:srgbClr val="000000"/>
                </a:solidFill>
                <a:latin typeface="Times"/>
                <a:cs typeface="Times"/>
              </a:rPr>
              <a:t>n</a:t>
            </a:r>
            <a:r>
              <a:rPr kumimoji="1" lang="en-US" altLang="ja-JP" sz="4000" dirty="0" smtClean="0">
                <a:solidFill>
                  <a:srgbClr val="000000"/>
                </a:solidFill>
                <a:latin typeface="Times"/>
                <a:cs typeface="Times"/>
              </a:rPr>
              <a:t>gs</a:t>
            </a:r>
            <a:endParaRPr kumimoji="1" lang="ja-JP" altLang="en-US" sz="4000" dirty="0">
              <a:solidFill>
                <a:srgbClr val="000000"/>
              </a:solidFill>
              <a:latin typeface="Times"/>
              <a:cs typeface="Times"/>
            </a:endParaRPr>
          </a:p>
        </p:txBody>
      </p:sp>
      <p:sp>
        <p:nvSpPr>
          <p:cNvPr id="3" name="コンテンツ プレースホルダー 2"/>
          <p:cNvSpPr>
            <a:spLocks noGrp="1"/>
          </p:cNvSpPr>
          <p:nvPr>
            <p:ph idx="1"/>
          </p:nvPr>
        </p:nvSpPr>
        <p:spPr>
          <a:xfrm>
            <a:off x="630835" y="1099262"/>
            <a:ext cx="7867984" cy="5101816"/>
          </a:xfrm>
        </p:spPr>
        <p:txBody>
          <a:bodyPr/>
          <a:lstStyle/>
          <a:p>
            <a:pPr>
              <a:buNone/>
            </a:pPr>
            <a:r>
              <a:rPr lang="en-US" altLang="ja-JP" dirty="0">
                <a:solidFill>
                  <a:srgbClr val="000000"/>
                </a:solidFill>
                <a:latin typeface="Times"/>
                <a:cs typeface="Times"/>
              </a:rPr>
              <a:t>1. </a:t>
            </a:r>
            <a:r>
              <a:rPr lang="ja-JP" altLang="en-US" dirty="0">
                <a:solidFill>
                  <a:srgbClr val="000000"/>
                </a:solidFill>
                <a:latin typeface="Times"/>
                <a:cs typeface="Times"/>
              </a:rPr>
              <a:t> </a:t>
            </a:r>
            <a:r>
              <a:rPr lang="en-US" altLang="ja-JP" sz="2400" dirty="0">
                <a:solidFill>
                  <a:srgbClr val="000000"/>
                </a:solidFill>
                <a:latin typeface="Times"/>
                <a:cs typeface="Times"/>
              </a:rPr>
              <a:t>How did the students perceive </a:t>
            </a:r>
            <a:r>
              <a:rPr lang="en-US" altLang="ja-JP" sz="2400" dirty="0" smtClean="0">
                <a:solidFill>
                  <a:srgbClr val="000000"/>
                </a:solidFill>
                <a:latin typeface="Times"/>
                <a:cs typeface="Times"/>
              </a:rPr>
              <a:t>and engage in </a:t>
            </a:r>
            <a:r>
              <a:rPr lang="en-US" altLang="ja-JP" sz="2400" dirty="0">
                <a:solidFill>
                  <a:srgbClr val="000000"/>
                </a:solidFill>
                <a:latin typeface="Times"/>
                <a:cs typeface="Times"/>
              </a:rPr>
              <a:t>various </a:t>
            </a:r>
            <a:r>
              <a:rPr lang="en-US" altLang="ja-JP" sz="2400" dirty="0" smtClean="0">
                <a:solidFill>
                  <a:srgbClr val="000000"/>
                </a:solidFill>
                <a:latin typeface="Times"/>
                <a:cs typeface="Times"/>
              </a:rPr>
              <a:t>tasks through the integrated content-based curriculum?</a:t>
            </a:r>
            <a:endParaRPr lang="en-US" altLang="ja-JP" sz="2400" dirty="0">
              <a:solidFill>
                <a:srgbClr val="000000"/>
              </a:solidFill>
              <a:latin typeface="Times"/>
              <a:cs typeface="Times"/>
            </a:endParaRPr>
          </a:p>
          <a:p>
            <a:pPr marL="514350" indent="-514350">
              <a:buNone/>
            </a:pPr>
            <a:r>
              <a:rPr lang="en-US" altLang="ja-JP" sz="2400" dirty="0">
                <a:solidFill>
                  <a:srgbClr val="000000"/>
                </a:solidFill>
                <a:latin typeface="Times"/>
                <a:cs typeface="Times"/>
              </a:rPr>
              <a:t>(1) Students enjoyed sharing their ideas with classmates and developed their ideas through the integrated curriculum.</a:t>
            </a:r>
          </a:p>
          <a:p>
            <a:pPr marL="514350" indent="-514350">
              <a:buNone/>
            </a:pPr>
            <a:r>
              <a:rPr lang="en-US" altLang="ja-JP" sz="2400" dirty="0">
                <a:solidFill>
                  <a:srgbClr val="000000"/>
                </a:solidFill>
                <a:latin typeface="Times"/>
                <a:cs typeface="Times"/>
              </a:rPr>
              <a:t>(2) </a:t>
            </a:r>
            <a:r>
              <a:rPr lang="en-US" altLang="ja-JP" sz="2400" dirty="0" smtClean="0">
                <a:solidFill>
                  <a:srgbClr val="000000"/>
                </a:solidFill>
                <a:latin typeface="Times"/>
                <a:cs typeface="Times"/>
              </a:rPr>
              <a:t>Communication strategies helped them to keep talking for a longer time. </a:t>
            </a:r>
          </a:p>
          <a:p>
            <a:pPr marL="514350" indent="-514350">
              <a:buNone/>
            </a:pPr>
            <a:r>
              <a:rPr lang="en-US" altLang="ja-JP" sz="2400" dirty="0" smtClean="0">
                <a:solidFill>
                  <a:srgbClr val="000000"/>
                </a:solidFill>
                <a:latin typeface="Times"/>
                <a:cs typeface="Times"/>
              </a:rPr>
              <a:t>(</a:t>
            </a:r>
            <a:r>
              <a:rPr lang="en-US" altLang="ja-JP" sz="2400" dirty="0">
                <a:solidFill>
                  <a:srgbClr val="000000"/>
                </a:solidFill>
                <a:latin typeface="Times"/>
                <a:cs typeface="Times"/>
              </a:rPr>
              <a:t>3) Students enjoyed topics which were divided into pros and cons.</a:t>
            </a:r>
          </a:p>
          <a:p>
            <a:pPr marL="0" indent="0">
              <a:buNone/>
            </a:pPr>
            <a:endParaRPr kumimoji="1" lang="ja-JP" altLang="en-US" dirty="0"/>
          </a:p>
        </p:txBody>
      </p:sp>
    </p:spTree>
    <p:extLst>
      <p:ext uri="{BB962C8B-B14F-4D97-AF65-F5344CB8AC3E}">
        <p14:creationId xmlns:p14="http://schemas.microsoft.com/office/powerpoint/2010/main" val="2559527547"/>
      </p:ext>
    </p:extLst>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779463" y="381000"/>
            <a:ext cx="7583487" cy="497148"/>
          </a:xfrm>
        </p:spPr>
        <p:txBody>
          <a:bodyPr/>
          <a:lstStyle/>
          <a:p>
            <a:pPr algn="ctr"/>
            <a:r>
              <a:rPr lang="en-US" altLang="ja-JP" sz="4000" dirty="0" smtClean="0">
                <a:solidFill>
                  <a:srgbClr val="000000"/>
                </a:solidFill>
                <a:latin typeface="Times"/>
                <a:cs typeface="Times"/>
              </a:rPr>
              <a:t>Findings</a:t>
            </a:r>
            <a:endParaRPr kumimoji="1" lang="ja-JP" altLang="en-US" sz="4000" dirty="0"/>
          </a:p>
        </p:txBody>
      </p:sp>
      <p:sp>
        <p:nvSpPr>
          <p:cNvPr id="3" name="コンテンツ プレースホルダー 2"/>
          <p:cNvSpPr>
            <a:spLocks noGrp="1"/>
          </p:cNvSpPr>
          <p:nvPr>
            <p:ph idx="1"/>
          </p:nvPr>
        </p:nvSpPr>
        <p:spPr>
          <a:xfrm>
            <a:off x="590300" y="1085752"/>
            <a:ext cx="7583487" cy="4208930"/>
          </a:xfrm>
        </p:spPr>
        <p:txBody>
          <a:bodyPr/>
          <a:lstStyle/>
          <a:p>
            <a:pPr>
              <a:buNone/>
            </a:pPr>
            <a:r>
              <a:rPr lang="en-US" altLang="ja-JP" sz="2400" dirty="0" smtClean="0">
                <a:solidFill>
                  <a:schemeClr val="tx1"/>
                </a:solidFill>
                <a:latin typeface="Times" pitchFamily="18" charset="0"/>
                <a:cs typeface="Times" pitchFamily="18" charset="0"/>
              </a:rPr>
              <a:t>(</a:t>
            </a:r>
            <a:r>
              <a:rPr lang="en-US" altLang="ja-JP" sz="2400" dirty="0">
                <a:solidFill>
                  <a:schemeClr val="tx1"/>
                </a:solidFill>
                <a:latin typeface="Times" pitchFamily="18" charset="0"/>
                <a:cs typeface="Times" pitchFamily="18" charset="0"/>
              </a:rPr>
              <a:t>4) Students learned new vocabulary words by recycling them through the integrated curriculum</a:t>
            </a:r>
            <a:r>
              <a:rPr lang="en-US" altLang="ja-JP" sz="2400" dirty="0" smtClean="0">
                <a:solidFill>
                  <a:schemeClr val="tx1"/>
                </a:solidFill>
                <a:latin typeface="Times" pitchFamily="18" charset="0"/>
                <a:cs typeface="Times" pitchFamily="18" charset="0"/>
              </a:rPr>
              <a:t>.</a:t>
            </a:r>
          </a:p>
          <a:p>
            <a:pPr>
              <a:buNone/>
            </a:pPr>
            <a:r>
              <a:rPr lang="en-US" altLang="ja-JP" sz="2400" dirty="0" smtClean="0">
                <a:solidFill>
                  <a:schemeClr val="tx1"/>
                </a:solidFill>
                <a:latin typeface="Times" pitchFamily="18" charset="0"/>
                <a:cs typeface="Times" pitchFamily="18" charset="0"/>
              </a:rPr>
              <a:t>(</a:t>
            </a:r>
            <a:r>
              <a:rPr lang="en-US" altLang="ja-JP" sz="2400" dirty="0">
                <a:solidFill>
                  <a:schemeClr val="tx1"/>
                </a:solidFill>
                <a:latin typeface="Times" pitchFamily="18" charset="0"/>
                <a:cs typeface="Times" pitchFamily="18" charset="0"/>
              </a:rPr>
              <a:t>5</a:t>
            </a:r>
            <a:r>
              <a:rPr lang="en-US" altLang="ja-JP" sz="2400" dirty="0" smtClean="0">
                <a:solidFill>
                  <a:schemeClr val="tx1"/>
                </a:solidFill>
                <a:latin typeface="Times" pitchFamily="18" charset="0"/>
                <a:cs typeface="Times" pitchFamily="18" charset="0"/>
              </a:rPr>
              <a:t>) Recording/self-evaluation was useful to notice their strengths and weaknesses in their speaking performances. </a:t>
            </a:r>
            <a:endParaRPr kumimoji="1" lang="ja-JP" altLang="en-US" dirty="0"/>
          </a:p>
        </p:txBody>
      </p:sp>
    </p:spTree>
    <p:extLst>
      <p:ext uri="{BB962C8B-B14F-4D97-AF65-F5344CB8AC3E}">
        <p14:creationId xmlns:p14="http://schemas.microsoft.com/office/powerpoint/2010/main" val="3505326553"/>
      </p:ext>
    </p:extLst>
  </p:cSld>
  <p:clrMapOvr>
    <a:masterClrMapping/>
  </p:clrMapOvr>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590300" y="245901"/>
            <a:ext cx="7583487" cy="591717"/>
          </a:xfrm>
        </p:spPr>
        <p:txBody>
          <a:bodyPr/>
          <a:lstStyle/>
          <a:p>
            <a:pPr algn="ctr"/>
            <a:r>
              <a:rPr lang="en-US" altLang="ja-JP" sz="4000" dirty="0" smtClean="0">
                <a:solidFill>
                  <a:srgbClr val="000000"/>
                </a:solidFill>
                <a:latin typeface="Times"/>
                <a:cs typeface="Times"/>
              </a:rPr>
              <a:t>Findings</a:t>
            </a:r>
            <a:endParaRPr kumimoji="1" lang="ja-JP" altLang="en-US" dirty="0"/>
          </a:p>
        </p:txBody>
      </p:sp>
      <p:sp>
        <p:nvSpPr>
          <p:cNvPr id="3" name="コンテンツ プレースホルダー 2"/>
          <p:cNvSpPr>
            <a:spLocks noGrp="1"/>
          </p:cNvSpPr>
          <p:nvPr>
            <p:ph idx="1"/>
          </p:nvPr>
        </p:nvSpPr>
        <p:spPr>
          <a:xfrm>
            <a:off x="590300" y="1139792"/>
            <a:ext cx="7759891" cy="4495800"/>
          </a:xfrm>
        </p:spPr>
        <p:txBody>
          <a:bodyPr>
            <a:normAutofit/>
          </a:bodyPr>
          <a:lstStyle/>
          <a:p>
            <a:pPr marL="0" indent="0">
              <a:buNone/>
            </a:pPr>
            <a:r>
              <a:rPr lang="en-US" altLang="ja-JP" sz="2400" dirty="0">
                <a:solidFill>
                  <a:srgbClr val="000000"/>
                </a:solidFill>
                <a:latin typeface="Times"/>
                <a:cs typeface="Times"/>
              </a:rPr>
              <a:t>2</a:t>
            </a:r>
            <a:r>
              <a:rPr lang="en-US" altLang="ja-JP" sz="2600" dirty="0">
                <a:solidFill>
                  <a:schemeClr val="tx1"/>
                </a:solidFill>
                <a:latin typeface="Times" charset="0"/>
                <a:ea typeface="Times" charset="0"/>
                <a:cs typeface="Times" charset="0"/>
              </a:rPr>
              <a:t>. What stages did students go through as they moved from peripheral to full participants?</a:t>
            </a:r>
            <a:endParaRPr lang="ja-JP" altLang="ja-JP" sz="2600" dirty="0">
              <a:solidFill>
                <a:schemeClr val="tx1"/>
              </a:solidFill>
              <a:latin typeface="Times" charset="0"/>
              <a:ea typeface="Times" charset="0"/>
              <a:cs typeface="Times" charset="0"/>
            </a:endParaRPr>
          </a:p>
          <a:p>
            <a:pPr marL="0" indent="0">
              <a:buNone/>
            </a:pPr>
            <a:r>
              <a:rPr lang="en-US" altLang="ja-JP" sz="2400" dirty="0" smtClean="0">
                <a:solidFill>
                  <a:srgbClr val="000000"/>
                </a:solidFill>
                <a:latin typeface="Times"/>
                <a:cs typeface="Times"/>
              </a:rPr>
              <a:t>(1) Students went through three stages in developing their interactional competence. They are “walking the plank” “learning to swim” and “swimming to shore.”</a:t>
            </a:r>
          </a:p>
          <a:p>
            <a:pPr marL="0" indent="0">
              <a:buNone/>
            </a:pPr>
            <a:r>
              <a:rPr lang="en-US" altLang="ja-JP" sz="2400" dirty="0" smtClean="0">
                <a:solidFill>
                  <a:srgbClr val="000000"/>
                </a:solidFill>
                <a:latin typeface="Times"/>
                <a:cs typeface="Times"/>
              </a:rPr>
              <a:t>(2) Students did not develop their interactional competence in a linear way. From this point of view</a:t>
            </a:r>
            <a:r>
              <a:rPr lang="en-US" altLang="ja-JP" sz="2400" dirty="0">
                <a:solidFill>
                  <a:srgbClr val="000000"/>
                </a:solidFill>
                <a:latin typeface="Times"/>
                <a:cs typeface="Times"/>
              </a:rPr>
              <a:t>, interactional competence </a:t>
            </a:r>
            <a:r>
              <a:rPr lang="en-US" altLang="ja-JP" sz="2400" dirty="0" smtClean="0">
                <a:solidFill>
                  <a:srgbClr val="000000"/>
                </a:solidFill>
                <a:latin typeface="Times"/>
                <a:cs typeface="Times"/>
              </a:rPr>
              <a:t>is dynamic. </a:t>
            </a:r>
            <a:endParaRPr lang="en-US" altLang="ja-JP" sz="2400" dirty="0">
              <a:solidFill>
                <a:srgbClr val="000000"/>
              </a:solidFill>
              <a:latin typeface="Times"/>
              <a:cs typeface="Times"/>
            </a:endParaRPr>
          </a:p>
          <a:p>
            <a:pPr marL="0" indent="0">
              <a:buNone/>
            </a:pPr>
            <a:endParaRPr kumimoji="1" lang="ja-JP" altLang="en-US" dirty="0">
              <a:latin typeface="Times"/>
              <a:cs typeface="Times"/>
            </a:endParaRPr>
          </a:p>
        </p:txBody>
      </p:sp>
    </p:spTree>
    <p:extLst>
      <p:ext uri="{BB962C8B-B14F-4D97-AF65-F5344CB8AC3E}">
        <p14:creationId xmlns:p14="http://schemas.microsoft.com/office/powerpoint/2010/main" val="227931271"/>
      </p:ext>
    </p:extLst>
  </p:cSld>
  <p:clrMapOvr>
    <a:masterClrMapping/>
  </p:clrMapOvr>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779463" y="520700"/>
            <a:ext cx="7583487" cy="438508"/>
          </a:xfrm>
        </p:spPr>
        <p:txBody>
          <a:bodyPr/>
          <a:lstStyle/>
          <a:p>
            <a:pPr algn="ctr"/>
            <a:r>
              <a:rPr lang="en-US" altLang="ja-JP" sz="4000" dirty="0" smtClean="0">
                <a:solidFill>
                  <a:srgbClr val="000000"/>
                </a:solidFill>
                <a:latin typeface="Times"/>
                <a:cs typeface="Times"/>
              </a:rPr>
              <a:t>Findings</a:t>
            </a:r>
            <a:endParaRPr kumimoji="1" lang="ja-JP" altLang="en-US" sz="4000" dirty="0"/>
          </a:p>
        </p:txBody>
      </p:sp>
      <p:sp>
        <p:nvSpPr>
          <p:cNvPr id="3" name="コンテンツ プレースホルダー 2"/>
          <p:cNvSpPr>
            <a:spLocks noGrp="1"/>
          </p:cNvSpPr>
          <p:nvPr>
            <p:ph idx="1"/>
          </p:nvPr>
        </p:nvSpPr>
        <p:spPr>
          <a:xfrm>
            <a:off x="684881" y="963878"/>
            <a:ext cx="8070659" cy="5254812"/>
          </a:xfrm>
        </p:spPr>
        <p:txBody>
          <a:bodyPr/>
          <a:lstStyle/>
          <a:p>
            <a:pPr marL="0" indent="0">
              <a:buNone/>
            </a:pPr>
            <a:r>
              <a:rPr lang="en-US" altLang="ja-JP" sz="2400" dirty="0">
                <a:solidFill>
                  <a:srgbClr val="000000"/>
                </a:solidFill>
                <a:latin typeface="Times"/>
                <a:cs typeface="Times"/>
              </a:rPr>
              <a:t>3. How did they </a:t>
            </a:r>
            <a:r>
              <a:rPr lang="en-US" altLang="ja-JP" sz="2400" dirty="0" smtClean="0">
                <a:solidFill>
                  <a:srgbClr val="000000"/>
                </a:solidFill>
                <a:latin typeface="Times"/>
                <a:cs typeface="Times"/>
              </a:rPr>
              <a:t>develop their interactional competence?</a:t>
            </a:r>
          </a:p>
          <a:p>
            <a:pPr marL="0" indent="0">
              <a:buNone/>
            </a:pPr>
            <a:r>
              <a:rPr lang="en-US" altLang="ja-JP" sz="2400" dirty="0" smtClean="0">
                <a:solidFill>
                  <a:srgbClr val="000000"/>
                </a:solidFill>
                <a:latin typeface="Times"/>
                <a:ea typeface="Times" charset="0"/>
                <a:cs typeface="Times"/>
              </a:rPr>
              <a:t>(1) </a:t>
            </a:r>
            <a:r>
              <a:rPr lang="en-US" altLang="ja-JP" sz="2400" dirty="0" smtClean="0">
                <a:solidFill>
                  <a:schemeClr val="tx1"/>
                </a:solidFill>
                <a:latin typeface="Times" charset="0"/>
                <a:ea typeface="Times" charset="0"/>
                <a:cs typeface="Times" charset="0"/>
              </a:rPr>
              <a:t>This </a:t>
            </a:r>
            <a:r>
              <a:rPr lang="en-US" altLang="ja-JP" sz="2400" dirty="0">
                <a:solidFill>
                  <a:schemeClr val="tx1"/>
                </a:solidFill>
                <a:latin typeface="Times" charset="0"/>
                <a:ea typeface="Times" charset="0"/>
                <a:cs typeface="Times" charset="0"/>
              </a:rPr>
              <a:t>study shows that engaging in collaborative dialogues through different topics developed students’ interactional competence, </a:t>
            </a:r>
            <a:r>
              <a:rPr lang="en-US" altLang="ja-JP" sz="2400" dirty="0" smtClean="0">
                <a:solidFill>
                  <a:schemeClr val="tx1"/>
                </a:solidFill>
                <a:latin typeface="Times" charset="0"/>
                <a:ea typeface="Times" charset="0"/>
                <a:cs typeface="Times" charset="0"/>
              </a:rPr>
              <a:t>without actually</a:t>
            </a:r>
            <a:r>
              <a:rPr lang="en-US" altLang="ja-JP" sz="2400" dirty="0">
                <a:solidFill>
                  <a:schemeClr val="tx1"/>
                </a:solidFill>
                <a:latin typeface="Times" charset="0"/>
                <a:ea typeface="Times" charset="0"/>
                <a:cs typeface="Times" charset="0"/>
              </a:rPr>
              <a:t> </a:t>
            </a:r>
            <a:r>
              <a:rPr lang="en-US" altLang="ja-JP" sz="2400" dirty="0" smtClean="0">
                <a:solidFill>
                  <a:schemeClr val="tx1"/>
                </a:solidFill>
                <a:latin typeface="Times" charset="0"/>
                <a:ea typeface="Times" charset="0"/>
                <a:cs typeface="Times" charset="0"/>
              </a:rPr>
              <a:t>increasing </a:t>
            </a:r>
            <a:r>
              <a:rPr lang="en-US" altLang="ja-JP" sz="2400" dirty="0">
                <a:solidFill>
                  <a:schemeClr val="tx1"/>
                </a:solidFill>
                <a:latin typeface="Times" charset="0"/>
                <a:ea typeface="Times" charset="0"/>
                <a:cs typeface="Times" charset="0"/>
              </a:rPr>
              <a:t>the </a:t>
            </a:r>
            <a:r>
              <a:rPr lang="en-US" altLang="ja-JP" sz="2400" dirty="0" smtClean="0">
                <a:solidFill>
                  <a:schemeClr val="tx1"/>
                </a:solidFill>
                <a:latin typeface="Times" charset="0"/>
                <a:ea typeface="Times" charset="0"/>
                <a:cs typeface="Times" charset="0"/>
              </a:rPr>
              <a:t>number of  negotiation </a:t>
            </a:r>
            <a:r>
              <a:rPr lang="en-US" altLang="ja-JP" sz="2400" dirty="0">
                <a:solidFill>
                  <a:schemeClr val="tx1"/>
                </a:solidFill>
                <a:latin typeface="Times" charset="0"/>
                <a:ea typeface="Times" charset="0"/>
                <a:cs typeface="Times" charset="0"/>
              </a:rPr>
              <a:t>for </a:t>
            </a:r>
            <a:r>
              <a:rPr lang="en-US" altLang="ja-JP" sz="2400" smtClean="0">
                <a:solidFill>
                  <a:schemeClr val="tx1"/>
                </a:solidFill>
                <a:latin typeface="Times" charset="0"/>
                <a:ea typeface="Times" charset="0"/>
                <a:cs typeface="Times" charset="0"/>
              </a:rPr>
              <a:t>meaning moves, </a:t>
            </a:r>
            <a:r>
              <a:rPr lang="en-US" altLang="ja-JP" sz="2400" dirty="0">
                <a:solidFill>
                  <a:schemeClr val="tx1"/>
                </a:solidFill>
                <a:latin typeface="Times" charset="0"/>
                <a:ea typeface="Times" charset="0"/>
                <a:cs typeface="Times" charset="0"/>
              </a:rPr>
              <a:t>as understood from the more traditional SLA approach.</a:t>
            </a:r>
            <a:r>
              <a:rPr lang="ja-JP" altLang="ja-JP" sz="2400" dirty="0">
                <a:solidFill>
                  <a:schemeClr val="tx1"/>
                </a:solidFill>
                <a:latin typeface="Times" charset="0"/>
                <a:ea typeface="Times" charset="0"/>
                <a:cs typeface="Times" charset="0"/>
              </a:rPr>
              <a:t> </a:t>
            </a:r>
            <a:endParaRPr lang="en-US" altLang="ja-JP" sz="2400" dirty="0" smtClean="0">
              <a:solidFill>
                <a:schemeClr val="tx1"/>
              </a:solidFill>
              <a:latin typeface="Times" charset="0"/>
              <a:ea typeface="Times" charset="0"/>
              <a:cs typeface="Times" charset="0"/>
            </a:endParaRPr>
          </a:p>
          <a:p>
            <a:pPr marL="0" indent="0">
              <a:buNone/>
            </a:pPr>
            <a:r>
              <a:rPr lang="en-US" altLang="ja-JP" sz="2400" dirty="0" smtClean="0">
                <a:solidFill>
                  <a:schemeClr val="tx1"/>
                </a:solidFill>
                <a:latin typeface="Times" charset="0"/>
                <a:ea typeface="Times" charset="0"/>
                <a:cs typeface="Times" charset="0"/>
              </a:rPr>
              <a:t>Our </a:t>
            </a:r>
            <a:r>
              <a:rPr lang="en-US" altLang="ja-JP" sz="2400" dirty="0">
                <a:solidFill>
                  <a:schemeClr val="tx1"/>
                </a:solidFill>
                <a:latin typeface="Times" charset="0"/>
                <a:ea typeface="Times" charset="0"/>
                <a:cs typeface="Times" charset="0"/>
              </a:rPr>
              <a:t>study attests to what Foster &amp; </a:t>
            </a:r>
            <a:r>
              <a:rPr lang="en-US" altLang="ja-JP" sz="2400" dirty="0" err="1">
                <a:solidFill>
                  <a:schemeClr val="tx1"/>
                </a:solidFill>
                <a:latin typeface="Times" charset="0"/>
                <a:ea typeface="Times" charset="0"/>
                <a:cs typeface="Times" charset="0"/>
              </a:rPr>
              <a:t>Ohta</a:t>
            </a:r>
            <a:r>
              <a:rPr lang="en-US" altLang="ja-JP" sz="2400" dirty="0">
                <a:solidFill>
                  <a:schemeClr val="tx1"/>
                </a:solidFill>
                <a:latin typeface="Times" charset="0"/>
                <a:ea typeface="Times" charset="0"/>
                <a:cs typeface="Times" charset="0"/>
              </a:rPr>
              <a:t> (2005) claimed—“[</a:t>
            </a:r>
            <a:r>
              <a:rPr lang="en-US" altLang="ja-JP" sz="2400" dirty="0" err="1">
                <a:solidFill>
                  <a:schemeClr val="tx1"/>
                </a:solidFill>
                <a:latin typeface="Times" charset="0"/>
                <a:ea typeface="Times" charset="0"/>
                <a:cs typeface="Times" charset="0"/>
              </a:rPr>
              <a:t>i</a:t>
            </a:r>
            <a:r>
              <a:rPr lang="en-US" altLang="ja-JP" sz="2400" dirty="0">
                <a:solidFill>
                  <a:schemeClr val="tx1"/>
                </a:solidFill>
                <a:latin typeface="Times" charset="0"/>
                <a:ea typeface="Times" charset="0"/>
                <a:cs typeface="Times" charset="0"/>
              </a:rPr>
              <a:t>]</a:t>
            </a:r>
            <a:r>
              <a:rPr lang="en-US" altLang="ja-JP" sz="2400" dirty="0" err="1">
                <a:solidFill>
                  <a:schemeClr val="tx1"/>
                </a:solidFill>
                <a:latin typeface="Times" charset="0"/>
                <a:ea typeface="Times" charset="0"/>
                <a:cs typeface="Times" charset="0"/>
              </a:rPr>
              <a:t>nteractional</a:t>
            </a:r>
            <a:r>
              <a:rPr lang="en-US" altLang="ja-JP" sz="2400" dirty="0">
                <a:solidFill>
                  <a:schemeClr val="tx1"/>
                </a:solidFill>
                <a:latin typeface="Times" charset="0"/>
                <a:ea typeface="Times" charset="0"/>
                <a:cs typeface="Times" charset="0"/>
              </a:rPr>
              <a:t> processes including negotiation for meaning and various kinds of peer assistance and repair are among the many ways learners gain access to the language being learned” (p. 426).</a:t>
            </a:r>
            <a:r>
              <a:rPr lang="ja-JP" altLang="ja-JP" sz="2400" dirty="0">
                <a:solidFill>
                  <a:schemeClr val="tx1"/>
                </a:solidFill>
                <a:latin typeface="Times" charset="0"/>
                <a:ea typeface="Times" charset="0"/>
                <a:cs typeface="Times" charset="0"/>
              </a:rPr>
              <a:t> </a:t>
            </a:r>
            <a:endParaRPr kumimoji="1" lang="ja-JP" altLang="en-US" sz="2400" dirty="0">
              <a:solidFill>
                <a:schemeClr val="tx1"/>
              </a:solidFill>
              <a:latin typeface="Times" charset="0"/>
              <a:ea typeface="Times" charset="0"/>
              <a:cs typeface="Times" charset="0"/>
            </a:endParaRPr>
          </a:p>
        </p:txBody>
      </p:sp>
    </p:spTree>
    <p:extLst>
      <p:ext uri="{BB962C8B-B14F-4D97-AF65-F5344CB8AC3E}">
        <p14:creationId xmlns:p14="http://schemas.microsoft.com/office/powerpoint/2010/main" val="290249199"/>
      </p:ext>
    </p:extLst>
  </p:cSld>
  <p:clrMapOvr>
    <a:masterClrMapping/>
  </p:clrMapOvr>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779463" y="381000"/>
            <a:ext cx="7583487" cy="551188"/>
          </a:xfrm>
        </p:spPr>
        <p:txBody>
          <a:bodyPr/>
          <a:lstStyle/>
          <a:p>
            <a:pPr algn="ctr"/>
            <a:r>
              <a:rPr lang="en-US" altLang="ja-JP" sz="3600" dirty="0">
                <a:solidFill>
                  <a:srgbClr val="000000"/>
                </a:solidFill>
                <a:latin typeface="Times"/>
                <a:cs typeface="Times"/>
              </a:rPr>
              <a:t>Findings</a:t>
            </a:r>
            <a:endParaRPr kumimoji="1" lang="ja-JP" altLang="en-US" dirty="0"/>
          </a:p>
        </p:txBody>
      </p:sp>
      <p:sp>
        <p:nvSpPr>
          <p:cNvPr id="3" name="コンテンツ プレースホルダー 2"/>
          <p:cNvSpPr>
            <a:spLocks noGrp="1"/>
          </p:cNvSpPr>
          <p:nvPr>
            <p:ph idx="1"/>
          </p:nvPr>
        </p:nvSpPr>
        <p:spPr>
          <a:xfrm>
            <a:off x="590300" y="1085751"/>
            <a:ext cx="7583487" cy="5209895"/>
          </a:xfrm>
        </p:spPr>
        <p:txBody>
          <a:bodyPr/>
          <a:lstStyle/>
          <a:p>
            <a:pPr marL="0" indent="0">
              <a:spcBef>
                <a:spcPts val="0"/>
              </a:spcBef>
              <a:buNone/>
            </a:pPr>
            <a:r>
              <a:rPr lang="en-US" altLang="ja-JP" sz="2400" dirty="0">
                <a:solidFill>
                  <a:srgbClr val="000000"/>
                </a:solidFill>
                <a:latin typeface="Times"/>
                <a:cs typeface="Times"/>
              </a:rPr>
              <a:t>3. How did they develop their interactional competence</a:t>
            </a:r>
            <a:r>
              <a:rPr lang="en-US" altLang="ja-JP" sz="2400" dirty="0" smtClean="0">
                <a:solidFill>
                  <a:srgbClr val="000000"/>
                </a:solidFill>
                <a:latin typeface="Times"/>
                <a:cs typeface="Times"/>
              </a:rPr>
              <a:t>?</a:t>
            </a:r>
          </a:p>
          <a:p>
            <a:pPr marL="0" indent="0">
              <a:spcBef>
                <a:spcPts val="0"/>
              </a:spcBef>
              <a:buNone/>
            </a:pPr>
            <a:endParaRPr lang="en-US" altLang="ja-JP" sz="2400" dirty="0">
              <a:solidFill>
                <a:srgbClr val="000000"/>
              </a:solidFill>
              <a:latin typeface="Times"/>
              <a:cs typeface="Times"/>
            </a:endParaRPr>
          </a:p>
          <a:p>
            <a:pPr marL="0" lvl="0" indent="0">
              <a:spcBef>
                <a:spcPts val="0"/>
              </a:spcBef>
              <a:buNone/>
            </a:pPr>
            <a:r>
              <a:rPr lang="en-US" altLang="ja-JP" sz="2400" dirty="0" smtClean="0">
                <a:solidFill>
                  <a:schemeClr val="tx1"/>
                </a:solidFill>
                <a:latin typeface="Times" charset="0"/>
                <a:ea typeface="Times" charset="0"/>
                <a:cs typeface="Times" charset="0"/>
              </a:rPr>
              <a:t>(2) As </a:t>
            </a:r>
            <a:r>
              <a:rPr lang="en-US" altLang="ja-JP" sz="2400" dirty="0">
                <a:solidFill>
                  <a:schemeClr val="tx1"/>
                </a:solidFill>
                <a:latin typeface="Times" charset="0"/>
                <a:ea typeface="Times" charset="0"/>
                <a:cs typeface="Times" charset="0"/>
              </a:rPr>
              <a:t>students came to utilize </a:t>
            </a:r>
            <a:r>
              <a:rPr lang="en-US" altLang="ja-JP" sz="2400" dirty="0" smtClean="0">
                <a:solidFill>
                  <a:schemeClr val="tx1"/>
                </a:solidFill>
                <a:latin typeface="Times" charset="0"/>
                <a:ea typeface="Times" charset="0"/>
                <a:cs typeface="Times" charset="0"/>
              </a:rPr>
              <a:t>interactional resources (such as communication strategies) available </a:t>
            </a:r>
            <a:r>
              <a:rPr lang="en-US" altLang="ja-JP" sz="2400" dirty="0">
                <a:solidFill>
                  <a:schemeClr val="tx1"/>
                </a:solidFill>
                <a:latin typeface="Times" charset="0"/>
                <a:ea typeface="Times" charset="0"/>
                <a:cs typeface="Times" charset="0"/>
              </a:rPr>
              <a:t>for their interaction, they performed better in recursive tasks. </a:t>
            </a:r>
            <a:endParaRPr lang="en-US" altLang="ja-JP" sz="2400" dirty="0" smtClean="0">
              <a:solidFill>
                <a:schemeClr val="tx1"/>
              </a:solidFill>
              <a:latin typeface="Times" charset="0"/>
              <a:ea typeface="Times" charset="0"/>
              <a:cs typeface="Times" charset="0"/>
            </a:endParaRPr>
          </a:p>
          <a:p>
            <a:pPr marL="0" lvl="0" indent="0">
              <a:spcBef>
                <a:spcPts val="0"/>
              </a:spcBef>
              <a:buNone/>
            </a:pPr>
            <a:endParaRPr lang="en-US" altLang="ja-JP" sz="2400" dirty="0">
              <a:solidFill>
                <a:schemeClr val="tx1"/>
              </a:solidFill>
              <a:latin typeface="Times" charset="0"/>
              <a:ea typeface="Times" charset="0"/>
              <a:cs typeface="Times" charset="0"/>
            </a:endParaRPr>
          </a:p>
          <a:p>
            <a:pPr marL="0" lvl="0" indent="0">
              <a:spcBef>
                <a:spcPts val="0"/>
              </a:spcBef>
              <a:buNone/>
            </a:pPr>
            <a:r>
              <a:rPr lang="en-US" altLang="ja-JP" sz="2400" dirty="0" smtClean="0">
                <a:solidFill>
                  <a:schemeClr val="tx1"/>
                </a:solidFill>
                <a:latin typeface="Times" charset="0"/>
                <a:ea typeface="Times" charset="0"/>
                <a:cs typeface="Times" charset="0"/>
              </a:rPr>
              <a:t>van </a:t>
            </a:r>
            <a:r>
              <a:rPr lang="en-US" altLang="ja-JP" sz="2400" dirty="0" err="1" smtClean="0">
                <a:solidFill>
                  <a:schemeClr val="tx1"/>
                </a:solidFill>
                <a:latin typeface="Times" charset="0"/>
                <a:ea typeface="Times" charset="0"/>
                <a:cs typeface="Times" charset="0"/>
              </a:rPr>
              <a:t>Compernolle</a:t>
            </a:r>
            <a:r>
              <a:rPr lang="en-US" altLang="ja-JP" sz="2400" dirty="0" smtClean="0">
                <a:solidFill>
                  <a:schemeClr val="tx1"/>
                </a:solidFill>
                <a:latin typeface="Times" charset="0"/>
                <a:ea typeface="Times" charset="0"/>
                <a:cs typeface="Times" charset="0"/>
              </a:rPr>
              <a:t> </a:t>
            </a:r>
            <a:r>
              <a:rPr lang="en-US" altLang="ja-JP" sz="2400" dirty="0">
                <a:solidFill>
                  <a:schemeClr val="tx1"/>
                </a:solidFill>
                <a:latin typeface="Times" charset="0"/>
                <a:ea typeface="Times" charset="0"/>
                <a:cs typeface="Times" charset="0"/>
              </a:rPr>
              <a:t>(2015) explains that “interactional competencies develop because relevant resources are made available for use in interaction, where they may be picked up and recycled as part of the appropriation, or internalization, process” (p. 175). </a:t>
            </a:r>
            <a:endParaRPr kumimoji="1" lang="ja-JP" altLang="en-US" sz="2400" dirty="0">
              <a:solidFill>
                <a:schemeClr val="tx1"/>
              </a:solidFill>
              <a:latin typeface="Times" charset="0"/>
              <a:ea typeface="Times" charset="0"/>
              <a:cs typeface="Times" charset="0"/>
            </a:endParaRPr>
          </a:p>
        </p:txBody>
      </p:sp>
    </p:spTree>
    <p:extLst>
      <p:ext uri="{BB962C8B-B14F-4D97-AF65-F5344CB8AC3E}">
        <p14:creationId xmlns:p14="http://schemas.microsoft.com/office/powerpoint/2010/main" val="711959525"/>
      </p:ext>
    </p:extLst>
  </p:cSld>
  <p:clrMapOvr>
    <a:masterClrMapping/>
  </p:clrMapOvr>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779463" y="381000"/>
            <a:ext cx="7583487" cy="578208"/>
          </a:xfrm>
        </p:spPr>
        <p:txBody>
          <a:bodyPr/>
          <a:lstStyle/>
          <a:p>
            <a:pPr algn="ctr"/>
            <a:r>
              <a:rPr lang="en-US" altLang="ja-JP" sz="4000" dirty="0" smtClean="0">
                <a:solidFill>
                  <a:srgbClr val="000000"/>
                </a:solidFill>
                <a:latin typeface="Times"/>
                <a:cs typeface="Times"/>
              </a:rPr>
              <a:t>Findings</a:t>
            </a:r>
            <a:endParaRPr kumimoji="1" lang="ja-JP" altLang="en-US" dirty="0"/>
          </a:p>
        </p:txBody>
      </p:sp>
      <p:sp>
        <p:nvSpPr>
          <p:cNvPr id="3" name="コンテンツ プレースホルダー 2"/>
          <p:cNvSpPr>
            <a:spLocks noGrp="1"/>
          </p:cNvSpPr>
          <p:nvPr>
            <p:ph idx="1"/>
          </p:nvPr>
        </p:nvSpPr>
        <p:spPr>
          <a:xfrm>
            <a:off x="779463" y="991182"/>
            <a:ext cx="7583487" cy="4791086"/>
          </a:xfrm>
        </p:spPr>
        <p:txBody>
          <a:bodyPr/>
          <a:lstStyle/>
          <a:p>
            <a:pPr marL="0" indent="0">
              <a:spcBef>
                <a:spcPts val="0"/>
              </a:spcBef>
              <a:buNone/>
            </a:pPr>
            <a:r>
              <a:rPr lang="en-US" altLang="ja-JP" sz="2400" dirty="0">
                <a:solidFill>
                  <a:srgbClr val="000000"/>
                </a:solidFill>
                <a:latin typeface="Times"/>
                <a:cs typeface="Times"/>
              </a:rPr>
              <a:t>3. How did they develop their interactional competence</a:t>
            </a:r>
            <a:r>
              <a:rPr lang="en-US" altLang="ja-JP" sz="2400" dirty="0" smtClean="0">
                <a:solidFill>
                  <a:srgbClr val="000000"/>
                </a:solidFill>
                <a:latin typeface="Times"/>
                <a:cs typeface="Times"/>
              </a:rPr>
              <a:t>?</a:t>
            </a:r>
          </a:p>
          <a:p>
            <a:pPr marL="0" indent="0">
              <a:spcBef>
                <a:spcPts val="0"/>
              </a:spcBef>
              <a:buNone/>
            </a:pPr>
            <a:endParaRPr lang="en-US" altLang="ja-JP" sz="2400" dirty="0">
              <a:solidFill>
                <a:srgbClr val="000000"/>
              </a:solidFill>
              <a:latin typeface="Times"/>
              <a:cs typeface="Times"/>
            </a:endParaRPr>
          </a:p>
          <a:p>
            <a:pPr marL="0" indent="0">
              <a:spcBef>
                <a:spcPts val="0"/>
              </a:spcBef>
              <a:buNone/>
            </a:pPr>
            <a:r>
              <a:rPr lang="en-US" altLang="ja-JP" sz="2400" dirty="0" smtClean="0">
                <a:solidFill>
                  <a:schemeClr val="tx1"/>
                </a:solidFill>
                <a:latin typeface="Times" charset="0"/>
                <a:ea typeface="Times" charset="0"/>
                <a:cs typeface="Times" charset="0"/>
              </a:rPr>
              <a:t>(3) Evaluation </a:t>
            </a:r>
            <a:r>
              <a:rPr lang="en-US" altLang="ja-JP" sz="2400" dirty="0">
                <a:solidFill>
                  <a:schemeClr val="tx1"/>
                </a:solidFill>
                <a:latin typeface="Times" charset="0"/>
                <a:ea typeface="Times" charset="0"/>
                <a:cs typeface="Times" charset="0"/>
              </a:rPr>
              <a:t>of their speaking and writing performances revealed that the gap between high achievers and low achievers had become narrower through the twelve topics over the academic year, which indicates that students moved from peripheral participants to full participants. </a:t>
            </a:r>
            <a:endParaRPr lang="en-US" altLang="ja-JP" sz="2400" dirty="0" smtClean="0">
              <a:solidFill>
                <a:schemeClr val="tx1"/>
              </a:solidFill>
              <a:latin typeface="Times" charset="0"/>
              <a:ea typeface="Times" charset="0"/>
              <a:cs typeface="Times" charset="0"/>
            </a:endParaRPr>
          </a:p>
          <a:p>
            <a:pPr marL="0" indent="0">
              <a:spcBef>
                <a:spcPts val="0"/>
              </a:spcBef>
              <a:buNone/>
            </a:pPr>
            <a:endParaRPr lang="en-US" altLang="ja-JP" sz="2400" dirty="0">
              <a:solidFill>
                <a:schemeClr val="tx1"/>
              </a:solidFill>
              <a:latin typeface="Times" charset="0"/>
              <a:ea typeface="Times" charset="0"/>
              <a:cs typeface="Times" charset="0"/>
            </a:endParaRPr>
          </a:p>
          <a:p>
            <a:pPr marL="0" indent="0">
              <a:spcBef>
                <a:spcPts val="0"/>
              </a:spcBef>
              <a:buNone/>
            </a:pPr>
            <a:r>
              <a:rPr lang="en-US" altLang="ja-JP" sz="2400" dirty="0" smtClean="0">
                <a:solidFill>
                  <a:schemeClr val="tx1"/>
                </a:solidFill>
                <a:latin typeface="Times" charset="0"/>
                <a:ea typeface="Times" charset="0"/>
                <a:cs typeface="Times" charset="0"/>
              </a:rPr>
              <a:t>From </a:t>
            </a:r>
            <a:r>
              <a:rPr lang="en-US" altLang="ja-JP" sz="2400" dirty="0">
                <a:solidFill>
                  <a:schemeClr val="tx1"/>
                </a:solidFill>
                <a:latin typeface="Times" charset="0"/>
                <a:ea typeface="Times" charset="0"/>
                <a:cs typeface="Times" charset="0"/>
              </a:rPr>
              <a:t>this point of view, “interactional competencies and L2 development are united as mediated action” </a:t>
            </a:r>
            <a:endParaRPr lang="en-US" altLang="ja-JP" sz="2400" dirty="0" smtClean="0">
              <a:solidFill>
                <a:schemeClr val="tx1"/>
              </a:solidFill>
              <a:latin typeface="Times" charset="0"/>
              <a:ea typeface="Times" charset="0"/>
              <a:cs typeface="Times" charset="0"/>
            </a:endParaRPr>
          </a:p>
          <a:p>
            <a:pPr marL="0" indent="0">
              <a:spcBef>
                <a:spcPts val="0"/>
              </a:spcBef>
              <a:buNone/>
            </a:pPr>
            <a:r>
              <a:rPr lang="en-US" altLang="ja-JP" sz="2400" dirty="0" smtClean="0">
                <a:solidFill>
                  <a:schemeClr val="tx1"/>
                </a:solidFill>
                <a:latin typeface="Times" charset="0"/>
                <a:ea typeface="Times" charset="0"/>
                <a:cs typeface="Times" charset="0"/>
              </a:rPr>
              <a:t>(</a:t>
            </a:r>
            <a:r>
              <a:rPr lang="en-US" altLang="ja-JP" sz="2400" dirty="0">
                <a:solidFill>
                  <a:schemeClr val="tx1"/>
                </a:solidFill>
                <a:latin typeface="Times" charset="0"/>
                <a:ea typeface="Times" charset="0"/>
                <a:cs typeface="Times" charset="0"/>
              </a:rPr>
              <a:t>van </a:t>
            </a:r>
            <a:r>
              <a:rPr lang="en-US" altLang="ja-JP" sz="2400" dirty="0" err="1" smtClean="0">
                <a:solidFill>
                  <a:schemeClr val="tx1"/>
                </a:solidFill>
                <a:latin typeface="Times" charset="0"/>
                <a:ea typeface="Times" charset="0"/>
                <a:cs typeface="Times" charset="0"/>
              </a:rPr>
              <a:t>Compernolle</a:t>
            </a:r>
            <a:r>
              <a:rPr lang="en-US" altLang="ja-JP" sz="2400" dirty="0">
                <a:solidFill>
                  <a:schemeClr val="tx1"/>
                </a:solidFill>
                <a:latin typeface="Times" charset="0"/>
                <a:ea typeface="Times" charset="0"/>
                <a:cs typeface="Times" charset="0"/>
              </a:rPr>
              <a:t>, 2015, p. 184). </a:t>
            </a:r>
          </a:p>
          <a:p>
            <a:pPr marL="0" indent="0">
              <a:spcBef>
                <a:spcPts val="0"/>
              </a:spcBef>
              <a:buNone/>
            </a:pPr>
            <a:endParaRPr lang="en-US" altLang="ja-JP" sz="2000" dirty="0">
              <a:solidFill>
                <a:srgbClr val="000000"/>
              </a:solidFill>
              <a:latin typeface="Times"/>
              <a:cs typeface="Times"/>
            </a:endParaRPr>
          </a:p>
          <a:p>
            <a:pPr marL="0" indent="0">
              <a:spcBef>
                <a:spcPts val="0"/>
              </a:spcBef>
              <a:buNone/>
            </a:pPr>
            <a:endParaRPr lang="en-US" altLang="ja-JP" sz="2000" dirty="0">
              <a:solidFill>
                <a:srgbClr val="000000"/>
              </a:solidFill>
              <a:latin typeface="Times"/>
              <a:cs typeface="Times"/>
            </a:endParaRPr>
          </a:p>
          <a:p>
            <a:pPr marL="0" marR="0" lvl="0" indent="0" defTabSz="914400" eaLnBrk="1" fontAlgn="auto" latinLnBrk="0" hangingPunct="1">
              <a:lnSpc>
                <a:spcPct val="100000"/>
              </a:lnSpc>
              <a:spcBef>
                <a:spcPts val="0"/>
              </a:spcBef>
              <a:spcAft>
                <a:spcPts val="0"/>
              </a:spcAft>
              <a:buClrTx/>
              <a:buSzTx/>
              <a:buFontTx/>
              <a:buNone/>
              <a:tabLst/>
              <a:defRPr/>
            </a:pPr>
            <a:endParaRPr kumimoji="1" lang="ja-JP" altLang="en-US" dirty="0"/>
          </a:p>
        </p:txBody>
      </p:sp>
    </p:spTree>
    <p:extLst>
      <p:ext uri="{BB962C8B-B14F-4D97-AF65-F5344CB8AC3E}">
        <p14:creationId xmlns:p14="http://schemas.microsoft.com/office/powerpoint/2010/main" val="1899326315"/>
      </p:ext>
    </p:extLst>
  </p:cSld>
  <p:clrMapOvr>
    <a:masterClrMapping/>
  </p:clrMapOvr>
  <p:timing>
    <p:tnLst>
      <p:par>
        <p:cT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779463" y="381000"/>
            <a:ext cx="7583487" cy="645758"/>
          </a:xfrm>
        </p:spPr>
        <p:txBody>
          <a:bodyPr/>
          <a:lstStyle/>
          <a:p>
            <a:pPr algn="ctr"/>
            <a:r>
              <a:rPr kumimoji="1" lang="en-US" altLang="ja-JP" sz="4000" dirty="0" smtClean="0">
                <a:solidFill>
                  <a:srgbClr val="000000"/>
                </a:solidFill>
                <a:latin typeface="Times"/>
                <a:cs typeface="Times"/>
              </a:rPr>
              <a:t>Future Direction</a:t>
            </a:r>
            <a:endParaRPr kumimoji="1" lang="ja-JP" altLang="en-US" sz="4000" dirty="0">
              <a:solidFill>
                <a:srgbClr val="000000"/>
              </a:solidFill>
              <a:latin typeface="Times"/>
              <a:cs typeface="Times"/>
            </a:endParaRPr>
          </a:p>
        </p:txBody>
      </p:sp>
      <p:sp>
        <p:nvSpPr>
          <p:cNvPr id="3" name="コンテンツ プレースホルダー 2"/>
          <p:cNvSpPr>
            <a:spLocks noGrp="1"/>
          </p:cNvSpPr>
          <p:nvPr>
            <p:ph idx="1"/>
          </p:nvPr>
        </p:nvSpPr>
        <p:spPr>
          <a:xfrm>
            <a:off x="657859" y="1193831"/>
            <a:ext cx="8016612" cy="5128835"/>
          </a:xfrm>
        </p:spPr>
        <p:txBody>
          <a:bodyPr>
            <a:normAutofit/>
          </a:bodyPr>
          <a:lstStyle/>
          <a:p>
            <a:pPr marL="0" indent="0">
              <a:buNone/>
            </a:pPr>
            <a:r>
              <a:rPr lang="en-US" altLang="ja-JP" sz="2400" dirty="0" smtClean="0">
                <a:solidFill>
                  <a:schemeClr val="tx1"/>
                </a:solidFill>
                <a:latin typeface="Times" charset="0"/>
                <a:ea typeface="Times" charset="0"/>
                <a:cs typeface="Times" charset="0"/>
              </a:rPr>
              <a:t>“A </a:t>
            </a:r>
            <a:r>
              <a:rPr lang="en-US" altLang="ja-JP" sz="2400" dirty="0">
                <a:solidFill>
                  <a:schemeClr val="tx1"/>
                </a:solidFill>
                <a:latin typeface="Times" charset="0"/>
                <a:ea typeface="Times" charset="0"/>
                <a:cs typeface="Times" charset="0"/>
              </a:rPr>
              <a:t>challenge to the field is whether the issues raised by the broadening of our understanding of the L2 acquisition process through such sociocultural perspectives will find their way into current models of communicative performance </a:t>
            </a:r>
            <a:r>
              <a:rPr lang="en-US" altLang="ja-JP" sz="2400" dirty="0" smtClean="0">
                <a:solidFill>
                  <a:schemeClr val="tx1"/>
                </a:solidFill>
                <a:latin typeface="Times" charset="0"/>
                <a:ea typeface="Times" charset="0"/>
                <a:cs typeface="Times" charset="0"/>
              </a:rPr>
              <a:t>(</a:t>
            </a:r>
            <a:r>
              <a:rPr lang="en-US" altLang="ja-JP" sz="2400" dirty="0">
                <a:solidFill>
                  <a:schemeClr val="tx1"/>
                </a:solidFill>
                <a:latin typeface="Times" charset="0"/>
                <a:ea typeface="Times" charset="0"/>
                <a:cs typeface="Times" charset="0"/>
              </a:rPr>
              <a:t>e.g. Backman, 1990; </a:t>
            </a:r>
            <a:r>
              <a:rPr lang="en-US" altLang="ja-JP" sz="2400" dirty="0" err="1">
                <a:solidFill>
                  <a:schemeClr val="tx1"/>
                </a:solidFill>
                <a:latin typeface="Times" charset="0"/>
                <a:ea typeface="Times" charset="0"/>
                <a:cs typeface="Times" charset="0"/>
              </a:rPr>
              <a:t>Canale</a:t>
            </a:r>
            <a:r>
              <a:rPr lang="en-US" altLang="ja-JP" sz="2400" dirty="0">
                <a:solidFill>
                  <a:schemeClr val="tx1"/>
                </a:solidFill>
                <a:latin typeface="Times" charset="0"/>
                <a:ea typeface="Times" charset="0"/>
                <a:cs typeface="Times" charset="0"/>
              </a:rPr>
              <a:t> &amp; Swain, 1980) that affect L2 learning through pedagogy, teacher education, and assessment of proficiency</a:t>
            </a:r>
            <a:r>
              <a:rPr lang="en-US" altLang="ja-JP" sz="2400">
                <a:solidFill>
                  <a:schemeClr val="tx1"/>
                </a:solidFill>
                <a:latin typeface="Times" charset="0"/>
                <a:ea typeface="Times" charset="0"/>
                <a:cs typeface="Times" charset="0"/>
              </a:rPr>
              <a:t>. </a:t>
            </a:r>
            <a:r>
              <a:rPr lang="en-US" altLang="ja-JP" sz="2400" smtClean="0">
                <a:solidFill>
                  <a:schemeClr val="tx1"/>
                </a:solidFill>
                <a:latin typeface="Times" charset="0"/>
                <a:ea typeface="Times" charset="0"/>
                <a:cs typeface="Times" charset="0"/>
              </a:rPr>
              <a:t>Thus</a:t>
            </a:r>
            <a:r>
              <a:rPr lang="en-US" altLang="ja-JP" sz="2400" dirty="0">
                <a:solidFill>
                  <a:schemeClr val="tx1"/>
                </a:solidFill>
                <a:latin typeface="Times" charset="0"/>
                <a:ea typeface="Times" charset="0"/>
                <a:cs typeface="Times" charset="0"/>
              </a:rPr>
              <a:t>, much work lies ahead as we seek ways to incorporate our broadened understanding of L2 acquisition to benefit and empower </a:t>
            </a:r>
            <a:r>
              <a:rPr lang="en-US" altLang="ja-JP" sz="2400" dirty="0" smtClean="0">
                <a:solidFill>
                  <a:schemeClr val="tx1"/>
                </a:solidFill>
                <a:latin typeface="Times" charset="0"/>
                <a:ea typeface="Times" charset="0"/>
                <a:cs typeface="Times" charset="0"/>
              </a:rPr>
              <a:t>learners” (</a:t>
            </a:r>
            <a:r>
              <a:rPr lang="en-US" altLang="ja-JP" sz="2400" dirty="0">
                <a:solidFill>
                  <a:schemeClr val="tx1"/>
                </a:solidFill>
                <a:latin typeface="Times" charset="0"/>
                <a:ea typeface="Times" charset="0"/>
                <a:cs typeface="Times" charset="0"/>
              </a:rPr>
              <a:t>Swain &amp; </a:t>
            </a:r>
            <a:r>
              <a:rPr lang="en-US" altLang="ja-JP" sz="2400" dirty="0" smtClean="0">
                <a:solidFill>
                  <a:schemeClr val="tx1"/>
                </a:solidFill>
                <a:latin typeface="Times" charset="0"/>
                <a:ea typeface="Times" charset="0"/>
                <a:cs typeface="Times" charset="0"/>
              </a:rPr>
              <a:t>Deters, 2007, p</a:t>
            </a:r>
            <a:r>
              <a:rPr lang="en-US" altLang="ja-JP" sz="2400" dirty="0">
                <a:solidFill>
                  <a:schemeClr val="tx1"/>
                </a:solidFill>
                <a:latin typeface="Times" charset="0"/>
                <a:ea typeface="Times" charset="0"/>
                <a:cs typeface="Times" charset="0"/>
              </a:rPr>
              <a:t>. 831). </a:t>
            </a:r>
            <a:endParaRPr lang="ja-JP" altLang="ja-JP" sz="2400" dirty="0">
              <a:solidFill>
                <a:schemeClr val="tx1"/>
              </a:solidFill>
              <a:latin typeface="Times" charset="0"/>
              <a:ea typeface="Times" charset="0"/>
              <a:cs typeface="Times" charset="0"/>
            </a:endParaRPr>
          </a:p>
          <a:p>
            <a:pPr marL="0" indent="0">
              <a:buNone/>
            </a:pPr>
            <a:endParaRPr kumimoji="1" lang="ja-JP" altLang="en-US" sz="2400" dirty="0">
              <a:solidFill>
                <a:schemeClr val="tx1"/>
              </a:solidFill>
              <a:latin typeface="Times" charset="0"/>
              <a:ea typeface="Times" charset="0"/>
              <a:cs typeface="Times" charset="0"/>
            </a:endParaRPr>
          </a:p>
        </p:txBody>
      </p:sp>
    </p:spTree>
    <p:extLst>
      <p:ext uri="{BB962C8B-B14F-4D97-AF65-F5344CB8AC3E}">
        <p14:creationId xmlns:p14="http://schemas.microsoft.com/office/powerpoint/2010/main" val="3328880301"/>
      </p:ext>
    </p:extLst>
  </p:cSld>
  <p:clrMapOvr>
    <a:masterClrMapping/>
  </p:clrMapOvr>
  <p:timing>
    <p:tnLst>
      <p:par>
        <p:cT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779463" y="381000"/>
            <a:ext cx="7583487" cy="605228"/>
          </a:xfrm>
        </p:spPr>
        <p:txBody>
          <a:bodyPr/>
          <a:lstStyle/>
          <a:p>
            <a:pPr algn="ctr"/>
            <a:r>
              <a:rPr kumimoji="1" lang="en-US" altLang="ja-JP" sz="4000" dirty="0" smtClean="0">
                <a:solidFill>
                  <a:srgbClr val="000000"/>
                </a:solidFill>
                <a:latin typeface="Times"/>
                <a:cs typeface="Times"/>
              </a:rPr>
              <a:t>References</a:t>
            </a:r>
            <a:endParaRPr kumimoji="1" lang="ja-JP" altLang="en-US" sz="4000" dirty="0">
              <a:solidFill>
                <a:srgbClr val="000000"/>
              </a:solidFill>
              <a:latin typeface="Times"/>
              <a:cs typeface="Times"/>
            </a:endParaRPr>
          </a:p>
        </p:txBody>
      </p:sp>
      <p:sp>
        <p:nvSpPr>
          <p:cNvPr id="3" name="コンテンツ プレースホルダー 2"/>
          <p:cNvSpPr>
            <a:spLocks noGrp="1"/>
          </p:cNvSpPr>
          <p:nvPr>
            <p:ph idx="1"/>
          </p:nvPr>
        </p:nvSpPr>
        <p:spPr>
          <a:xfrm>
            <a:off x="779462" y="1123388"/>
            <a:ext cx="7583487" cy="5401929"/>
          </a:xfrm>
        </p:spPr>
        <p:txBody>
          <a:bodyPr>
            <a:normAutofit fontScale="92500" lnSpcReduction="20000"/>
          </a:bodyPr>
          <a:lstStyle/>
          <a:p>
            <a:pPr>
              <a:buNone/>
            </a:pPr>
            <a:r>
              <a:rPr lang="en-US" altLang="ja-JP" sz="2400" dirty="0" err="1">
                <a:solidFill>
                  <a:schemeClr val="tx1"/>
                </a:solidFill>
                <a:latin typeface="Times" charset="0"/>
                <a:ea typeface="Times" charset="0"/>
                <a:cs typeface="Times" charset="0"/>
              </a:rPr>
              <a:t>Cekaite</a:t>
            </a:r>
            <a:r>
              <a:rPr lang="en-US" altLang="ja-JP" sz="2400" dirty="0">
                <a:solidFill>
                  <a:schemeClr val="tx1"/>
                </a:solidFill>
                <a:latin typeface="Times" charset="0"/>
                <a:ea typeface="Times" charset="0"/>
                <a:cs typeface="Times" charset="0"/>
              </a:rPr>
              <a:t>, A. (2007). A child’s development of interactional competence in a </a:t>
            </a:r>
            <a:r>
              <a:rPr lang="en-US" altLang="ja-JP" sz="2400" dirty="0" smtClean="0">
                <a:solidFill>
                  <a:schemeClr val="tx1"/>
                </a:solidFill>
                <a:latin typeface="Times" charset="0"/>
                <a:ea typeface="Times" charset="0"/>
                <a:cs typeface="Times" charset="0"/>
              </a:rPr>
              <a:t>Swedish </a:t>
            </a:r>
            <a:r>
              <a:rPr lang="en-US" altLang="ja-JP" sz="2400" dirty="0">
                <a:solidFill>
                  <a:schemeClr val="tx1"/>
                </a:solidFill>
                <a:latin typeface="Times" charset="0"/>
                <a:ea typeface="Times" charset="0"/>
                <a:cs typeface="Times" charset="0"/>
              </a:rPr>
              <a:t>L2 classroom. </a:t>
            </a:r>
            <a:r>
              <a:rPr lang="en-US" altLang="ja-JP" sz="2400" i="1" dirty="0">
                <a:solidFill>
                  <a:schemeClr val="tx1"/>
                </a:solidFill>
                <a:latin typeface="Times" charset="0"/>
                <a:ea typeface="Times" charset="0"/>
                <a:cs typeface="Times" charset="0"/>
              </a:rPr>
              <a:t>Modern Language Journal, 91</a:t>
            </a:r>
            <a:r>
              <a:rPr lang="en-US" altLang="ja-JP" sz="2400" dirty="0">
                <a:solidFill>
                  <a:schemeClr val="tx1"/>
                </a:solidFill>
                <a:latin typeface="Times" charset="0"/>
                <a:ea typeface="Times" charset="0"/>
                <a:cs typeface="Times" charset="0"/>
              </a:rPr>
              <a:t>, 45-62</a:t>
            </a:r>
            <a:r>
              <a:rPr lang="en-US" altLang="ja-JP" sz="2400" dirty="0">
                <a:solidFill>
                  <a:schemeClr val="tx1"/>
                </a:solidFill>
              </a:rPr>
              <a:t>. </a:t>
            </a:r>
            <a:endParaRPr lang="en-US" altLang="ja-JP" sz="2400" dirty="0" smtClean="0">
              <a:solidFill>
                <a:srgbClr val="000000"/>
              </a:solidFill>
              <a:latin typeface="Times"/>
              <a:cs typeface="Times"/>
            </a:endParaRPr>
          </a:p>
          <a:p>
            <a:pPr>
              <a:buNone/>
            </a:pPr>
            <a:r>
              <a:rPr lang="en-US" altLang="ja-JP" sz="2400" dirty="0" smtClean="0">
                <a:solidFill>
                  <a:srgbClr val="000000"/>
                </a:solidFill>
                <a:latin typeface="Times"/>
                <a:cs typeface="Times"/>
              </a:rPr>
              <a:t>Ellis</a:t>
            </a:r>
            <a:r>
              <a:rPr lang="en-US" altLang="ja-JP" sz="2400" dirty="0">
                <a:solidFill>
                  <a:srgbClr val="000000"/>
                </a:solidFill>
                <a:latin typeface="Times"/>
                <a:cs typeface="Times"/>
              </a:rPr>
              <a:t>, R. (2005). Instructed language learning and task-based teaching. In E. </a:t>
            </a:r>
            <a:r>
              <a:rPr lang="en-US" altLang="ja-JP" sz="2400" dirty="0" err="1">
                <a:solidFill>
                  <a:srgbClr val="000000"/>
                </a:solidFill>
                <a:latin typeface="Times"/>
                <a:cs typeface="Times"/>
              </a:rPr>
              <a:t>Hinkel</a:t>
            </a:r>
            <a:r>
              <a:rPr lang="en-US" altLang="ja-JP" sz="2400" dirty="0">
                <a:solidFill>
                  <a:srgbClr val="000000"/>
                </a:solidFill>
                <a:latin typeface="Times"/>
                <a:cs typeface="Times"/>
              </a:rPr>
              <a:t> (Ed.), </a:t>
            </a:r>
            <a:r>
              <a:rPr lang="en-US" altLang="ja-JP" sz="2400" i="1" dirty="0">
                <a:solidFill>
                  <a:srgbClr val="000000"/>
                </a:solidFill>
                <a:latin typeface="Times"/>
                <a:cs typeface="Times"/>
              </a:rPr>
              <a:t>Handbook of research in second language teaching and learning</a:t>
            </a:r>
            <a:r>
              <a:rPr lang="en-US" altLang="ja-JP" sz="2400" dirty="0">
                <a:solidFill>
                  <a:srgbClr val="000000"/>
                </a:solidFill>
                <a:latin typeface="Times"/>
                <a:cs typeface="Times"/>
              </a:rPr>
              <a:t> (pp. 713-728). London: Lawrence Erlbaum Associates</a:t>
            </a:r>
            <a:r>
              <a:rPr lang="en-US" altLang="ja-JP" sz="2400" dirty="0" smtClean="0">
                <a:solidFill>
                  <a:srgbClr val="000000"/>
                </a:solidFill>
                <a:latin typeface="Times"/>
                <a:cs typeface="Times"/>
              </a:rPr>
              <a:t>.</a:t>
            </a:r>
            <a:endParaRPr lang="en-US" altLang="ja-JP" sz="2400" dirty="0">
              <a:solidFill>
                <a:srgbClr val="000000"/>
              </a:solidFill>
              <a:latin typeface="Times"/>
              <a:cs typeface="Times"/>
            </a:endParaRPr>
          </a:p>
          <a:p>
            <a:pPr>
              <a:buNone/>
            </a:pPr>
            <a:r>
              <a:rPr lang="en-US" altLang="ja-JP" sz="2400" dirty="0">
                <a:solidFill>
                  <a:srgbClr val="000000"/>
                </a:solidFill>
                <a:latin typeface="Times"/>
                <a:cs typeface="Times"/>
              </a:rPr>
              <a:t>Foster, P., &amp; </a:t>
            </a:r>
            <a:r>
              <a:rPr lang="en-US" altLang="ja-JP" sz="2400" dirty="0" err="1">
                <a:solidFill>
                  <a:srgbClr val="000000"/>
                </a:solidFill>
                <a:latin typeface="Times"/>
                <a:cs typeface="Times"/>
              </a:rPr>
              <a:t>Ohta</a:t>
            </a:r>
            <a:r>
              <a:rPr lang="en-US" altLang="ja-JP" sz="2400" dirty="0">
                <a:solidFill>
                  <a:srgbClr val="000000"/>
                </a:solidFill>
                <a:latin typeface="Times"/>
                <a:cs typeface="Times"/>
              </a:rPr>
              <a:t>, A. S. (2005). Negotiation for meaning and peer assistance in second language classrooms. </a:t>
            </a:r>
            <a:r>
              <a:rPr lang="en-US" altLang="ja-JP" sz="2400" i="1" dirty="0">
                <a:solidFill>
                  <a:srgbClr val="000000"/>
                </a:solidFill>
                <a:latin typeface="Times"/>
                <a:cs typeface="Times"/>
              </a:rPr>
              <a:t>Applied Linguistics</a:t>
            </a:r>
            <a:r>
              <a:rPr lang="en-US" altLang="ja-JP" sz="2400" dirty="0">
                <a:solidFill>
                  <a:srgbClr val="000000"/>
                </a:solidFill>
                <a:latin typeface="Times"/>
                <a:cs typeface="Times"/>
              </a:rPr>
              <a:t>, </a:t>
            </a:r>
            <a:r>
              <a:rPr lang="en-US" altLang="ja-JP" sz="2400" i="1" dirty="0">
                <a:solidFill>
                  <a:srgbClr val="000000"/>
                </a:solidFill>
                <a:latin typeface="Times"/>
                <a:cs typeface="Times"/>
              </a:rPr>
              <a:t>26</a:t>
            </a:r>
            <a:r>
              <a:rPr lang="en-US" altLang="ja-JP" sz="2400" dirty="0">
                <a:solidFill>
                  <a:srgbClr val="000000"/>
                </a:solidFill>
                <a:latin typeface="Times"/>
                <a:cs typeface="Times"/>
              </a:rPr>
              <a:t>, </a:t>
            </a:r>
            <a:r>
              <a:rPr lang="en-US" altLang="ja-JP" sz="2400" dirty="0" smtClean="0">
                <a:solidFill>
                  <a:srgbClr val="000000"/>
                </a:solidFill>
                <a:latin typeface="Times"/>
                <a:cs typeface="Times"/>
              </a:rPr>
              <a:t>402-430</a:t>
            </a:r>
            <a:r>
              <a:rPr lang="en-US" altLang="ja-JP" sz="2400" i="1" dirty="0" smtClean="0">
                <a:solidFill>
                  <a:srgbClr val="000000"/>
                </a:solidFill>
                <a:latin typeface="Times"/>
                <a:cs typeface="Times"/>
              </a:rPr>
              <a:t>.</a:t>
            </a:r>
          </a:p>
          <a:p>
            <a:pPr>
              <a:buNone/>
            </a:pPr>
            <a:r>
              <a:rPr lang="en-US" altLang="ja-JP" sz="2400" dirty="0" smtClean="0">
                <a:solidFill>
                  <a:schemeClr val="tx1"/>
                </a:solidFill>
                <a:latin typeface="Times" charset="0"/>
                <a:ea typeface="Times" charset="0"/>
                <a:cs typeface="Times" charset="0"/>
              </a:rPr>
              <a:t>Hall</a:t>
            </a:r>
            <a:r>
              <a:rPr lang="en-US" altLang="ja-JP" sz="2400" dirty="0">
                <a:solidFill>
                  <a:schemeClr val="tx1"/>
                </a:solidFill>
                <a:latin typeface="Times" charset="0"/>
                <a:ea typeface="Times" charset="0"/>
                <a:cs typeface="Times" charset="0"/>
              </a:rPr>
              <a:t>, J. K., </a:t>
            </a:r>
            <a:r>
              <a:rPr lang="en-US" altLang="ja-JP" sz="2400" dirty="0" err="1">
                <a:solidFill>
                  <a:schemeClr val="tx1"/>
                </a:solidFill>
                <a:latin typeface="Times" charset="0"/>
                <a:ea typeface="Times" charset="0"/>
                <a:cs typeface="Times" charset="0"/>
              </a:rPr>
              <a:t>Hellerman</a:t>
            </a:r>
            <a:r>
              <a:rPr lang="en-US" altLang="ja-JP" sz="2400" dirty="0">
                <a:solidFill>
                  <a:schemeClr val="tx1"/>
                </a:solidFill>
                <a:latin typeface="Times" charset="0"/>
                <a:ea typeface="Times" charset="0"/>
                <a:cs typeface="Times" charset="0"/>
              </a:rPr>
              <a:t>, J., &amp; </a:t>
            </a:r>
            <a:r>
              <a:rPr lang="en-US" altLang="ja-JP" sz="2400" dirty="0" err="1">
                <a:solidFill>
                  <a:schemeClr val="tx1"/>
                </a:solidFill>
                <a:latin typeface="Times" charset="0"/>
                <a:ea typeface="Times" charset="0"/>
                <a:cs typeface="Times" charset="0"/>
              </a:rPr>
              <a:t>Doehler</a:t>
            </a:r>
            <a:r>
              <a:rPr lang="en-US" altLang="ja-JP" sz="2400" dirty="0">
                <a:solidFill>
                  <a:schemeClr val="tx1"/>
                </a:solidFill>
                <a:latin typeface="Times" charset="0"/>
                <a:ea typeface="Times" charset="0"/>
                <a:cs typeface="Times" charset="0"/>
              </a:rPr>
              <a:t>, S. P. (Eds.). (2011). </a:t>
            </a:r>
            <a:r>
              <a:rPr lang="en-US" altLang="ja-JP" sz="2400" i="1" dirty="0">
                <a:solidFill>
                  <a:schemeClr val="tx1"/>
                </a:solidFill>
                <a:latin typeface="Times" charset="0"/>
                <a:ea typeface="Times" charset="0"/>
                <a:cs typeface="Times" charset="0"/>
              </a:rPr>
              <a:t>L2 interactional </a:t>
            </a:r>
            <a:r>
              <a:rPr lang="en-US" altLang="ja-JP" sz="2400" i="1" dirty="0" smtClean="0">
                <a:solidFill>
                  <a:schemeClr val="tx1"/>
                </a:solidFill>
                <a:latin typeface="Times" charset="0"/>
                <a:ea typeface="Times" charset="0"/>
                <a:cs typeface="Times" charset="0"/>
              </a:rPr>
              <a:t>competence</a:t>
            </a:r>
            <a:r>
              <a:rPr lang="en-US" altLang="ja-JP" sz="2400" dirty="0">
                <a:solidFill>
                  <a:schemeClr val="tx1"/>
                </a:solidFill>
                <a:latin typeface="Times" charset="0"/>
                <a:ea typeface="Times" charset="0"/>
                <a:cs typeface="Times" charset="0"/>
              </a:rPr>
              <a:t> </a:t>
            </a:r>
            <a:r>
              <a:rPr lang="en-US" altLang="ja-JP" sz="2400" i="1" dirty="0" smtClean="0">
                <a:solidFill>
                  <a:schemeClr val="tx1"/>
                </a:solidFill>
                <a:latin typeface="Times" charset="0"/>
                <a:ea typeface="Times" charset="0"/>
                <a:cs typeface="Times" charset="0"/>
              </a:rPr>
              <a:t>and </a:t>
            </a:r>
            <a:r>
              <a:rPr lang="en-US" altLang="ja-JP" sz="2400" i="1" dirty="0">
                <a:solidFill>
                  <a:schemeClr val="tx1"/>
                </a:solidFill>
                <a:latin typeface="Times" charset="0"/>
                <a:ea typeface="Times" charset="0"/>
                <a:cs typeface="Times" charset="0"/>
              </a:rPr>
              <a:t>development.</a:t>
            </a:r>
            <a:r>
              <a:rPr lang="en-US" altLang="ja-JP" sz="2400" dirty="0">
                <a:solidFill>
                  <a:schemeClr val="tx1"/>
                </a:solidFill>
                <a:latin typeface="Times" charset="0"/>
                <a:ea typeface="Times" charset="0"/>
                <a:cs typeface="Times" charset="0"/>
              </a:rPr>
              <a:t> Toronto: Multilingual Matters. </a:t>
            </a:r>
            <a:endParaRPr lang="en-US" altLang="ja-JP" sz="2400" dirty="0" smtClean="0">
              <a:solidFill>
                <a:schemeClr val="tx1"/>
              </a:solidFill>
              <a:latin typeface="Times" charset="0"/>
              <a:ea typeface="Times" charset="0"/>
              <a:cs typeface="Times" charset="0"/>
            </a:endParaRPr>
          </a:p>
          <a:p>
            <a:pPr>
              <a:buNone/>
            </a:pPr>
            <a:r>
              <a:rPr lang="en-US" altLang="ja-JP" sz="2400" dirty="0" err="1">
                <a:solidFill>
                  <a:srgbClr val="000000"/>
                </a:solidFill>
                <a:latin typeface="Times"/>
                <a:cs typeface="Times"/>
              </a:rPr>
              <a:t>Lantolf</a:t>
            </a:r>
            <a:r>
              <a:rPr lang="en-US" altLang="ja-JP" sz="2400" dirty="0">
                <a:solidFill>
                  <a:srgbClr val="000000"/>
                </a:solidFill>
                <a:latin typeface="Times"/>
                <a:cs typeface="Times"/>
              </a:rPr>
              <a:t>, J. P. (2000). Introducing sociocultural theory. In J. P. </a:t>
            </a:r>
            <a:r>
              <a:rPr lang="en-US" altLang="ja-JP" sz="2400" dirty="0" err="1">
                <a:solidFill>
                  <a:srgbClr val="000000"/>
                </a:solidFill>
                <a:latin typeface="Times"/>
                <a:cs typeface="Times"/>
              </a:rPr>
              <a:t>Lantolf</a:t>
            </a:r>
            <a:r>
              <a:rPr lang="en-US" altLang="ja-JP" sz="2400" dirty="0">
                <a:solidFill>
                  <a:srgbClr val="000000"/>
                </a:solidFill>
                <a:latin typeface="Times"/>
                <a:cs typeface="Times"/>
              </a:rPr>
              <a:t> (Ed.), </a:t>
            </a:r>
            <a:r>
              <a:rPr lang="en-US" altLang="ja-JP" sz="2400" i="1" dirty="0">
                <a:solidFill>
                  <a:srgbClr val="000000"/>
                </a:solidFill>
                <a:latin typeface="Times"/>
                <a:cs typeface="Times"/>
              </a:rPr>
              <a:t>Sociocultural Theory &amp; Second Language Learning</a:t>
            </a:r>
            <a:r>
              <a:rPr lang="en-US" altLang="ja-JP" sz="2400" dirty="0">
                <a:solidFill>
                  <a:srgbClr val="000000"/>
                </a:solidFill>
                <a:latin typeface="Times"/>
                <a:cs typeface="Times"/>
              </a:rPr>
              <a:t> (pp. 1-26). Oxford: Oxford University Press.</a:t>
            </a:r>
            <a:endParaRPr lang="en-US" altLang="ja-JP" sz="2400" i="1" dirty="0">
              <a:solidFill>
                <a:srgbClr val="000000"/>
              </a:solidFill>
              <a:latin typeface="Times"/>
              <a:cs typeface="Times"/>
            </a:endParaRPr>
          </a:p>
          <a:p>
            <a:pPr>
              <a:buNone/>
            </a:pPr>
            <a:endParaRPr lang="ja-JP" altLang="ja-JP" sz="2400" dirty="0">
              <a:solidFill>
                <a:schemeClr val="tx1"/>
              </a:solidFill>
              <a:latin typeface="Times" charset="0"/>
              <a:ea typeface="Times" charset="0"/>
              <a:cs typeface="Times" charset="0"/>
            </a:endParaRPr>
          </a:p>
          <a:p>
            <a:pPr>
              <a:buNone/>
            </a:pPr>
            <a:endParaRPr lang="en-US" altLang="ja-JP" sz="2400" i="1" dirty="0">
              <a:solidFill>
                <a:srgbClr val="000000"/>
              </a:solidFill>
              <a:latin typeface="Times"/>
              <a:cs typeface="Times"/>
            </a:endParaRPr>
          </a:p>
          <a:p>
            <a:pPr marL="0" indent="0">
              <a:buNone/>
            </a:pPr>
            <a:endParaRPr kumimoji="1" lang="ja-JP" altLang="en-US" dirty="0"/>
          </a:p>
        </p:txBody>
      </p:sp>
    </p:spTree>
    <p:extLst>
      <p:ext uri="{BB962C8B-B14F-4D97-AF65-F5344CB8AC3E}">
        <p14:creationId xmlns:p14="http://schemas.microsoft.com/office/powerpoint/2010/main" val="172477694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779463" y="381000"/>
            <a:ext cx="7583487" cy="740328"/>
          </a:xfrm>
        </p:spPr>
        <p:txBody>
          <a:bodyPr/>
          <a:lstStyle/>
          <a:p>
            <a:pPr algn="ctr"/>
            <a:r>
              <a:rPr lang="en-US" altLang="ja-JP" sz="3600" dirty="0">
                <a:solidFill>
                  <a:srgbClr val="000000"/>
                </a:solidFill>
                <a:latin typeface="Times"/>
                <a:cs typeface="Times"/>
              </a:rPr>
              <a:t>Theoretical Background</a:t>
            </a:r>
            <a:endParaRPr kumimoji="1" lang="ja-JP" altLang="en-US" dirty="0"/>
          </a:p>
        </p:txBody>
      </p:sp>
      <p:sp>
        <p:nvSpPr>
          <p:cNvPr id="3" name="コンテンツ プレースホルダー 2"/>
          <p:cNvSpPr>
            <a:spLocks noGrp="1"/>
          </p:cNvSpPr>
          <p:nvPr>
            <p:ph idx="1"/>
          </p:nvPr>
        </p:nvSpPr>
        <p:spPr>
          <a:xfrm>
            <a:off x="617323" y="1166812"/>
            <a:ext cx="8003101" cy="4208930"/>
          </a:xfrm>
        </p:spPr>
        <p:txBody>
          <a:bodyPr>
            <a:norm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1" lang="en-US" altLang="ja-JP" sz="2800" dirty="0" smtClean="0">
                <a:solidFill>
                  <a:schemeClr val="tx1"/>
                </a:solidFill>
                <a:latin typeface="Times" charset="0"/>
                <a:ea typeface="Times" charset="0"/>
                <a:cs typeface="Times" charset="0"/>
              </a:rPr>
              <a:t>3.  Interactional competence</a:t>
            </a:r>
          </a:p>
          <a:p>
            <a:pPr marL="0" marR="0" lvl="0" indent="0" defTabSz="914400" eaLnBrk="1" fontAlgn="auto" latinLnBrk="0" hangingPunct="1">
              <a:lnSpc>
                <a:spcPct val="100000"/>
              </a:lnSpc>
              <a:spcBef>
                <a:spcPts val="0"/>
              </a:spcBef>
              <a:spcAft>
                <a:spcPts val="0"/>
              </a:spcAft>
              <a:buClrTx/>
              <a:buSzTx/>
              <a:buFontTx/>
              <a:buNone/>
              <a:tabLst/>
              <a:defRPr/>
            </a:pPr>
            <a:endParaRPr kumimoji="1" lang="en-US" altLang="ja-JP" sz="2800" dirty="0" smtClean="0">
              <a:solidFill>
                <a:schemeClr val="tx1"/>
              </a:solidFill>
              <a:latin typeface="Times" charset="0"/>
              <a:ea typeface="Times" charset="0"/>
              <a:cs typeface="Times" charset="0"/>
            </a:endParaRPr>
          </a:p>
          <a:p>
            <a:pPr marL="0" lvl="0" indent="0">
              <a:spcBef>
                <a:spcPts val="0"/>
              </a:spcBef>
              <a:buNone/>
            </a:pPr>
            <a:r>
              <a:rPr lang="en-US" altLang="ja-JP" sz="2800" dirty="0">
                <a:solidFill>
                  <a:schemeClr val="tx1"/>
                </a:solidFill>
                <a:latin typeface="Times" charset="0"/>
                <a:ea typeface="Times" charset="0"/>
                <a:cs typeface="Times" charset="0"/>
              </a:rPr>
              <a:t>Young (2011) distinguishes communicative competence and interactional competence by saying that communicative competence is concerned with individual knowledge, while interactional competence is “not what a person </a:t>
            </a:r>
            <a:r>
              <a:rPr lang="en-US" altLang="ja-JP" sz="2800" i="1" dirty="0">
                <a:solidFill>
                  <a:schemeClr val="tx1"/>
                </a:solidFill>
                <a:latin typeface="Times" charset="0"/>
                <a:ea typeface="Times" charset="0"/>
                <a:cs typeface="Times" charset="0"/>
              </a:rPr>
              <a:t>knows</a:t>
            </a:r>
            <a:r>
              <a:rPr lang="en-US" altLang="ja-JP" sz="2800" dirty="0">
                <a:solidFill>
                  <a:schemeClr val="tx1"/>
                </a:solidFill>
                <a:latin typeface="Times" charset="0"/>
                <a:ea typeface="Times" charset="0"/>
                <a:cs typeface="Times" charset="0"/>
              </a:rPr>
              <a:t>, it is what a person </a:t>
            </a:r>
            <a:r>
              <a:rPr lang="en-US" altLang="ja-JP" sz="2800" i="1" dirty="0">
                <a:solidFill>
                  <a:schemeClr val="tx1"/>
                </a:solidFill>
                <a:latin typeface="Times" charset="0"/>
                <a:ea typeface="Times" charset="0"/>
                <a:cs typeface="Times" charset="0"/>
              </a:rPr>
              <a:t>does</a:t>
            </a:r>
            <a:r>
              <a:rPr lang="en-US" altLang="ja-JP" sz="2800" dirty="0">
                <a:solidFill>
                  <a:schemeClr val="tx1"/>
                </a:solidFill>
                <a:latin typeface="Times" charset="0"/>
                <a:ea typeface="Times" charset="0"/>
                <a:cs typeface="Times" charset="0"/>
              </a:rPr>
              <a:t> together with others” (p. 430, italics original). </a:t>
            </a:r>
            <a:endParaRPr kumimoji="1" lang="ja-JP" altLang="en-US" sz="2800" dirty="0">
              <a:solidFill>
                <a:schemeClr val="tx1"/>
              </a:solidFill>
              <a:latin typeface="Times" charset="0"/>
              <a:ea typeface="Times" charset="0"/>
              <a:cs typeface="Times" charset="0"/>
            </a:endParaRPr>
          </a:p>
        </p:txBody>
      </p:sp>
    </p:spTree>
    <p:extLst>
      <p:ext uri="{BB962C8B-B14F-4D97-AF65-F5344CB8AC3E}">
        <p14:creationId xmlns:p14="http://schemas.microsoft.com/office/powerpoint/2010/main" val="1280098371"/>
      </p:ext>
    </p:extLst>
  </p:cSld>
  <p:clrMapOvr>
    <a:masterClrMapping/>
  </p:clrMapOvr>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779463" y="381000"/>
            <a:ext cx="7583487" cy="510658"/>
          </a:xfrm>
        </p:spPr>
        <p:txBody>
          <a:bodyPr/>
          <a:lstStyle/>
          <a:p>
            <a:pPr algn="ctr"/>
            <a:r>
              <a:rPr lang="en-US" altLang="ja-JP" sz="4000" dirty="0">
                <a:solidFill>
                  <a:srgbClr val="000000"/>
                </a:solidFill>
                <a:latin typeface="Times"/>
                <a:cs typeface="Times"/>
              </a:rPr>
              <a:t>References</a:t>
            </a:r>
            <a:endParaRPr kumimoji="1" lang="ja-JP" altLang="en-US" sz="4000" dirty="0"/>
          </a:p>
        </p:txBody>
      </p:sp>
      <p:sp>
        <p:nvSpPr>
          <p:cNvPr id="3" name="コンテンツ プレースホルダー 2"/>
          <p:cNvSpPr>
            <a:spLocks noGrp="1"/>
          </p:cNvSpPr>
          <p:nvPr>
            <p:ph idx="1"/>
          </p:nvPr>
        </p:nvSpPr>
        <p:spPr>
          <a:xfrm>
            <a:off x="590300" y="1096506"/>
            <a:ext cx="7989589" cy="5415301"/>
          </a:xfrm>
        </p:spPr>
        <p:txBody>
          <a:bodyPr>
            <a:normAutofit fontScale="25000" lnSpcReduction="20000"/>
          </a:bodyPr>
          <a:lstStyle/>
          <a:p>
            <a:pPr>
              <a:buNone/>
            </a:pPr>
            <a:r>
              <a:rPr lang="en-US" altLang="ja-JP" sz="8000" dirty="0" smtClean="0">
                <a:solidFill>
                  <a:srgbClr val="000000"/>
                </a:solidFill>
                <a:latin typeface="Times"/>
                <a:cs typeface="Times"/>
              </a:rPr>
              <a:t>Lave</a:t>
            </a:r>
            <a:r>
              <a:rPr lang="en-US" altLang="ja-JP" sz="8000" dirty="0">
                <a:solidFill>
                  <a:srgbClr val="000000"/>
                </a:solidFill>
                <a:latin typeface="Times"/>
                <a:cs typeface="Times"/>
              </a:rPr>
              <a:t>, J., &amp; Wenger, E. (1991). </a:t>
            </a:r>
            <a:r>
              <a:rPr lang="en-US" altLang="ja-JP" sz="8000" i="1" dirty="0">
                <a:solidFill>
                  <a:srgbClr val="000000"/>
                </a:solidFill>
                <a:latin typeface="Times"/>
                <a:cs typeface="Times"/>
              </a:rPr>
              <a:t>Situated learning: Legitimate peripheral participation</a:t>
            </a:r>
            <a:r>
              <a:rPr lang="en-US" altLang="ja-JP" sz="8000" dirty="0">
                <a:solidFill>
                  <a:srgbClr val="000000"/>
                </a:solidFill>
                <a:latin typeface="Times"/>
                <a:cs typeface="Times"/>
              </a:rPr>
              <a:t>. Cambridge: Cambridge University Press.</a:t>
            </a:r>
          </a:p>
          <a:p>
            <a:pPr>
              <a:buNone/>
            </a:pPr>
            <a:r>
              <a:rPr lang="en-US" altLang="ja-JP" sz="8000" dirty="0">
                <a:solidFill>
                  <a:srgbClr val="000000"/>
                </a:solidFill>
                <a:latin typeface="Times"/>
                <a:cs typeface="Times"/>
              </a:rPr>
              <a:t>Long, M. H. (1980). </a:t>
            </a:r>
            <a:r>
              <a:rPr lang="en-US" altLang="ja-JP" sz="8000" i="1" dirty="0">
                <a:solidFill>
                  <a:srgbClr val="000000"/>
                </a:solidFill>
                <a:latin typeface="Times"/>
                <a:cs typeface="Times"/>
              </a:rPr>
              <a:t>Input, interaction, and second language acquisition</a:t>
            </a:r>
            <a:r>
              <a:rPr lang="en-US" altLang="ja-JP" sz="8000" dirty="0">
                <a:solidFill>
                  <a:srgbClr val="000000"/>
                </a:solidFill>
                <a:latin typeface="Times"/>
                <a:cs typeface="Times"/>
              </a:rPr>
              <a:t>. Unpublished doctoral dissertation. UCLA. Department of Applied Linguistics and TESL.</a:t>
            </a:r>
          </a:p>
          <a:p>
            <a:pPr>
              <a:buNone/>
            </a:pPr>
            <a:r>
              <a:rPr lang="en-US" altLang="ja-JP" sz="8000" dirty="0">
                <a:solidFill>
                  <a:srgbClr val="000000"/>
                </a:solidFill>
                <a:latin typeface="Times"/>
                <a:cs typeface="Times"/>
              </a:rPr>
              <a:t>Long, M. H. (1985). </a:t>
            </a:r>
            <a:r>
              <a:rPr lang="en-US" altLang="ja-JP" sz="8000" i="1" dirty="0">
                <a:solidFill>
                  <a:srgbClr val="000000"/>
                </a:solidFill>
                <a:latin typeface="Times"/>
                <a:cs typeface="Times"/>
              </a:rPr>
              <a:t>A role for instruction in second language acquisition: task-based language teaching. In K. </a:t>
            </a:r>
            <a:r>
              <a:rPr lang="en-US" altLang="ja-JP" sz="8000" i="1" dirty="0" err="1">
                <a:solidFill>
                  <a:srgbClr val="000000"/>
                </a:solidFill>
                <a:latin typeface="Times"/>
                <a:cs typeface="Times"/>
              </a:rPr>
              <a:t>Hyltenstam</a:t>
            </a:r>
            <a:r>
              <a:rPr lang="en-US" altLang="ja-JP" sz="8000" i="1" dirty="0">
                <a:solidFill>
                  <a:srgbClr val="000000"/>
                </a:solidFill>
                <a:latin typeface="Times"/>
                <a:cs typeface="Times"/>
              </a:rPr>
              <a:t>&amp; M. </a:t>
            </a:r>
            <a:r>
              <a:rPr lang="en-US" altLang="ja-JP" sz="8000" i="1" dirty="0" err="1">
                <a:solidFill>
                  <a:srgbClr val="000000"/>
                </a:solidFill>
                <a:latin typeface="Times"/>
                <a:cs typeface="Times"/>
              </a:rPr>
              <a:t>Piernemann</a:t>
            </a:r>
            <a:r>
              <a:rPr lang="en-US" altLang="ja-JP" sz="8000" i="1" dirty="0">
                <a:solidFill>
                  <a:srgbClr val="000000"/>
                </a:solidFill>
                <a:latin typeface="Times"/>
                <a:cs typeface="Times"/>
              </a:rPr>
              <a:t> (Eds.), </a:t>
            </a:r>
            <a:r>
              <a:rPr lang="en-US" altLang="ja-JP" sz="8000" i="1" dirty="0" err="1">
                <a:solidFill>
                  <a:srgbClr val="000000"/>
                </a:solidFill>
                <a:latin typeface="Times"/>
                <a:cs typeface="Times"/>
              </a:rPr>
              <a:t>Modelling</a:t>
            </a:r>
            <a:r>
              <a:rPr lang="en-US" altLang="ja-JP" sz="8000" i="1" dirty="0">
                <a:solidFill>
                  <a:srgbClr val="000000"/>
                </a:solidFill>
                <a:latin typeface="Times"/>
                <a:cs typeface="Times"/>
              </a:rPr>
              <a:t> and assessing second language acquisition (pp. 77-100). </a:t>
            </a:r>
            <a:r>
              <a:rPr lang="en-US" altLang="ja-JP" sz="8000" i="1" dirty="0" err="1">
                <a:solidFill>
                  <a:srgbClr val="000000"/>
                </a:solidFill>
                <a:latin typeface="Times"/>
                <a:cs typeface="Times"/>
              </a:rPr>
              <a:t>Clevedon</a:t>
            </a:r>
            <a:r>
              <a:rPr lang="en-US" altLang="ja-JP" sz="8000" i="1" dirty="0">
                <a:solidFill>
                  <a:srgbClr val="000000"/>
                </a:solidFill>
                <a:latin typeface="Times"/>
                <a:cs typeface="Times"/>
              </a:rPr>
              <a:t>. Multilingual matters.</a:t>
            </a:r>
          </a:p>
          <a:p>
            <a:pPr>
              <a:buNone/>
            </a:pPr>
            <a:r>
              <a:rPr lang="en-US" altLang="ja-JP" sz="8000" dirty="0">
                <a:solidFill>
                  <a:srgbClr val="000000"/>
                </a:solidFill>
                <a:latin typeface="Times"/>
                <a:cs typeface="Times"/>
              </a:rPr>
              <a:t>Long, M. H. (1996). The role in the linguistic environment in second language acquisition. In W.C. Ritchie, and T.K. Bhatia (Eds.), </a:t>
            </a:r>
            <a:r>
              <a:rPr lang="en-US" altLang="ja-JP" sz="8000" i="1" dirty="0">
                <a:solidFill>
                  <a:srgbClr val="000000"/>
                </a:solidFill>
                <a:latin typeface="Times"/>
                <a:cs typeface="Times"/>
              </a:rPr>
              <a:t>Handbook of research on Language Acquisition: Second language acquisition</a:t>
            </a:r>
            <a:r>
              <a:rPr lang="en-US" altLang="ja-JP" sz="8000" dirty="0">
                <a:solidFill>
                  <a:srgbClr val="000000"/>
                </a:solidFill>
                <a:latin typeface="Times"/>
                <a:cs typeface="Times"/>
              </a:rPr>
              <a:t> (pp. 413-468). San Diego, CA: Academic Press. </a:t>
            </a:r>
            <a:endParaRPr lang="en-US" altLang="ja-JP" sz="8000" dirty="0" smtClean="0">
              <a:solidFill>
                <a:srgbClr val="000000"/>
              </a:solidFill>
              <a:latin typeface="Times"/>
              <a:cs typeface="Times"/>
            </a:endParaRPr>
          </a:p>
          <a:p>
            <a:pPr>
              <a:buNone/>
            </a:pPr>
            <a:r>
              <a:rPr lang="en-US" altLang="ja-JP" sz="8000" dirty="0" err="1">
                <a:solidFill>
                  <a:schemeClr val="tx1"/>
                </a:solidFill>
                <a:latin typeface="Times" charset="0"/>
                <a:ea typeface="Times" charset="0"/>
                <a:cs typeface="Times" charset="0"/>
              </a:rPr>
              <a:t>Ohta</a:t>
            </a:r>
            <a:r>
              <a:rPr lang="en-US" altLang="ja-JP" sz="8000" dirty="0">
                <a:solidFill>
                  <a:schemeClr val="tx1"/>
                </a:solidFill>
                <a:latin typeface="Times" charset="0"/>
                <a:ea typeface="Times" charset="0"/>
                <a:cs typeface="Times" charset="0"/>
              </a:rPr>
              <a:t>, A. S. (1999). Interactional routines and the socialization of interactional style in adult learners of Japanese. </a:t>
            </a:r>
            <a:r>
              <a:rPr lang="en-US" altLang="ja-JP" sz="8000" i="1" dirty="0">
                <a:solidFill>
                  <a:schemeClr val="tx1"/>
                </a:solidFill>
                <a:latin typeface="Times" charset="0"/>
                <a:ea typeface="Times" charset="0"/>
                <a:cs typeface="Times" charset="0"/>
              </a:rPr>
              <a:t>Journal of Pragmatics, 31,</a:t>
            </a:r>
            <a:r>
              <a:rPr lang="en-US" altLang="ja-JP" sz="8000" dirty="0">
                <a:solidFill>
                  <a:schemeClr val="tx1"/>
                </a:solidFill>
                <a:latin typeface="Times" charset="0"/>
                <a:ea typeface="Times" charset="0"/>
                <a:cs typeface="Times" charset="0"/>
              </a:rPr>
              <a:t> 1493-1512. </a:t>
            </a:r>
            <a:endParaRPr lang="en-US" altLang="ja-JP" sz="8000" dirty="0">
              <a:solidFill>
                <a:srgbClr val="000000"/>
              </a:solidFill>
              <a:latin typeface="Times"/>
              <a:cs typeface="Times"/>
            </a:endParaRPr>
          </a:p>
          <a:p>
            <a:pPr>
              <a:buNone/>
            </a:pPr>
            <a:endParaRPr lang="en-US" altLang="ja-JP" sz="8000" i="1" dirty="0">
              <a:solidFill>
                <a:srgbClr val="000000"/>
              </a:solidFill>
              <a:latin typeface="Times"/>
              <a:cs typeface="Times"/>
            </a:endParaRPr>
          </a:p>
          <a:p>
            <a:pPr marL="0" indent="0">
              <a:buNone/>
            </a:pPr>
            <a:endParaRPr kumimoji="1" lang="ja-JP" altLang="en-US" dirty="0"/>
          </a:p>
        </p:txBody>
      </p:sp>
    </p:spTree>
    <p:extLst>
      <p:ext uri="{BB962C8B-B14F-4D97-AF65-F5344CB8AC3E}">
        <p14:creationId xmlns:p14="http://schemas.microsoft.com/office/powerpoint/2010/main" val="3144255323"/>
      </p:ext>
    </p:extLst>
  </p:cSld>
  <p:clrMapOvr>
    <a:masterClrMapping/>
  </p:clrMapOvr>
  <p:timing>
    <p:tnLst>
      <p:par>
        <p:cTn id="1" dur="indefinite" restart="never" nodeType="tmRoot"/>
      </p:par>
    </p:tn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779463" y="381000"/>
            <a:ext cx="7583487" cy="524168"/>
          </a:xfrm>
        </p:spPr>
        <p:txBody>
          <a:bodyPr/>
          <a:lstStyle/>
          <a:p>
            <a:pPr algn="ctr"/>
            <a:r>
              <a:rPr lang="en-US" altLang="ja-JP" sz="4000" dirty="0">
                <a:solidFill>
                  <a:srgbClr val="000000"/>
                </a:solidFill>
                <a:latin typeface="Times"/>
                <a:cs typeface="Times"/>
              </a:rPr>
              <a:t>References</a:t>
            </a:r>
            <a:endParaRPr kumimoji="1" lang="ja-JP" altLang="en-US" sz="4000" dirty="0"/>
          </a:p>
        </p:txBody>
      </p:sp>
      <p:sp>
        <p:nvSpPr>
          <p:cNvPr id="3" name="コンテンツ プレースホルダー 2"/>
          <p:cNvSpPr>
            <a:spLocks noGrp="1"/>
          </p:cNvSpPr>
          <p:nvPr>
            <p:ph idx="1"/>
          </p:nvPr>
        </p:nvSpPr>
        <p:spPr>
          <a:xfrm>
            <a:off x="779463" y="1064525"/>
            <a:ext cx="7583487" cy="6018663"/>
          </a:xfrm>
        </p:spPr>
        <p:txBody>
          <a:bodyPr>
            <a:noAutofit/>
          </a:bodyPr>
          <a:lstStyle/>
          <a:p>
            <a:pPr>
              <a:buNone/>
            </a:pPr>
            <a:r>
              <a:rPr lang="en-US" altLang="ja-JP" sz="2000" dirty="0" err="1" smtClean="0">
                <a:solidFill>
                  <a:srgbClr val="000000"/>
                </a:solidFill>
                <a:latin typeface="Times"/>
                <a:cs typeface="Times"/>
              </a:rPr>
              <a:t>Ohta</a:t>
            </a:r>
            <a:r>
              <a:rPr lang="en-US" altLang="ja-JP" sz="2000" dirty="0">
                <a:solidFill>
                  <a:srgbClr val="000000"/>
                </a:solidFill>
                <a:latin typeface="Times"/>
                <a:cs typeface="Times"/>
              </a:rPr>
              <a:t>, A. S. (2000). Rethinking interaction in SLA: Developmentally appropriate assistance in the zone of proximal development and the acquisition of L2 grammar. In J. P. </a:t>
            </a:r>
            <a:r>
              <a:rPr lang="en-US" altLang="ja-JP" sz="2000" dirty="0" err="1">
                <a:solidFill>
                  <a:srgbClr val="000000"/>
                </a:solidFill>
                <a:latin typeface="Times"/>
                <a:cs typeface="Times"/>
              </a:rPr>
              <a:t>Lantolf</a:t>
            </a:r>
            <a:r>
              <a:rPr lang="en-US" altLang="ja-JP" sz="2000" dirty="0">
                <a:solidFill>
                  <a:srgbClr val="000000"/>
                </a:solidFill>
                <a:latin typeface="Times"/>
                <a:cs typeface="Times"/>
              </a:rPr>
              <a:t> (Ed.), </a:t>
            </a:r>
            <a:r>
              <a:rPr lang="en-US" altLang="ja-JP" sz="2000" i="1" dirty="0">
                <a:solidFill>
                  <a:srgbClr val="000000"/>
                </a:solidFill>
                <a:latin typeface="Times"/>
                <a:cs typeface="Times"/>
              </a:rPr>
              <a:t>Sociocultural theory and second language learning </a:t>
            </a:r>
            <a:r>
              <a:rPr lang="en-US" altLang="ja-JP" sz="2000" dirty="0">
                <a:solidFill>
                  <a:srgbClr val="000000"/>
                </a:solidFill>
                <a:latin typeface="Times"/>
                <a:cs typeface="Times"/>
              </a:rPr>
              <a:t>(pp. 51-78). Oxford: Oxford University Press.</a:t>
            </a:r>
          </a:p>
          <a:p>
            <a:pPr>
              <a:buNone/>
            </a:pPr>
            <a:r>
              <a:rPr lang="en-US" altLang="ja-JP" sz="2000" dirty="0" err="1">
                <a:solidFill>
                  <a:srgbClr val="000000"/>
                </a:solidFill>
                <a:latin typeface="Times"/>
                <a:cs typeface="Times"/>
              </a:rPr>
              <a:t>Ohta</a:t>
            </a:r>
            <a:r>
              <a:rPr lang="en-US" altLang="ja-JP" sz="2000" dirty="0">
                <a:solidFill>
                  <a:srgbClr val="000000"/>
                </a:solidFill>
                <a:latin typeface="Times"/>
                <a:cs typeface="Times"/>
              </a:rPr>
              <a:t>, A. S. (2001). </a:t>
            </a:r>
            <a:r>
              <a:rPr lang="en-US" altLang="ja-JP" sz="2000" i="1" dirty="0">
                <a:solidFill>
                  <a:srgbClr val="000000"/>
                </a:solidFill>
                <a:latin typeface="Times"/>
                <a:cs typeface="Times"/>
              </a:rPr>
              <a:t>Second language processes in the classroom: Learning Japanese</a:t>
            </a:r>
            <a:r>
              <a:rPr lang="en-US" altLang="ja-JP" sz="2000" dirty="0">
                <a:solidFill>
                  <a:srgbClr val="000000"/>
                </a:solidFill>
                <a:latin typeface="Times"/>
                <a:cs typeface="Times"/>
              </a:rPr>
              <a:t>. Mahwah, NJ: Erlbaum.</a:t>
            </a:r>
          </a:p>
          <a:p>
            <a:pPr>
              <a:buNone/>
            </a:pPr>
            <a:r>
              <a:rPr lang="en-US" altLang="ja-JP" sz="2000" dirty="0" err="1" smtClean="0">
                <a:solidFill>
                  <a:srgbClr val="000000"/>
                </a:solidFill>
                <a:latin typeface="Times"/>
                <a:cs typeface="Times"/>
              </a:rPr>
              <a:t>Storch</a:t>
            </a:r>
            <a:r>
              <a:rPr lang="en-US" altLang="ja-JP" sz="2000" dirty="0">
                <a:solidFill>
                  <a:srgbClr val="000000"/>
                </a:solidFill>
                <a:latin typeface="Times"/>
                <a:cs typeface="Times"/>
              </a:rPr>
              <a:t>, N. (2002). Patterns of Interaction in ESL Pair Work. </a:t>
            </a:r>
            <a:r>
              <a:rPr lang="en-US" altLang="ja-JP" sz="2000" i="1" dirty="0">
                <a:solidFill>
                  <a:srgbClr val="000000"/>
                </a:solidFill>
                <a:latin typeface="Times"/>
                <a:cs typeface="Times"/>
              </a:rPr>
              <a:t>Language Learning</a:t>
            </a:r>
            <a:r>
              <a:rPr lang="en-US" altLang="ja-JP" sz="2000" dirty="0">
                <a:solidFill>
                  <a:srgbClr val="000000"/>
                </a:solidFill>
                <a:latin typeface="Times"/>
                <a:cs typeface="Times"/>
              </a:rPr>
              <a:t>. </a:t>
            </a:r>
            <a:r>
              <a:rPr lang="en-US" altLang="ja-JP" sz="2000" i="1" dirty="0">
                <a:solidFill>
                  <a:srgbClr val="000000"/>
                </a:solidFill>
                <a:latin typeface="Times"/>
                <a:cs typeface="Times"/>
              </a:rPr>
              <a:t>52-1</a:t>
            </a:r>
            <a:r>
              <a:rPr lang="en-US" altLang="ja-JP" sz="2000" dirty="0">
                <a:solidFill>
                  <a:srgbClr val="000000"/>
                </a:solidFill>
                <a:latin typeface="Times"/>
                <a:cs typeface="Times"/>
              </a:rPr>
              <a:t>, 119-158. </a:t>
            </a:r>
          </a:p>
          <a:p>
            <a:pPr>
              <a:buNone/>
            </a:pPr>
            <a:r>
              <a:rPr lang="en-US" altLang="ja-JP" sz="2000" dirty="0">
                <a:solidFill>
                  <a:srgbClr val="000000"/>
                </a:solidFill>
                <a:latin typeface="Times"/>
                <a:cs typeface="Times"/>
              </a:rPr>
              <a:t>Swain, M. (2000). The output and beyond: Mediating acquisition through collaborative dialogue. In J. P.  </a:t>
            </a:r>
            <a:r>
              <a:rPr lang="en-US" altLang="ja-JP" sz="2000" dirty="0" err="1">
                <a:solidFill>
                  <a:srgbClr val="000000"/>
                </a:solidFill>
                <a:latin typeface="Times"/>
                <a:cs typeface="Times"/>
              </a:rPr>
              <a:t>Lantolf</a:t>
            </a:r>
            <a:r>
              <a:rPr lang="en-US" altLang="ja-JP" sz="2000" dirty="0">
                <a:solidFill>
                  <a:srgbClr val="000000"/>
                </a:solidFill>
                <a:latin typeface="Times"/>
                <a:cs typeface="Times"/>
              </a:rPr>
              <a:t> (Ed.), </a:t>
            </a:r>
            <a:r>
              <a:rPr lang="en-US" altLang="ja-JP" sz="2000" i="1" dirty="0">
                <a:solidFill>
                  <a:srgbClr val="000000"/>
                </a:solidFill>
                <a:latin typeface="Times"/>
                <a:cs typeface="Times"/>
              </a:rPr>
              <a:t>Sociocultural theory and second language learning </a:t>
            </a:r>
            <a:r>
              <a:rPr lang="en-US" altLang="ja-JP" sz="2000" dirty="0">
                <a:solidFill>
                  <a:srgbClr val="000000"/>
                </a:solidFill>
                <a:latin typeface="Times"/>
                <a:cs typeface="Times"/>
              </a:rPr>
              <a:t>(pp. 97-114). Oxford: Oxford University Press.</a:t>
            </a:r>
          </a:p>
          <a:p>
            <a:pPr marL="0" indent="0">
              <a:buNone/>
            </a:pPr>
            <a:endParaRPr kumimoji="1" lang="ja-JP" altLang="en-US" sz="2000" dirty="0"/>
          </a:p>
        </p:txBody>
      </p:sp>
    </p:spTree>
    <p:extLst>
      <p:ext uri="{BB962C8B-B14F-4D97-AF65-F5344CB8AC3E}">
        <p14:creationId xmlns:p14="http://schemas.microsoft.com/office/powerpoint/2010/main" val="3885263482"/>
      </p:ext>
    </p:extLst>
  </p:cSld>
  <p:clrMapOvr>
    <a:masterClrMapping/>
  </p:clrMapOvr>
  <p:timing>
    <p:tnLst>
      <p:par>
        <p:cTn id="1" dur="indefinite" restart="never" nodeType="tmRoot"/>
      </p:par>
    </p:tn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779463" y="374650"/>
            <a:ext cx="7583487" cy="422438"/>
          </a:xfrm>
        </p:spPr>
        <p:txBody>
          <a:bodyPr/>
          <a:lstStyle/>
          <a:p>
            <a:pPr algn="ctr"/>
            <a:r>
              <a:rPr lang="en-US" altLang="ja-JP" sz="3600" dirty="0">
                <a:solidFill>
                  <a:srgbClr val="000000"/>
                </a:solidFill>
                <a:latin typeface="Times"/>
                <a:cs typeface="Times"/>
              </a:rPr>
              <a:t>References</a:t>
            </a:r>
            <a:endParaRPr kumimoji="1" lang="ja-JP" altLang="en-US" sz="3600" dirty="0"/>
          </a:p>
        </p:txBody>
      </p:sp>
      <p:sp>
        <p:nvSpPr>
          <p:cNvPr id="3" name="コンテンツ プレースホルダー 2"/>
          <p:cNvSpPr>
            <a:spLocks noGrp="1"/>
          </p:cNvSpPr>
          <p:nvPr>
            <p:ph idx="1"/>
          </p:nvPr>
        </p:nvSpPr>
        <p:spPr>
          <a:xfrm>
            <a:off x="779463" y="799029"/>
            <a:ext cx="8070659" cy="5699267"/>
          </a:xfrm>
        </p:spPr>
        <p:txBody>
          <a:bodyPr>
            <a:normAutofit lnSpcReduction="10000"/>
          </a:bodyPr>
          <a:lstStyle/>
          <a:p>
            <a:pPr>
              <a:buNone/>
            </a:pPr>
            <a:r>
              <a:rPr lang="en-US" altLang="ja-JP" dirty="0">
                <a:solidFill>
                  <a:srgbClr val="000000"/>
                </a:solidFill>
                <a:latin typeface="Times"/>
                <a:cs typeface="Times"/>
              </a:rPr>
              <a:t>Swain, M</a:t>
            </a:r>
            <a:r>
              <a:rPr lang="en-US" altLang="ja-JP" dirty="0" smtClean="0">
                <a:solidFill>
                  <a:srgbClr val="000000"/>
                </a:solidFill>
                <a:latin typeface="Times"/>
                <a:cs typeface="Times"/>
              </a:rPr>
              <a:t>., </a:t>
            </a:r>
            <a:r>
              <a:rPr lang="en-US" altLang="ja-JP" dirty="0">
                <a:solidFill>
                  <a:srgbClr val="000000"/>
                </a:solidFill>
                <a:latin typeface="Times"/>
                <a:cs typeface="Times"/>
              </a:rPr>
              <a:t>&amp; Deters, P. (2007). New mainstream SLA theory: Expanded and enriched. </a:t>
            </a:r>
            <a:r>
              <a:rPr lang="en-US" altLang="ja-JP" i="1" dirty="0">
                <a:solidFill>
                  <a:srgbClr val="000000"/>
                </a:solidFill>
                <a:latin typeface="Times"/>
                <a:cs typeface="Times"/>
              </a:rPr>
              <a:t>Modern Language Journal, 91, 820-836</a:t>
            </a:r>
            <a:r>
              <a:rPr lang="en-US" altLang="ja-JP" i="1" dirty="0" smtClean="0">
                <a:solidFill>
                  <a:srgbClr val="000000"/>
                </a:solidFill>
                <a:latin typeface="Times"/>
                <a:cs typeface="Times"/>
              </a:rPr>
              <a:t>.</a:t>
            </a:r>
          </a:p>
          <a:p>
            <a:pPr>
              <a:buNone/>
            </a:pPr>
            <a:r>
              <a:rPr lang="en-US" altLang="ja-JP" dirty="0" smtClean="0">
                <a:solidFill>
                  <a:srgbClr val="000000"/>
                </a:solidFill>
                <a:latin typeface="Times"/>
                <a:cs typeface="Times"/>
              </a:rPr>
              <a:t>Swain</a:t>
            </a:r>
            <a:r>
              <a:rPr lang="en-US" altLang="ja-JP" dirty="0">
                <a:solidFill>
                  <a:srgbClr val="000000"/>
                </a:solidFill>
                <a:latin typeface="Times"/>
                <a:cs typeface="Times"/>
              </a:rPr>
              <a:t>, M</a:t>
            </a:r>
            <a:r>
              <a:rPr lang="en-US" altLang="ja-JP" dirty="0" smtClean="0">
                <a:solidFill>
                  <a:srgbClr val="000000"/>
                </a:solidFill>
                <a:latin typeface="Times"/>
                <a:cs typeface="Times"/>
              </a:rPr>
              <a:t>. </a:t>
            </a:r>
            <a:r>
              <a:rPr lang="en-US" altLang="ja-JP" dirty="0">
                <a:solidFill>
                  <a:srgbClr val="000000"/>
                </a:solidFill>
                <a:latin typeface="Times"/>
                <a:cs typeface="Times"/>
              </a:rPr>
              <a:t>&amp; </a:t>
            </a:r>
            <a:r>
              <a:rPr lang="en-US" altLang="ja-JP" dirty="0" err="1">
                <a:solidFill>
                  <a:srgbClr val="000000"/>
                </a:solidFill>
                <a:latin typeface="Times"/>
                <a:cs typeface="Times"/>
              </a:rPr>
              <a:t>Lapkin</a:t>
            </a:r>
            <a:r>
              <a:rPr lang="en-US" altLang="ja-JP" dirty="0">
                <a:solidFill>
                  <a:srgbClr val="000000"/>
                </a:solidFill>
                <a:latin typeface="Times"/>
                <a:cs typeface="Times"/>
              </a:rPr>
              <a:t>, S. (1998). Interaction and second language learning: Two adolescent French immersion students working together.  </a:t>
            </a:r>
            <a:r>
              <a:rPr lang="en-US" altLang="ja-JP" i="1" dirty="0">
                <a:solidFill>
                  <a:srgbClr val="000000"/>
                </a:solidFill>
                <a:latin typeface="Times"/>
                <a:cs typeface="Times"/>
              </a:rPr>
              <a:t>Modern Language Journal, 82, </a:t>
            </a:r>
            <a:r>
              <a:rPr lang="en-US" altLang="ja-JP" dirty="0" smtClean="0">
                <a:solidFill>
                  <a:srgbClr val="000000"/>
                </a:solidFill>
                <a:latin typeface="Times"/>
                <a:cs typeface="Times"/>
              </a:rPr>
              <a:t>320-337</a:t>
            </a:r>
            <a:r>
              <a:rPr lang="en-US" altLang="ja-JP" i="1" dirty="0" smtClean="0">
                <a:solidFill>
                  <a:srgbClr val="000000"/>
                </a:solidFill>
                <a:latin typeface="Times"/>
                <a:cs typeface="Times"/>
              </a:rPr>
              <a:t>.</a:t>
            </a:r>
          </a:p>
          <a:p>
            <a:pPr>
              <a:buNone/>
            </a:pPr>
            <a:r>
              <a:rPr lang="en-US" altLang="ja-JP" dirty="0" smtClean="0">
                <a:solidFill>
                  <a:schemeClr val="tx1"/>
                </a:solidFill>
                <a:latin typeface="Times" charset="0"/>
                <a:ea typeface="Times" charset="0"/>
                <a:cs typeface="Times" charset="0"/>
              </a:rPr>
              <a:t>van </a:t>
            </a:r>
            <a:r>
              <a:rPr lang="en-US" altLang="ja-JP" dirty="0" err="1">
                <a:solidFill>
                  <a:schemeClr val="tx1"/>
                </a:solidFill>
                <a:latin typeface="Times" charset="0"/>
                <a:ea typeface="Times" charset="0"/>
                <a:cs typeface="Times" charset="0"/>
              </a:rPr>
              <a:t>Compernolle</a:t>
            </a:r>
            <a:r>
              <a:rPr lang="en-US" altLang="ja-JP" dirty="0">
                <a:solidFill>
                  <a:schemeClr val="tx1"/>
                </a:solidFill>
                <a:latin typeface="Times" charset="0"/>
                <a:ea typeface="Times" charset="0"/>
                <a:cs typeface="Times" charset="0"/>
              </a:rPr>
              <a:t>, R. A. (2015). </a:t>
            </a:r>
            <a:r>
              <a:rPr lang="en-US" altLang="ja-JP" i="1" dirty="0">
                <a:solidFill>
                  <a:schemeClr val="tx1"/>
                </a:solidFill>
                <a:latin typeface="Times" charset="0"/>
                <a:ea typeface="Times" charset="0"/>
                <a:cs typeface="Times" charset="0"/>
              </a:rPr>
              <a:t>Interaction and second language development: </a:t>
            </a:r>
            <a:r>
              <a:rPr lang="en-US" altLang="ja-JP" i="1" dirty="0" smtClean="0">
                <a:solidFill>
                  <a:schemeClr val="tx1"/>
                </a:solidFill>
                <a:latin typeface="Times" charset="0"/>
                <a:ea typeface="Times" charset="0"/>
                <a:cs typeface="Times" charset="0"/>
              </a:rPr>
              <a:t> </a:t>
            </a:r>
            <a:r>
              <a:rPr lang="en-US" altLang="ja-JP" i="1" dirty="0">
                <a:solidFill>
                  <a:schemeClr val="tx1"/>
                </a:solidFill>
                <a:latin typeface="Times" charset="0"/>
                <a:ea typeface="Times" charset="0"/>
                <a:cs typeface="Times" charset="0"/>
              </a:rPr>
              <a:t>A Vygotskian perspective. </a:t>
            </a:r>
            <a:r>
              <a:rPr lang="en-US" altLang="ja-JP" dirty="0">
                <a:solidFill>
                  <a:schemeClr val="tx1"/>
                </a:solidFill>
                <a:latin typeface="Times" charset="0"/>
                <a:ea typeface="Times" charset="0"/>
                <a:cs typeface="Times" charset="0"/>
              </a:rPr>
              <a:t>Amsterdam: John Benjamins Publishing Company.</a:t>
            </a:r>
            <a:r>
              <a:rPr lang="ja-JP" altLang="ja-JP" dirty="0">
                <a:solidFill>
                  <a:schemeClr val="tx1"/>
                </a:solidFill>
                <a:latin typeface="Times" charset="0"/>
                <a:ea typeface="Times" charset="0"/>
                <a:cs typeface="Times" charset="0"/>
              </a:rPr>
              <a:t> </a:t>
            </a:r>
            <a:endParaRPr lang="en-US" altLang="ja-JP" dirty="0">
              <a:solidFill>
                <a:schemeClr val="tx1"/>
              </a:solidFill>
              <a:latin typeface="Times" charset="0"/>
              <a:ea typeface="Times" charset="0"/>
              <a:cs typeface="Times" charset="0"/>
            </a:endParaRPr>
          </a:p>
          <a:p>
            <a:pPr>
              <a:buNone/>
            </a:pPr>
            <a:r>
              <a:rPr lang="en-US" altLang="ja-JP" dirty="0" smtClean="0">
                <a:solidFill>
                  <a:schemeClr val="tx1"/>
                </a:solidFill>
                <a:latin typeface="Times" charset="0"/>
                <a:ea typeface="Times" charset="0"/>
                <a:cs typeface="Times" charset="0"/>
              </a:rPr>
              <a:t>Young</a:t>
            </a:r>
            <a:r>
              <a:rPr lang="en-US" altLang="ja-JP" dirty="0">
                <a:solidFill>
                  <a:schemeClr val="tx1"/>
                </a:solidFill>
                <a:latin typeface="Times" charset="0"/>
                <a:ea typeface="Times" charset="0"/>
                <a:cs typeface="Times" charset="0"/>
              </a:rPr>
              <a:t>, R. (2008). </a:t>
            </a:r>
            <a:r>
              <a:rPr lang="en-US" altLang="ja-JP" i="1" dirty="0">
                <a:solidFill>
                  <a:schemeClr val="tx1"/>
                </a:solidFill>
                <a:latin typeface="Times" charset="0"/>
                <a:ea typeface="Times" charset="0"/>
                <a:cs typeface="Times" charset="0"/>
              </a:rPr>
              <a:t>Language and interaction: An advanced resource book.</a:t>
            </a:r>
            <a:r>
              <a:rPr lang="en-US" altLang="ja-JP" dirty="0">
                <a:solidFill>
                  <a:schemeClr val="tx1"/>
                </a:solidFill>
                <a:latin typeface="Times" charset="0"/>
                <a:ea typeface="Times" charset="0"/>
                <a:cs typeface="Times" charset="0"/>
              </a:rPr>
              <a:t> </a:t>
            </a:r>
            <a:r>
              <a:rPr lang="en-US" altLang="ja-JP" dirty="0" smtClean="0">
                <a:solidFill>
                  <a:schemeClr val="tx1"/>
                </a:solidFill>
                <a:latin typeface="Times" charset="0"/>
                <a:ea typeface="Times" charset="0"/>
                <a:cs typeface="Times" charset="0"/>
              </a:rPr>
              <a:t>London:</a:t>
            </a:r>
            <a:r>
              <a:rPr lang="en-US" altLang="ja-JP" dirty="0">
                <a:solidFill>
                  <a:schemeClr val="tx1"/>
                </a:solidFill>
                <a:latin typeface="Times" charset="0"/>
                <a:ea typeface="Times" charset="0"/>
                <a:cs typeface="Times" charset="0"/>
              </a:rPr>
              <a:t> </a:t>
            </a:r>
            <a:r>
              <a:rPr lang="en-US" altLang="ja-JP" dirty="0" smtClean="0">
                <a:solidFill>
                  <a:schemeClr val="tx1"/>
                </a:solidFill>
                <a:latin typeface="Times" charset="0"/>
                <a:ea typeface="Times" charset="0"/>
                <a:cs typeface="Times" charset="0"/>
              </a:rPr>
              <a:t>Routledge</a:t>
            </a:r>
            <a:r>
              <a:rPr lang="en-US" altLang="ja-JP" dirty="0">
                <a:solidFill>
                  <a:schemeClr val="tx1"/>
                </a:solidFill>
                <a:latin typeface="Times" charset="0"/>
                <a:ea typeface="Times" charset="0"/>
                <a:cs typeface="Times" charset="0"/>
              </a:rPr>
              <a:t>. </a:t>
            </a:r>
          </a:p>
          <a:p>
            <a:pPr>
              <a:buNone/>
            </a:pPr>
            <a:r>
              <a:rPr lang="en-US" altLang="ja-JP" dirty="0" smtClean="0">
                <a:solidFill>
                  <a:schemeClr val="tx1"/>
                </a:solidFill>
                <a:latin typeface="Times" charset="0"/>
                <a:ea typeface="Times" charset="0"/>
                <a:cs typeface="Times" charset="0"/>
              </a:rPr>
              <a:t>Young</a:t>
            </a:r>
            <a:r>
              <a:rPr lang="en-US" altLang="ja-JP" dirty="0">
                <a:solidFill>
                  <a:schemeClr val="tx1"/>
                </a:solidFill>
                <a:latin typeface="Times" charset="0"/>
                <a:ea typeface="Times" charset="0"/>
                <a:cs typeface="Times" charset="0"/>
              </a:rPr>
              <a:t>, R. (2011). Interactional competence in language learning, teaching, and </a:t>
            </a:r>
            <a:r>
              <a:rPr lang="en-US" altLang="ja-JP" dirty="0" smtClean="0">
                <a:solidFill>
                  <a:schemeClr val="tx1"/>
                </a:solidFill>
                <a:latin typeface="Times" charset="0"/>
                <a:ea typeface="Times" charset="0"/>
                <a:cs typeface="Times" charset="0"/>
              </a:rPr>
              <a:t>testing.</a:t>
            </a:r>
            <a:r>
              <a:rPr lang="en-US" altLang="ja-JP" dirty="0">
                <a:solidFill>
                  <a:schemeClr val="tx1"/>
                </a:solidFill>
                <a:latin typeface="Times" charset="0"/>
                <a:ea typeface="Times" charset="0"/>
                <a:cs typeface="Times" charset="0"/>
              </a:rPr>
              <a:t> </a:t>
            </a:r>
            <a:r>
              <a:rPr lang="en-US" altLang="ja-JP" dirty="0" smtClean="0">
                <a:solidFill>
                  <a:schemeClr val="tx1"/>
                </a:solidFill>
                <a:latin typeface="Times" charset="0"/>
                <a:ea typeface="Times" charset="0"/>
                <a:cs typeface="Times" charset="0"/>
              </a:rPr>
              <a:t>In </a:t>
            </a:r>
            <a:r>
              <a:rPr lang="en-US" altLang="ja-JP" dirty="0" err="1">
                <a:solidFill>
                  <a:schemeClr val="tx1"/>
                </a:solidFill>
                <a:latin typeface="Times" charset="0"/>
                <a:ea typeface="Times" charset="0"/>
                <a:cs typeface="Times" charset="0"/>
              </a:rPr>
              <a:t>Hinkel</a:t>
            </a:r>
            <a:r>
              <a:rPr lang="en-US" altLang="ja-JP" dirty="0">
                <a:solidFill>
                  <a:schemeClr val="tx1"/>
                </a:solidFill>
                <a:latin typeface="Times" charset="0"/>
                <a:ea typeface="Times" charset="0"/>
                <a:cs typeface="Times" charset="0"/>
              </a:rPr>
              <a:t>, E. (Ed),  </a:t>
            </a:r>
            <a:r>
              <a:rPr lang="en-US" altLang="ja-JP" i="1" dirty="0">
                <a:solidFill>
                  <a:schemeClr val="tx1"/>
                </a:solidFill>
                <a:latin typeface="Times" charset="0"/>
                <a:ea typeface="Times" charset="0"/>
                <a:cs typeface="Times" charset="0"/>
              </a:rPr>
              <a:t>Handbook of research in second language teaching and </a:t>
            </a:r>
            <a:r>
              <a:rPr lang="en-US" altLang="ja-JP" i="1" dirty="0" smtClean="0">
                <a:solidFill>
                  <a:schemeClr val="tx1"/>
                </a:solidFill>
                <a:latin typeface="Times" charset="0"/>
                <a:ea typeface="Times" charset="0"/>
                <a:cs typeface="Times" charset="0"/>
              </a:rPr>
              <a:t>learning</a:t>
            </a:r>
            <a:r>
              <a:rPr lang="en-US" altLang="ja-JP" dirty="0">
                <a:solidFill>
                  <a:schemeClr val="tx1"/>
                </a:solidFill>
                <a:latin typeface="Times" charset="0"/>
                <a:ea typeface="Times" charset="0"/>
                <a:cs typeface="Times" charset="0"/>
              </a:rPr>
              <a:t> </a:t>
            </a:r>
            <a:r>
              <a:rPr lang="en-US" altLang="ja-JP" dirty="0" smtClean="0">
                <a:solidFill>
                  <a:schemeClr val="tx1"/>
                </a:solidFill>
                <a:latin typeface="Times" charset="0"/>
                <a:ea typeface="Times" charset="0"/>
                <a:cs typeface="Times" charset="0"/>
              </a:rPr>
              <a:t>(pp</a:t>
            </a:r>
            <a:r>
              <a:rPr lang="en-US" altLang="ja-JP" dirty="0">
                <a:solidFill>
                  <a:schemeClr val="tx1"/>
                </a:solidFill>
                <a:latin typeface="Times" charset="0"/>
                <a:ea typeface="Times" charset="0"/>
                <a:cs typeface="Times" charset="0"/>
              </a:rPr>
              <a:t>. 426-443). New </a:t>
            </a:r>
            <a:r>
              <a:rPr lang="en-US" altLang="ja-JP" dirty="0" smtClean="0">
                <a:solidFill>
                  <a:schemeClr val="tx1"/>
                </a:solidFill>
                <a:latin typeface="Times" charset="0"/>
                <a:ea typeface="Times" charset="0"/>
                <a:cs typeface="Times" charset="0"/>
              </a:rPr>
              <a:t>York: </a:t>
            </a:r>
            <a:r>
              <a:rPr lang="en-US" altLang="ja-JP" dirty="0">
                <a:solidFill>
                  <a:schemeClr val="tx1"/>
                </a:solidFill>
                <a:latin typeface="Times" charset="0"/>
                <a:ea typeface="Times" charset="0"/>
                <a:cs typeface="Times" charset="0"/>
              </a:rPr>
              <a:t>Routledge. </a:t>
            </a:r>
            <a:endParaRPr lang="ja-JP" altLang="ja-JP" dirty="0">
              <a:solidFill>
                <a:schemeClr val="tx1"/>
              </a:solidFill>
              <a:latin typeface="Times" charset="0"/>
              <a:ea typeface="Times" charset="0"/>
              <a:cs typeface="Times" charset="0"/>
            </a:endParaRPr>
          </a:p>
          <a:p>
            <a:pPr marL="0" indent="0">
              <a:buNone/>
            </a:pPr>
            <a:endParaRPr kumimoji="1" lang="ja-JP" altLang="en-US" dirty="0"/>
          </a:p>
        </p:txBody>
      </p:sp>
    </p:spTree>
    <p:extLst>
      <p:ext uri="{BB962C8B-B14F-4D97-AF65-F5344CB8AC3E}">
        <p14:creationId xmlns:p14="http://schemas.microsoft.com/office/powerpoint/2010/main" val="1761352242"/>
      </p:ext>
    </p:extLst>
  </p:cSld>
  <p:clrMapOvr>
    <a:masterClrMapping/>
  </p:clrMapOvr>
  <p:timing>
    <p:tnLst>
      <p:par>
        <p:cTn id="1" dur="indefinite" restart="never" nodeType="tmRoot"/>
      </p:par>
    </p:tnLst>
  </p:timing>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779463" y="381000"/>
            <a:ext cx="7583487" cy="686288"/>
          </a:xfrm>
        </p:spPr>
        <p:txBody>
          <a:bodyPr/>
          <a:lstStyle/>
          <a:p>
            <a:pPr algn="ctr"/>
            <a:r>
              <a:rPr lang="en-US" altLang="ja-JP" sz="4000" dirty="0" smtClean="0">
                <a:solidFill>
                  <a:srgbClr val="000000"/>
                </a:solidFill>
                <a:latin typeface="Times"/>
                <a:cs typeface="Times"/>
              </a:rPr>
              <a:t>References</a:t>
            </a:r>
            <a:endParaRPr kumimoji="1" lang="ja-JP" altLang="en-US" dirty="0"/>
          </a:p>
        </p:txBody>
      </p:sp>
      <p:sp>
        <p:nvSpPr>
          <p:cNvPr id="3" name="コンテンツ プレースホルダー 2"/>
          <p:cNvSpPr>
            <a:spLocks noGrp="1"/>
          </p:cNvSpPr>
          <p:nvPr>
            <p:ph idx="1"/>
          </p:nvPr>
        </p:nvSpPr>
        <p:spPr>
          <a:xfrm>
            <a:off x="671370" y="1195719"/>
            <a:ext cx="7583487" cy="5302578"/>
          </a:xfrm>
        </p:spPr>
        <p:txBody>
          <a:bodyPr>
            <a:normAutofit/>
          </a:bodyPr>
          <a:lstStyle/>
          <a:p>
            <a:pPr>
              <a:buNone/>
            </a:pPr>
            <a:r>
              <a:rPr lang="en-US" altLang="ja-JP" sz="2000" dirty="0">
                <a:solidFill>
                  <a:schemeClr val="tx1"/>
                </a:solidFill>
                <a:latin typeface="Times" charset="0"/>
                <a:ea typeface="Times" charset="0"/>
                <a:cs typeface="Times" charset="0"/>
              </a:rPr>
              <a:t>Young, R., &amp; Miller, E. (2004). Learning as changing participation: Discourse roles in the ESL writing conferences. </a:t>
            </a:r>
            <a:r>
              <a:rPr lang="en-US" altLang="ja-JP" sz="2000" i="1" dirty="0">
                <a:solidFill>
                  <a:schemeClr val="tx1"/>
                </a:solidFill>
                <a:latin typeface="Times" charset="0"/>
                <a:ea typeface="Times" charset="0"/>
                <a:cs typeface="Times" charset="0"/>
              </a:rPr>
              <a:t>Modern Language Journal, 8</a:t>
            </a:r>
            <a:r>
              <a:rPr lang="en-US" altLang="ja-JP" sz="2000" dirty="0">
                <a:solidFill>
                  <a:schemeClr val="tx1"/>
                </a:solidFill>
                <a:latin typeface="Times" charset="0"/>
                <a:ea typeface="Times" charset="0"/>
                <a:cs typeface="Times" charset="0"/>
              </a:rPr>
              <a:t>8, 519-535. </a:t>
            </a:r>
            <a:endParaRPr lang="en-US" altLang="ja-JP" sz="2000" dirty="0" smtClean="0">
              <a:solidFill>
                <a:srgbClr val="000000"/>
              </a:solidFill>
              <a:latin typeface="Times"/>
              <a:cs typeface="Times"/>
            </a:endParaRPr>
          </a:p>
          <a:p>
            <a:pPr>
              <a:buNone/>
            </a:pPr>
            <a:r>
              <a:rPr lang="en-US" altLang="ja-JP" sz="2000" dirty="0" smtClean="0">
                <a:solidFill>
                  <a:srgbClr val="000000"/>
                </a:solidFill>
                <a:latin typeface="Times"/>
                <a:cs typeface="Times"/>
              </a:rPr>
              <a:t>Vygotsky</a:t>
            </a:r>
            <a:r>
              <a:rPr lang="en-US" altLang="ja-JP" sz="2000" dirty="0">
                <a:solidFill>
                  <a:srgbClr val="000000"/>
                </a:solidFill>
                <a:latin typeface="Times"/>
                <a:cs typeface="Times"/>
              </a:rPr>
              <a:t>, L. S. (1978).  </a:t>
            </a:r>
            <a:r>
              <a:rPr lang="en-US" altLang="ja-JP" sz="2000" i="1" dirty="0">
                <a:solidFill>
                  <a:srgbClr val="000000"/>
                </a:solidFill>
                <a:latin typeface="Times"/>
                <a:cs typeface="Times"/>
              </a:rPr>
              <a:t>Mind in society: the development of higher psychological processes</a:t>
            </a:r>
            <a:r>
              <a:rPr lang="en-US" altLang="ja-JP" sz="2000" dirty="0">
                <a:solidFill>
                  <a:srgbClr val="000000"/>
                </a:solidFill>
                <a:latin typeface="Times"/>
                <a:cs typeface="Times"/>
              </a:rPr>
              <a:t>. MA: Harvard University Press. </a:t>
            </a:r>
          </a:p>
          <a:p>
            <a:pPr>
              <a:buNone/>
            </a:pPr>
            <a:r>
              <a:rPr lang="en-US" altLang="ja-JP" sz="2000" dirty="0">
                <a:solidFill>
                  <a:srgbClr val="000000"/>
                </a:solidFill>
                <a:latin typeface="Times"/>
                <a:cs typeface="Times"/>
              </a:rPr>
              <a:t>Wells, G. (1999).  </a:t>
            </a:r>
            <a:r>
              <a:rPr lang="en-US" altLang="ja-JP" sz="2000" i="1" dirty="0">
                <a:solidFill>
                  <a:srgbClr val="000000"/>
                </a:solidFill>
                <a:latin typeface="Times"/>
                <a:cs typeface="Times"/>
              </a:rPr>
              <a:t>Dialogical Enquiry: Toward a Sociocultural Practice and Theory of Education</a:t>
            </a:r>
            <a:r>
              <a:rPr lang="en-US" altLang="ja-JP" sz="2000" dirty="0">
                <a:solidFill>
                  <a:srgbClr val="000000"/>
                </a:solidFill>
                <a:latin typeface="Times"/>
                <a:cs typeface="Times"/>
              </a:rPr>
              <a:t>. Cambridge: Cambridge University Press.</a:t>
            </a:r>
          </a:p>
          <a:p>
            <a:pPr>
              <a:buNone/>
            </a:pPr>
            <a:r>
              <a:rPr lang="en-US" altLang="ja-JP" sz="2000" dirty="0">
                <a:solidFill>
                  <a:srgbClr val="000000"/>
                </a:solidFill>
                <a:latin typeface="Times"/>
                <a:cs typeface="Times"/>
              </a:rPr>
              <a:t>Wenger, E. (1998). </a:t>
            </a:r>
            <a:r>
              <a:rPr lang="en-US" altLang="ja-JP" sz="2000" i="1" dirty="0">
                <a:solidFill>
                  <a:srgbClr val="000000"/>
                </a:solidFill>
                <a:latin typeface="Times"/>
                <a:cs typeface="Times"/>
              </a:rPr>
              <a:t>Communities of practice: Learning, meaning, and identity</a:t>
            </a:r>
            <a:r>
              <a:rPr lang="en-US" altLang="ja-JP" sz="2000" dirty="0">
                <a:solidFill>
                  <a:srgbClr val="000000"/>
                </a:solidFill>
                <a:latin typeface="Times"/>
                <a:cs typeface="Times"/>
              </a:rPr>
              <a:t>. Cambridge: Cambridge University Press. </a:t>
            </a:r>
            <a:endParaRPr lang="ja-JP" altLang="en-US" sz="2000" dirty="0">
              <a:solidFill>
                <a:srgbClr val="000000"/>
              </a:solidFill>
              <a:latin typeface="Times"/>
              <a:cs typeface="Times"/>
            </a:endParaRPr>
          </a:p>
          <a:p>
            <a:pPr>
              <a:buNone/>
            </a:pPr>
            <a:r>
              <a:rPr lang="en-US" altLang="ja-JP" sz="2000" dirty="0">
                <a:solidFill>
                  <a:srgbClr val="000000"/>
                </a:solidFill>
                <a:latin typeface="Times"/>
                <a:cs typeface="Times"/>
              </a:rPr>
              <a:t>Willis, J. (1996). </a:t>
            </a:r>
            <a:r>
              <a:rPr lang="en-US" altLang="ja-JP" sz="2000" i="1" dirty="0">
                <a:solidFill>
                  <a:srgbClr val="000000"/>
                </a:solidFill>
                <a:latin typeface="Times"/>
                <a:cs typeface="Times"/>
              </a:rPr>
              <a:t>A framework for task-based</a:t>
            </a:r>
            <a:r>
              <a:rPr lang="ja-JP" altLang="en-US" sz="2000" i="1" dirty="0">
                <a:solidFill>
                  <a:srgbClr val="000000"/>
                </a:solidFill>
                <a:latin typeface="Times"/>
                <a:cs typeface="Times"/>
              </a:rPr>
              <a:t> </a:t>
            </a:r>
            <a:r>
              <a:rPr lang="en-US" altLang="ja-JP" sz="2000" i="1" dirty="0">
                <a:solidFill>
                  <a:srgbClr val="000000"/>
                </a:solidFill>
                <a:latin typeface="Times"/>
                <a:cs typeface="Times"/>
              </a:rPr>
              <a:t>learning</a:t>
            </a:r>
            <a:r>
              <a:rPr lang="en-US" altLang="ja-JP" sz="2000" dirty="0">
                <a:solidFill>
                  <a:srgbClr val="000000"/>
                </a:solidFill>
                <a:latin typeface="Times"/>
                <a:cs typeface="Times"/>
              </a:rPr>
              <a:t>. Essex, England: Pearson Education Limited.</a:t>
            </a:r>
          </a:p>
          <a:p>
            <a:pPr marL="0" marR="0" lvl="0" indent="0" defTabSz="914400" eaLnBrk="1" fontAlgn="auto" latinLnBrk="0" hangingPunct="1">
              <a:lnSpc>
                <a:spcPct val="100000"/>
              </a:lnSpc>
              <a:spcBef>
                <a:spcPts val="0"/>
              </a:spcBef>
              <a:spcAft>
                <a:spcPts val="0"/>
              </a:spcAft>
              <a:buClrTx/>
              <a:buSzTx/>
              <a:buFontTx/>
              <a:buNone/>
              <a:tabLst/>
              <a:defRPr/>
            </a:pPr>
            <a:endParaRPr kumimoji="1" lang="ja-JP" altLang="en-US" dirty="0"/>
          </a:p>
        </p:txBody>
      </p:sp>
    </p:spTree>
    <p:extLst>
      <p:ext uri="{BB962C8B-B14F-4D97-AF65-F5344CB8AC3E}">
        <p14:creationId xmlns:p14="http://schemas.microsoft.com/office/powerpoint/2010/main" val="73721846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779463" y="381000"/>
            <a:ext cx="7583487" cy="807878"/>
          </a:xfrm>
        </p:spPr>
        <p:txBody>
          <a:bodyPr/>
          <a:lstStyle/>
          <a:p>
            <a:pPr algn="ctr"/>
            <a:r>
              <a:rPr lang="en-US" altLang="ja-JP" sz="4000" dirty="0">
                <a:solidFill>
                  <a:srgbClr val="000000"/>
                </a:solidFill>
                <a:latin typeface="Times"/>
                <a:cs typeface="Times"/>
              </a:rPr>
              <a:t>Theoretical Background</a:t>
            </a:r>
            <a:endParaRPr kumimoji="1" lang="ja-JP" altLang="en-US" dirty="0"/>
          </a:p>
        </p:txBody>
      </p:sp>
      <p:sp>
        <p:nvSpPr>
          <p:cNvPr id="3" name="コンテンツ プレースホルダー 2"/>
          <p:cNvSpPr>
            <a:spLocks noGrp="1"/>
          </p:cNvSpPr>
          <p:nvPr>
            <p:ph idx="1"/>
          </p:nvPr>
        </p:nvSpPr>
        <p:spPr>
          <a:xfrm>
            <a:off x="576789" y="1369461"/>
            <a:ext cx="8178751" cy="4993736"/>
          </a:xfrm>
        </p:spPr>
        <p:txBody>
          <a:bodyPr>
            <a:normAutofit/>
          </a:bodyPr>
          <a:lstStyle/>
          <a:p>
            <a:pPr marL="0" indent="0">
              <a:spcBef>
                <a:spcPts val="0"/>
              </a:spcBef>
              <a:buNone/>
            </a:pPr>
            <a:r>
              <a:rPr lang="en-US" altLang="ja-JP" sz="2800" dirty="0">
                <a:solidFill>
                  <a:schemeClr val="tx1"/>
                </a:solidFill>
                <a:latin typeface="Times" charset="0"/>
                <a:ea typeface="Times" charset="0"/>
                <a:cs typeface="Times" charset="0"/>
              </a:rPr>
              <a:t>3. Interactional competence</a:t>
            </a:r>
          </a:p>
          <a:p>
            <a:pPr marL="0" marR="0" lvl="0" indent="0" defTabSz="914400" eaLnBrk="1" fontAlgn="auto" latinLnBrk="0" hangingPunct="1">
              <a:lnSpc>
                <a:spcPct val="100000"/>
              </a:lnSpc>
              <a:spcBef>
                <a:spcPts val="0"/>
              </a:spcBef>
              <a:spcAft>
                <a:spcPts val="0"/>
              </a:spcAft>
              <a:buClrTx/>
              <a:buSzTx/>
              <a:buFontTx/>
              <a:buNone/>
              <a:tabLst/>
              <a:defRPr/>
            </a:pPr>
            <a:endParaRPr kumimoji="1" lang="en-US" altLang="ja-JP" sz="2800" dirty="0" smtClean="0"/>
          </a:p>
          <a:p>
            <a:pPr marL="0" lvl="0" indent="0">
              <a:spcBef>
                <a:spcPts val="0"/>
              </a:spcBef>
              <a:buNone/>
            </a:pPr>
            <a:r>
              <a:rPr lang="en-US" altLang="ja-JP" sz="2800" dirty="0">
                <a:solidFill>
                  <a:schemeClr val="tx1"/>
                </a:solidFill>
                <a:latin typeface="Times" charset="0"/>
                <a:ea typeface="Times" charset="0"/>
                <a:cs typeface="Times" charset="0"/>
              </a:rPr>
              <a:t>Young (2011) defines interactional competence as “participants’ knowledge of the interactional architecture of a specific discursive practice, including knowledge of how to employ linguistic, pragmatic, and interactional resources in the construction of a discursive practice” (p. 434; see also </a:t>
            </a:r>
            <a:r>
              <a:rPr lang="en-US" altLang="ja-JP" sz="2800" dirty="0" err="1">
                <a:solidFill>
                  <a:schemeClr val="tx1"/>
                </a:solidFill>
                <a:latin typeface="Times" charset="0"/>
                <a:ea typeface="Times" charset="0"/>
                <a:cs typeface="Times" charset="0"/>
              </a:rPr>
              <a:t>Cekaite</a:t>
            </a:r>
            <a:r>
              <a:rPr lang="en-US" altLang="ja-JP" sz="2800" dirty="0">
                <a:solidFill>
                  <a:schemeClr val="tx1"/>
                </a:solidFill>
                <a:latin typeface="Times" charset="0"/>
                <a:ea typeface="Times" charset="0"/>
                <a:cs typeface="Times" charset="0"/>
              </a:rPr>
              <a:t>, 2007).</a:t>
            </a:r>
            <a:r>
              <a:rPr lang="ja-JP" altLang="ja-JP" sz="2800" dirty="0">
                <a:solidFill>
                  <a:schemeClr val="tx1"/>
                </a:solidFill>
                <a:latin typeface="Times" charset="0"/>
                <a:ea typeface="Times" charset="0"/>
                <a:cs typeface="Times" charset="0"/>
              </a:rPr>
              <a:t> </a:t>
            </a:r>
            <a:endParaRPr kumimoji="1" lang="ja-JP" altLang="en-US" sz="2800" dirty="0">
              <a:solidFill>
                <a:schemeClr val="tx1"/>
              </a:solidFill>
              <a:latin typeface="Times" charset="0"/>
              <a:ea typeface="Times" charset="0"/>
              <a:cs typeface="Times" charset="0"/>
            </a:endParaRPr>
          </a:p>
        </p:txBody>
      </p:sp>
    </p:spTree>
    <p:extLst>
      <p:ext uri="{BB962C8B-B14F-4D97-AF65-F5344CB8AC3E}">
        <p14:creationId xmlns:p14="http://schemas.microsoft.com/office/powerpoint/2010/main" val="79077938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779463" y="381000"/>
            <a:ext cx="7583487" cy="713308"/>
          </a:xfrm>
        </p:spPr>
        <p:txBody>
          <a:bodyPr/>
          <a:lstStyle/>
          <a:p>
            <a:pPr algn="ctr"/>
            <a:r>
              <a:rPr lang="en-US" altLang="ja-JP" sz="4000" dirty="0">
                <a:solidFill>
                  <a:srgbClr val="000000"/>
                </a:solidFill>
                <a:latin typeface="Times"/>
                <a:cs typeface="Times"/>
              </a:rPr>
              <a:t>Theoretical Background</a:t>
            </a:r>
            <a:endParaRPr kumimoji="1" lang="ja-JP" altLang="en-US" sz="4000" dirty="0"/>
          </a:p>
        </p:txBody>
      </p:sp>
      <p:sp>
        <p:nvSpPr>
          <p:cNvPr id="3" name="コンテンツ プレースホルダー 2"/>
          <p:cNvSpPr>
            <a:spLocks noGrp="1"/>
          </p:cNvSpPr>
          <p:nvPr>
            <p:ph idx="1"/>
          </p:nvPr>
        </p:nvSpPr>
        <p:spPr>
          <a:xfrm>
            <a:off x="576788" y="1301912"/>
            <a:ext cx="8070659" cy="4710026"/>
          </a:xfrm>
        </p:spPr>
        <p:txBody>
          <a:bodyPr>
            <a:normAutofit/>
          </a:bodyPr>
          <a:lstStyle/>
          <a:p>
            <a:pPr marL="0" indent="0">
              <a:spcBef>
                <a:spcPts val="0"/>
              </a:spcBef>
              <a:buNone/>
            </a:pPr>
            <a:r>
              <a:rPr lang="en-US" altLang="ja-JP" sz="2800" dirty="0">
                <a:solidFill>
                  <a:schemeClr val="tx1"/>
                </a:solidFill>
                <a:latin typeface="Times" charset="0"/>
                <a:ea typeface="Times" charset="0"/>
                <a:cs typeface="Times" charset="0"/>
              </a:rPr>
              <a:t>3. Interactional competence</a:t>
            </a:r>
          </a:p>
          <a:p>
            <a:pPr marL="0" marR="0" lvl="0" indent="0" defTabSz="914400" eaLnBrk="1" fontAlgn="auto" latinLnBrk="0" hangingPunct="1">
              <a:lnSpc>
                <a:spcPct val="100000"/>
              </a:lnSpc>
              <a:spcBef>
                <a:spcPts val="0"/>
              </a:spcBef>
              <a:spcAft>
                <a:spcPts val="0"/>
              </a:spcAft>
              <a:buClrTx/>
              <a:buSzTx/>
              <a:buFontTx/>
              <a:buNone/>
              <a:tabLst/>
              <a:defRPr/>
            </a:pPr>
            <a:endParaRPr kumimoji="1" lang="en-US" altLang="ja-JP" sz="2800" dirty="0" smtClean="0"/>
          </a:p>
          <a:p>
            <a:pPr marL="0" lvl="0" indent="0">
              <a:spcBef>
                <a:spcPts val="0"/>
              </a:spcBef>
              <a:buNone/>
            </a:pPr>
            <a:r>
              <a:rPr lang="en-US" altLang="ja-JP" sz="2800" dirty="0">
                <a:solidFill>
                  <a:schemeClr val="tx1"/>
                </a:solidFill>
                <a:latin typeface="Times" charset="0"/>
                <a:ea typeface="Times" charset="0"/>
                <a:cs typeface="Times" charset="0"/>
              </a:rPr>
              <a:t>Linguistic resources include pronunciation, lexis and syntactic structures, pragmatic resources include topic introduction and maintenance, and interactional resources include speech acts, </a:t>
            </a:r>
            <a:r>
              <a:rPr lang="en-US" altLang="ja-JP" sz="2800" dirty="0" smtClean="0">
                <a:solidFill>
                  <a:schemeClr val="tx1"/>
                </a:solidFill>
                <a:latin typeface="Times" charset="0"/>
                <a:ea typeface="Times" charset="0"/>
                <a:cs typeface="Times" charset="0"/>
              </a:rPr>
              <a:t>turn-taking</a:t>
            </a:r>
            <a:r>
              <a:rPr lang="en-US" altLang="ja-JP" sz="2800" dirty="0">
                <a:solidFill>
                  <a:schemeClr val="tx1"/>
                </a:solidFill>
                <a:latin typeface="Times" charset="0"/>
                <a:ea typeface="Times" charset="0"/>
                <a:cs typeface="Times" charset="0"/>
              </a:rPr>
              <a:t>, repair and </a:t>
            </a:r>
            <a:r>
              <a:rPr lang="en-US" altLang="ja-JP" sz="2800" dirty="0" smtClean="0">
                <a:solidFill>
                  <a:schemeClr val="tx1"/>
                </a:solidFill>
                <a:latin typeface="Times" charset="0"/>
                <a:ea typeface="Times" charset="0"/>
                <a:cs typeface="Times" charset="0"/>
              </a:rPr>
              <a:t>boundaries</a:t>
            </a:r>
            <a:r>
              <a:rPr lang="ja-JP" altLang="ja-JP" sz="2800" dirty="0"/>
              <a:t> </a:t>
            </a:r>
            <a:r>
              <a:rPr lang="en-US" altLang="ja-JP" sz="2800" dirty="0"/>
              <a:t> </a:t>
            </a:r>
            <a:r>
              <a:rPr lang="en-US" altLang="ja-JP" sz="2800" dirty="0" smtClean="0"/>
              <a:t> </a:t>
            </a:r>
            <a:r>
              <a:rPr lang="en-US" altLang="ja-JP" sz="2800" dirty="0" smtClean="0">
                <a:solidFill>
                  <a:schemeClr val="tx1"/>
                </a:solidFill>
                <a:latin typeface="Times" charset="0"/>
                <a:ea typeface="Times" charset="0"/>
                <a:cs typeface="Times" charset="0"/>
              </a:rPr>
              <a:t>(</a:t>
            </a:r>
            <a:r>
              <a:rPr lang="en-US" altLang="ja-JP" sz="2800" dirty="0" err="1">
                <a:solidFill>
                  <a:schemeClr val="tx1"/>
                </a:solidFill>
                <a:latin typeface="Times" charset="0"/>
                <a:ea typeface="Times" charset="0"/>
                <a:cs typeface="Times" charset="0"/>
              </a:rPr>
              <a:t>Cekaite</a:t>
            </a:r>
            <a:r>
              <a:rPr lang="en-US" altLang="ja-JP" sz="2800" dirty="0">
                <a:solidFill>
                  <a:schemeClr val="tx1"/>
                </a:solidFill>
                <a:latin typeface="Times" charset="0"/>
                <a:ea typeface="Times" charset="0"/>
                <a:cs typeface="Times" charset="0"/>
              </a:rPr>
              <a:t>, 2007; Hall, 1999; Young, 2008, 2011; Young &amp; Miller, 2004). </a:t>
            </a:r>
            <a:r>
              <a:rPr lang="en-US" altLang="ja-JP" sz="2800" dirty="0" smtClean="0">
                <a:solidFill>
                  <a:schemeClr val="tx1"/>
                </a:solidFill>
                <a:latin typeface="Times" charset="0"/>
                <a:ea typeface="Times" charset="0"/>
                <a:cs typeface="Times" charset="0"/>
              </a:rPr>
              <a:t> </a:t>
            </a:r>
            <a:endParaRPr kumimoji="1" lang="ja-JP" altLang="en-US" sz="2800" dirty="0">
              <a:solidFill>
                <a:schemeClr val="tx1"/>
              </a:solidFill>
              <a:latin typeface="Times" charset="0"/>
              <a:ea typeface="Times" charset="0"/>
              <a:cs typeface="Times" charset="0"/>
            </a:endParaRPr>
          </a:p>
        </p:txBody>
      </p:sp>
    </p:spTree>
    <p:extLst>
      <p:ext uri="{BB962C8B-B14F-4D97-AF65-F5344CB8AC3E}">
        <p14:creationId xmlns:p14="http://schemas.microsoft.com/office/powerpoint/2010/main" val="547460566"/>
      </p:ext>
    </p:extLst>
  </p:cSld>
  <p:clrMapOvr>
    <a:masterClrMapping/>
  </p:clrMapOvr>
  <p:timing>
    <p:tnLst>
      <p:par>
        <p:cTn id="1" dur="indefinite" restart="never" nodeType="tmRoot"/>
      </p:par>
    </p:tnLst>
  </p:timing>
</p:sld>
</file>

<file path=ppt/theme/theme1.xml><?xml version="1.0" encoding="utf-8"?>
<a:theme xmlns:a="http://schemas.openxmlformats.org/drawingml/2006/main" name="革命">
  <a:themeElements>
    <a:clrScheme name="Revolution">
      <a:dk1>
        <a:sysClr val="windowText" lastClr="000000"/>
      </a:dk1>
      <a:lt1>
        <a:sysClr val="window" lastClr="FFFFFF"/>
      </a:lt1>
      <a:dk2>
        <a:srgbClr val="1B3861"/>
      </a:dk2>
      <a:lt2>
        <a:srgbClr val="38ABED"/>
      </a:lt2>
      <a:accent1>
        <a:srgbClr val="0C5986"/>
      </a:accent1>
      <a:accent2>
        <a:srgbClr val="DDF53D"/>
      </a:accent2>
      <a:accent3>
        <a:srgbClr val="508709"/>
      </a:accent3>
      <a:accent4>
        <a:srgbClr val="BF5E00"/>
      </a:accent4>
      <a:accent5>
        <a:srgbClr val="9C0001"/>
      </a:accent5>
      <a:accent6>
        <a:srgbClr val="660075"/>
      </a:accent6>
      <a:hlink>
        <a:srgbClr val="ABF24D"/>
      </a:hlink>
      <a:folHlink>
        <a:srgbClr val="A0E7FB"/>
      </a:folHlink>
    </a:clrScheme>
    <a:fontScheme name="Revolution">
      <a:majorFont>
        <a:latin typeface="Trebuchet MS"/>
        <a:ea typeface=""/>
        <a:cs typeface=""/>
        <a:font script="Jpan" typeface="ＭＳ ゴシック"/>
        <a:font script="Hans" typeface="宋体"/>
        <a:font script="Hant" typeface="新細明體"/>
      </a:majorFont>
      <a:minorFont>
        <a:latin typeface="Trebuchet MS"/>
        <a:ea typeface=""/>
        <a:cs typeface=""/>
        <a:font script="Jpan" typeface="ＭＳ ゴシック"/>
        <a:font script="Hans" typeface="宋体"/>
        <a:font script="Hant" typeface="新細明體"/>
      </a:minorFont>
    </a:fontScheme>
    <a:fmtScheme name="Revolution">
      <a:fillStyleLst>
        <a:solidFill>
          <a:schemeClr val="phClr"/>
        </a:solidFill>
        <a:solidFill>
          <a:schemeClr val="phClr"/>
        </a:soli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3175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innerShdw blurRad="50800" dist="25400" dir="10800000">
              <a:srgbClr val="808080">
                <a:alpha val="75000"/>
              </a:srgbClr>
            </a:innerShdw>
          </a:effectLst>
        </a:effectStyle>
        <a:effectStyle>
          <a:effectLst>
            <a:innerShdw blurRad="50800" dist="25400" dir="13500000">
              <a:srgbClr val="808080">
                <a:alpha val="75000"/>
              </a:srgbClr>
            </a:innerShdw>
            <a:outerShdw blurRad="63500" dist="50800" dir="5400000" algn="br" rotWithShape="0">
              <a:srgbClr val="000000">
                <a:alpha val="35000"/>
              </a:srgbClr>
            </a:outerShdw>
          </a:effectLst>
          <a:scene3d>
            <a:camera prst="orthographicFront">
              <a:rot lat="0" lon="0" rev="0"/>
            </a:camera>
            <a:lightRig rig="threePt" dir="tl">
              <a:rot lat="0" lon="0" rev="11400000"/>
            </a:lightRig>
          </a:scene3d>
          <a:sp3d contourW="12700" prstMaterial="softmetal">
            <a:bevelT w="63500" h="25400" prst="angle"/>
            <a:contourClr>
              <a:schemeClr val="ph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ホワイト">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Yu Gothic Light"/>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Yu Gothic"/>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革命.thmx</Template>
  <TotalTime>1359</TotalTime>
  <Words>4154</Words>
  <Application>Microsoft Macintosh PowerPoint</Application>
  <PresentationFormat>画面に合わせる (4:3)</PresentationFormat>
  <Paragraphs>478</Paragraphs>
  <Slides>73</Slides>
  <Notes>0</Notes>
  <HiddenSlides>0</HiddenSlides>
  <MMClips>0</MMClips>
  <ScaleCrop>false</ScaleCrop>
  <HeadingPairs>
    <vt:vector size="6" baseType="variant">
      <vt:variant>
        <vt:lpstr>使用されているフォント</vt:lpstr>
      </vt:variant>
      <vt:variant>
        <vt:i4>8</vt:i4>
      </vt:variant>
      <vt:variant>
        <vt:lpstr>テーマ</vt:lpstr>
      </vt:variant>
      <vt:variant>
        <vt:i4>1</vt:i4>
      </vt:variant>
      <vt:variant>
        <vt:lpstr>スライド タイトル</vt:lpstr>
      </vt:variant>
      <vt:variant>
        <vt:i4>73</vt:i4>
      </vt:variant>
    </vt:vector>
  </HeadingPairs>
  <TitlesOfParts>
    <vt:vector size="82" baseType="lpstr">
      <vt:lpstr>Calibri</vt:lpstr>
      <vt:lpstr>ＭＳ ゴシック</vt:lpstr>
      <vt:lpstr>Times</vt:lpstr>
      <vt:lpstr>Trebuchet MS</vt:lpstr>
      <vt:lpstr>Wingdings</vt:lpstr>
      <vt:lpstr>Wingdings 2</vt:lpstr>
      <vt:lpstr>Yu Gothic</vt:lpstr>
      <vt:lpstr>Arial</vt:lpstr>
      <vt:lpstr>革命</vt:lpstr>
      <vt:lpstr>Developing Interactional Competence through Collaborative Dialogue: A Sociocultural Perspective</vt:lpstr>
      <vt:lpstr>Introduction</vt:lpstr>
      <vt:lpstr>Theoretical Background</vt:lpstr>
      <vt:lpstr>Theoretical Background</vt:lpstr>
      <vt:lpstr>Theoretical Background</vt:lpstr>
      <vt:lpstr>Theoretical Background</vt:lpstr>
      <vt:lpstr>Theoretical Background</vt:lpstr>
      <vt:lpstr>Theoretical Background</vt:lpstr>
      <vt:lpstr>Theoretical Background</vt:lpstr>
      <vt:lpstr>Theoretical Background</vt:lpstr>
      <vt:lpstr>Theoretical Background</vt:lpstr>
      <vt:lpstr>Research Issues</vt:lpstr>
      <vt:lpstr>Research Questions</vt:lpstr>
      <vt:lpstr>Participants and Teaching Context</vt:lpstr>
      <vt:lpstr>Data Collection: Mixed Methods</vt:lpstr>
      <vt:lpstr>TBLT Framework</vt:lpstr>
      <vt:lpstr>Content Based English Curriculum (CBEC)</vt:lpstr>
      <vt:lpstr>Content Based English Curriculum (CBEC)</vt:lpstr>
      <vt:lpstr>Content Based English Curriculum (CBEC)</vt:lpstr>
      <vt:lpstr>6 selected students</vt:lpstr>
      <vt:lpstr>Collaboration in student talk  </vt:lpstr>
      <vt:lpstr>Collaboration in student talk  </vt:lpstr>
      <vt:lpstr>Collaboration in student talk  </vt:lpstr>
      <vt:lpstr>Collaboration in student talk </vt:lpstr>
      <vt:lpstr>Collaboration in student talk </vt:lpstr>
      <vt:lpstr>Collaboration in student talk </vt:lpstr>
      <vt:lpstr>Collaboration in student talk </vt:lpstr>
      <vt:lpstr>Collaboration in student talk </vt:lpstr>
      <vt:lpstr>Collaboration in student talk </vt:lpstr>
      <vt:lpstr>Collaboration in student talk </vt:lpstr>
      <vt:lpstr>Collaboration in student talk </vt:lpstr>
      <vt:lpstr>Quantitative Results (Aki)</vt:lpstr>
      <vt:lpstr>Quantitative Results (Aki)</vt:lpstr>
      <vt:lpstr>The 3 Stages </vt:lpstr>
      <vt:lpstr>The 3 Stages </vt:lpstr>
      <vt:lpstr>The 3 Stages </vt:lpstr>
      <vt:lpstr>Qualitative Results: CA</vt:lpstr>
      <vt:lpstr>PowerPoint プレゼンテーション</vt:lpstr>
      <vt:lpstr>The 3 Stages </vt:lpstr>
      <vt:lpstr>The 3 Stages </vt:lpstr>
      <vt:lpstr>The 3 Stages </vt:lpstr>
      <vt:lpstr>PowerPoint プレゼンテーション</vt:lpstr>
      <vt:lpstr>PowerPoint プレゼンテーション</vt:lpstr>
      <vt:lpstr>The 3 Stages </vt:lpstr>
      <vt:lpstr>The 3 Stages </vt:lpstr>
      <vt:lpstr>The 3 Stages </vt:lpstr>
      <vt:lpstr>PowerPoint プレゼンテーション</vt:lpstr>
      <vt:lpstr>PowerPoint プレゼンテーション</vt:lpstr>
      <vt:lpstr>Qualitative Results: Interview</vt:lpstr>
      <vt:lpstr>Results (Interview)</vt:lpstr>
      <vt:lpstr>Results (Interview)</vt:lpstr>
      <vt:lpstr>Results (Interview)</vt:lpstr>
      <vt:lpstr>Results (Interview)</vt:lpstr>
      <vt:lpstr>Results (Interview)</vt:lpstr>
      <vt:lpstr>Results (Interview)</vt:lpstr>
      <vt:lpstr>Results (Interview)</vt:lpstr>
      <vt:lpstr>Results (Interview)</vt:lpstr>
      <vt:lpstr>     Speaking Evaluation Results (Aki) </vt:lpstr>
      <vt:lpstr>Writing Evaluation Results (Aki) </vt:lpstr>
      <vt:lpstr>Speaking Improvement Summary </vt:lpstr>
      <vt:lpstr>Writing Improvement Summary </vt:lpstr>
      <vt:lpstr>Summary of Findings</vt:lpstr>
      <vt:lpstr>Findings</vt:lpstr>
      <vt:lpstr>Findings</vt:lpstr>
      <vt:lpstr>Findings</vt:lpstr>
      <vt:lpstr>Findings</vt:lpstr>
      <vt:lpstr>Findings</vt:lpstr>
      <vt:lpstr>Future Direction</vt:lpstr>
      <vt:lpstr>References</vt:lpstr>
      <vt:lpstr>References</vt:lpstr>
      <vt:lpstr>References</vt:lpstr>
      <vt:lpstr>References</vt:lpstr>
      <vt:lpstr>References</vt:lpstr>
    </vt:vector>
  </TitlesOfParts>
  <Company/>
  <LinksUpToDate>false</LinksUpToDate>
  <SharedDoc>false</SharedDoc>
  <HyperlinksChanged>false</HyperlinksChanged>
  <AppVersion>15.0033</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Building  a Community of Practice through Curriculum Integration </dc:title>
  <dc:creator>佐藤 一嘉</dc:creator>
  <cp:lastModifiedBy>Microsoft Office ユーザー</cp:lastModifiedBy>
  <cp:revision>181</cp:revision>
  <dcterms:created xsi:type="dcterms:W3CDTF">2012-10-28T02:48:56Z</dcterms:created>
  <dcterms:modified xsi:type="dcterms:W3CDTF">2017-04-19T10:08:00Z</dcterms:modified>
</cp:coreProperties>
</file>