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99" r:id="rId5"/>
    <p:sldId id="259" r:id="rId6"/>
    <p:sldId id="260" r:id="rId7"/>
    <p:sldId id="266" r:id="rId8"/>
    <p:sldId id="267" r:id="rId9"/>
    <p:sldId id="268" r:id="rId10"/>
    <p:sldId id="261" r:id="rId11"/>
    <p:sldId id="262" r:id="rId12"/>
    <p:sldId id="263" r:id="rId13"/>
    <p:sldId id="264" r:id="rId14"/>
    <p:sldId id="265" r:id="rId15"/>
    <p:sldId id="269" r:id="rId16"/>
    <p:sldId id="270" r:id="rId17"/>
    <p:sldId id="271" r:id="rId18"/>
    <p:sldId id="272" r:id="rId19"/>
    <p:sldId id="290" r:id="rId20"/>
    <p:sldId id="291" r:id="rId21"/>
    <p:sldId id="300" r:id="rId22"/>
    <p:sldId id="301" r:id="rId23"/>
    <p:sldId id="302" r:id="rId24"/>
    <p:sldId id="292" r:id="rId25"/>
    <p:sldId id="303" r:id="rId26"/>
    <p:sldId id="304" r:id="rId27"/>
    <p:sldId id="305" r:id="rId28"/>
    <p:sldId id="306" r:id="rId29"/>
    <p:sldId id="307" r:id="rId30"/>
    <p:sldId id="308" r:id="rId31"/>
    <p:sldId id="314" r:id="rId32"/>
    <p:sldId id="315" r:id="rId33"/>
    <p:sldId id="316" r:id="rId34"/>
    <p:sldId id="317" r:id="rId35"/>
    <p:sldId id="318" r:id="rId36"/>
    <p:sldId id="319" r:id="rId37"/>
    <p:sldId id="309" r:id="rId38"/>
    <p:sldId id="312" r:id="rId39"/>
    <p:sldId id="313" r:id="rId40"/>
    <p:sldId id="310" r:id="rId41"/>
    <p:sldId id="311" r:id="rId42"/>
    <p:sldId id="293" r:id="rId43"/>
    <p:sldId id="294" r:id="rId44"/>
    <p:sldId id="273" r:id="rId45"/>
    <p:sldId id="274" r:id="rId46"/>
    <p:sldId id="275" r:id="rId47"/>
    <p:sldId id="276" r:id="rId48"/>
    <p:sldId id="277" r:id="rId49"/>
    <p:sldId id="278" r:id="rId50"/>
    <p:sldId id="295" r:id="rId51"/>
    <p:sldId id="296" r:id="rId52"/>
    <p:sldId id="297" r:id="rId53"/>
    <p:sldId id="279" r:id="rId54"/>
    <p:sldId id="298" r:id="rId55"/>
    <p:sldId id="280" r:id="rId56"/>
    <p:sldId id="281" r:id="rId57"/>
    <p:sldId id="282" r:id="rId58"/>
    <p:sldId id="283" r:id="rId59"/>
    <p:sldId id="284" r:id="rId60"/>
    <p:sldId id="285" r:id="rId61"/>
    <p:sldId id="286" r:id="rId62"/>
    <p:sldId id="287" r:id="rId63"/>
    <p:sldId id="288" r:id="rId64"/>
    <p:sldId id="289" r:id="rId6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94" d="100"/>
          <a:sy n="94" d="100"/>
        </p:scale>
        <p:origin x="-832" y="-80"/>
      </p:cViewPr>
      <p:guideLst>
        <p:guide orient="horz" pos="2160"/>
        <p:guide pos="2880"/>
      </p:guideLst>
    </p:cSldViewPr>
  </p:slideViewPr>
  <p:notesTextViewPr>
    <p:cViewPr>
      <p:scale>
        <a:sx n="100" d="100"/>
        <a:sy n="100" d="100"/>
      </p:scale>
      <p:origin x="0" y="0"/>
    </p:cViewPr>
  </p:notesTextViewPr>
  <p:sorterViewPr>
    <p:cViewPr>
      <p:scale>
        <a:sx n="115" d="100"/>
        <a:sy n="115" d="100"/>
      </p:scale>
      <p:origin x="0" y="3584"/>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printerSettings" Target="printerSettings/printerSettings1.bin"/><Relationship Id="rId67" Type="http://schemas.openxmlformats.org/officeDocument/2006/relationships/presProps" Target="presProps.xml"/><Relationship Id="rId68" Type="http://schemas.openxmlformats.org/officeDocument/2006/relationships/viewProps" Target="viewProps.xml"/><Relationship Id="rId69" Type="http://schemas.openxmlformats.org/officeDocument/2006/relationships/theme" Target="theme/theme1.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70"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6.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 Id="rId3" Type="http://schemas.openxmlformats.org/officeDocument/2006/relationships/image" Target="../media/image8.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 Id="rId3" Type="http://schemas.openxmlformats.org/officeDocument/2006/relationships/image" Target="../media/image6.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pic>
        <p:nvPicPr>
          <p:cNvPr id="8" name="Picture 7" descr="Overlay-TitleSlide.png"/>
          <p:cNvPicPr>
            <a:picLocks noChangeAspect="1"/>
          </p:cNvPicPr>
          <p:nvPr/>
        </p:nvPicPr>
        <p:blipFill>
          <a:blip r:embed="rId2" cstate="print"/>
          <a:stretch>
            <a:fillRect/>
          </a:stretch>
        </p:blipFill>
        <p:spPr>
          <a:xfrm>
            <a:off x="158367" y="187452"/>
            <a:ext cx="8827266" cy="6483096"/>
          </a:xfrm>
          <a:prstGeom prst="rect">
            <a:avLst/>
          </a:prstGeom>
        </p:spPr>
      </p:pic>
      <p:sp>
        <p:nvSpPr>
          <p:cNvPr id="6" name="Slide Number Placeholder 5"/>
          <p:cNvSpPr>
            <a:spLocks noGrp="1"/>
          </p:cNvSpPr>
          <p:nvPr>
            <p:ph type="sldNum" sz="quarter" idx="12"/>
          </p:nvPr>
        </p:nvSpPr>
        <p:spPr/>
        <p:txBody>
          <a:bodyPr/>
          <a:lstStyle/>
          <a:p>
            <a:fld id="{93E4AAA4-6363-4581-962D-1ACCC2D600C5}" type="slidenum">
              <a:rPr lang="en-US" smtClean="0"/>
              <a:pPr/>
              <a:t>‹#›</a:t>
            </a:fld>
            <a:endParaRPr lang="en-US"/>
          </a:p>
        </p:txBody>
      </p:sp>
      <p:sp>
        <p:nvSpPr>
          <p:cNvPr id="2" name="Title 1"/>
          <p:cNvSpPr>
            <a:spLocks noGrp="1"/>
          </p:cNvSpPr>
          <p:nvPr>
            <p:ph type="ctrTitle"/>
          </p:nvPr>
        </p:nvSpPr>
        <p:spPr>
          <a:xfrm>
            <a:off x="1600200" y="2492375"/>
            <a:ext cx="6762749" cy="1470025"/>
          </a:xfrm>
        </p:spPr>
        <p:txBody>
          <a:bodyPr/>
          <a:lstStyle>
            <a:lvl1pPr algn="r">
              <a:defRPr sz="4400"/>
            </a:lvl1pPr>
          </a:lstStyle>
          <a:p>
            <a:r>
              <a:rPr lang="ja-JP" altLang="en-US" smtClean="0"/>
              <a:t>マスター タイトルの書式設定</a:t>
            </a:r>
            <a:endParaRPr/>
          </a:p>
        </p:txBody>
      </p:sp>
      <p:sp>
        <p:nvSpPr>
          <p:cNvPr id="3" name="Subtitle 2"/>
          <p:cNvSpPr>
            <a:spLocks noGrp="1"/>
          </p:cNvSpPr>
          <p:nvPr>
            <p:ph type="subTitle" idx="1"/>
          </p:nvPr>
        </p:nvSpPr>
        <p:spPr>
          <a:xfrm>
            <a:off x="1600201" y="3966882"/>
            <a:ext cx="6762749" cy="1752600"/>
          </a:xfrm>
        </p:spPr>
        <p:txBody>
          <a:bodyPr>
            <a:normAutofit/>
          </a:bodyPr>
          <a:lstStyle>
            <a:lvl1pPr marL="0" indent="0" algn="r">
              <a:spcBef>
                <a:spcPts val="600"/>
              </a:spcBef>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dirty="0"/>
          </a:p>
        </p:txBody>
      </p:sp>
      <p:sp>
        <p:nvSpPr>
          <p:cNvPr id="4" name="Date Placeholder 3"/>
          <p:cNvSpPr>
            <a:spLocks noGrp="1"/>
          </p:cNvSpPr>
          <p:nvPr>
            <p:ph type="dt" sz="half" idx="10"/>
          </p:nvPr>
        </p:nvSpPr>
        <p:spPr/>
        <p:txBody>
          <a:bodyPr/>
          <a:lstStyle/>
          <a:p>
            <a:fld id="{D140825E-4A15-4D39-8176-1F07E904CB30}" type="datetimeFigureOut">
              <a:rPr lang="en-US" smtClean="0"/>
              <a:pPr/>
              <a:t>12/11/04</a:t>
            </a:fld>
            <a:endParaRPr lang="en-US"/>
          </a:p>
        </p:txBody>
      </p:sp>
      <p:sp>
        <p:nvSpPr>
          <p:cNvPr id="5" name="Footer Placeholder 4"/>
          <p:cNvSpPr>
            <a:spLocks noGrp="1"/>
          </p:cNvSpPr>
          <p:nvPr>
            <p:ph type="ftr" sz="quarter" idx="11"/>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pic>
        <p:nvPicPr>
          <p:cNvPr id="5" name="Picture 4" descr="Overlay-ContentSlides.png"/>
          <p:cNvPicPr>
            <a:picLocks noChangeAspect="1"/>
          </p:cNvPicPr>
          <p:nvPr/>
        </p:nvPicPr>
        <p:blipFill>
          <a:blip r:embed="rId2" cstate="print"/>
          <a:stretch>
            <a:fillRect/>
          </a:stretch>
        </p:blipFill>
        <p:spPr>
          <a:xfrm>
            <a:off x="150887" y="186645"/>
            <a:ext cx="8827266" cy="6483096"/>
          </a:xfrm>
          <a:prstGeom prst="rect">
            <a:avLst/>
          </a:prstGeom>
        </p:spPr>
      </p:pic>
      <p:sp>
        <p:nvSpPr>
          <p:cNvPr id="2" name="Date Placeholder 1"/>
          <p:cNvSpPr>
            <a:spLocks noGrp="1"/>
          </p:cNvSpPr>
          <p:nvPr>
            <p:ph type="dt" sz="half" idx="10"/>
          </p:nvPr>
        </p:nvSpPr>
        <p:spPr/>
        <p:txBody>
          <a:bodyPr/>
          <a:lstStyle/>
          <a:p>
            <a:fld id="{D140825E-4A15-4D39-8176-1F07E904CB30}" type="datetimeFigureOut">
              <a:rPr lang="en-US" smtClean="0"/>
              <a:pPr/>
              <a:t>12/11/04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E4AAA4-6363-4581-962D-1ACCC2D600C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pic>
        <p:nvPicPr>
          <p:cNvPr id="9" name="Picture 8" descr="Overlay-ContentCaption.png"/>
          <p:cNvPicPr>
            <a:picLocks noChangeAspect="1"/>
          </p:cNvPicPr>
          <p:nvPr/>
        </p:nvPicPr>
        <p:blipFill>
          <a:blip r:embed="rId2" cstate="print"/>
          <a:stretch>
            <a:fillRect/>
          </a:stretch>
        </p:blipFill>
        <p:spPr>
          <a:xfrm>
            <a:off x="158367" y="187452"/>
            <a:ext cx="8827266" cy="6483096"/>
          </a:xfrm>
          <a:prstGeom prst="rect">
            <a:avLst/>
          </a:prstGeom>
        </p:spPr>
      </p:pic>
      <p:sp>
        <p:nvSpPr>
          <p:cNvPr id="2" name="Title 1"/>
          <p:cNvSpPr>
            <a:spLocks noGrp="1"/>
          </p:cNvSpPr>
          <p:nvPr>
            <p:ph type="title"/>
          </p:nvPr>
        </p:nvSpPr>
        <p:spPr>
          <a:xfrm>
            <a:off x="779464" y="590550"/>
            <a:ext cx="3657600" cy="1162050"/>
          </a:xfrm>
        </p:spPr>
        <p:txBody>
          <a:bodyPr anchor="b"/>
          <a:lstStyle>
            <a:lvl1pPr algn="ctr">
              <a:defRPr sz="3600" b="0"/>
            </a:lvl1pPr>
          </a:lstStyle>
          <a:p>
            <a:r>
              <a:rPr lang="ja-JP" altLang="en-US" smtClean="0"/>
              <a:t>マスター タイトルの書式設定</a:t>
            </a:r>
            <a:endParaRPr/>
          </a:p>
        </p:txBody>
      </p:sp>
      <p:sp>
        <p:nvSpPr>
          <p:cNvPr id="3" name="Content Placeholder 2"/>
          <p:cNvSpPr>
            <a:spLocks noGrp="1"/>
          </p:cNvSpPr>
          <p:nvPr>
            <p:ph idx="1"/>
          </p:nvPr>
        </p:nvSpPr>
        <p:spPr>
          <a:xfrm>
            <a:off x="4693023" y="739588"/>
            <a:ext cx="3657600" cy="5308787"/>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dirty="0"/>
          </a:p>
        </p:txBody>
      </p:sp>
      <p:sp>
        <p:nvSpPr>
          <p:cNvPr id="4" name="Text Placeholder 3"/>
          <p:cNvSpPr>
            <a:spLocks noGrp="1"/>
          </p:cNvSpPr>
          <p:nvPr>
            <p:ph type="body" sz="half" idx="2"/>
          </p:nvPr>
        </p:nvSpPr>
        <p:spPr>
          <a:xfrm>
            <a:off x="779464" y="1816100"/>
            <a:ext cx="3657600" cy="3822700"/>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D140825E-4A15-4D39-8176-1F07E904CB30}" type="datetimeFigureOut">
              <a:rPr lang="en-US" smtClean="0"/>
              <a:pPr/>
              <a:t>12/11/04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pic>
        <p:nvPicPr>
          <p:cNvPr id="9" name="Picture 8" descr="Overlay-PictureCaption.png"/>
          <p:cNvPicPr>
            <a:picLocks noChangeAspect="1"/>
          </p:cNvPicPr>
          <p:nvPr/>
        </p:nvPicPr>
        <p:blipFill>
          <a:blip r:embed="rId2" cstate="print"/>
          <a:stretch>
            <a:fillRect/>
          </a:stretch>
        </p:blipFill>
        <p:spPr>
          <a:xfrm>
            <a:off x="448977" y="187452"/>
            <a:ext cx="8536656" cy="6483096"/>
          </a:xfrm>
          <a:prstGeom prst="rect">
            <a:avLst/>
          </a:prstGeom>
        </p:spPr>
      </p:pic>
      <p:sp>
        <p:nvSpPr>
          <p:cNvPr id="2" name="Title 1"/>
          <p:cNvSpPr>
            <a:spLocks noGrp="1"/>
          </p:cNvSpPr>
          <p:nvPr>
            <p:ph type="title"/>
          </p:nvPr>
        </p:nvSpPr>
        <p:spPr>
          <a:xfrm>
            <a:off x="3886200" y="533400"/>
            <a:ext cx="4476750" cy="1252538"/>
          </a:xfrm>
        </p:spPr>
        <p:txBody>
          <a:bodyPr anchor="b"/>
          <a:lstStyle>
            <a:lvl1pPr algn="l">
              <a:defRPr sz="3600" b="0"/>
            </a:lvl1pPr>
          </a:lstStyle>
          <a:p>
            <a:r>
              <a:rPr lang="ja-JP" altLang="en-US" smtClean="0"/>
              <a:t>マスター タイトルの書式設定</a:t>
            </a:r>
            <a:endParaRPr/>
          </a:p>
        </p:txBody>
      </p:sp>
      <p:sp>
        <p:nvSpPr>
          <p:cNvPr id="4" name="Text Placeholder 3"/>
          <p:cNvSpPr>
            <a:spLocks noGrp="1"/>
          </p:cNvSpPr>
          <p:nvPr>
            <p:ph type="body" sz="half" idx="2"/>
          </p:nvPr>
        </p:nvSpPr>
        <p:spPr>
          <a:xfrm>
            <a:off x="3886124" y="1828800"/>
            <a:ext cx="4474539" cy="3810000"/>
          </a:xfrm>
        </p:spPr>
        <p:txBody>
          <a:bodyPr>
            <a:normAutofit/>
          </a:bodyPr>
          <a:lstStyle>
            <a:lvl1pPr marL="0" indent="0">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a:xfrm>
            <a:off x="3886124" y="6288741"/>
            <a:ext cx="1887537" cy="365125"/>
          </a:xfrm>
        </p:spPr>
        <p:txBody>
          <a:bodyPr/>
          <a:lstStyle/>
          <a:p>
            <a:fld id="{D140825E-4A15-4D39-8176-1F07E904CB30}" type="datetimeFigureOut">
              <a:rPr lang="en-US" smtClean="0"/>
              <a:pPr/>
              <a:t>12/11/04</a:t>
            </a:fld>
            <a:endParaRPr lang="en-US"/>
          </a:p>
        </p:txBody>
      </p:sp>
      <p:sp>
        <p:nvSpPr>
          <p:cNvPr id="6" name="Footer Placeholder 5"/>
          <p:cNvSpPr>
            <a:spLocks noGrp="1"/>
          </p:cNvSpPr>
          <p:nvPr>
            <p:ph type="ftr" sz="quarter" idx="11"/>
          </p:nvPr>
        </p:nvSpPr>
        <p:spPr>
          <a:xfrm>
            <a:off x="5867399" y="6288741"/>
            <a:ext cx="2675965" cy="365125"/>
          </a:xfrm>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pPr/>
              <a:t>‹#›</a:t>
            </a:fld>
            <a:endParaRPr lang="en-US"/>
          </a:p>
        </p:txBody>
      </p:sp>
      <p:sp>
        <p:nvSpPr>
          <p:cNvPr id="3" name="Picture Placeholder 2"/>
          <p:cNvSpPr>
            <a:spLocks noGrp="1"/>
          </p:cNvSpPr>
          <p:nvPr>
            <p:ph type="pic" idx="1"/>
          </p:nvPr>
        </p:nvSpPr>
        <p:spPr>
          <a:xfrm flipH="1">
            <a:off x="188253" y="179292"/>
            <a:ext cx="3281087" cy="6483096"/>
          </a:xfrm>
          <a:prstGeom prst="round1Rect">
            <a:avLst>
              <a:gd name="adj" fmla="val 17325"/>
            </a:avLst>
          </a:prstGeom>
          <a:blipFill dpi="0" rotWithShape="0">
            <a:blip r:embed="rId3" cstate="print"/>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プレースホルダーまでドラッグするかアイコンをクリックして図を追加</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タイトル、図、テキスト">
    <p:spTree>
      <p:nvGrpSpPr>
        <p:cNvPr id="1" name=""/>
        <p:cNvGrpSpPr/>
        <p:nvPr/>
      </p:nvGrpSpPr>
      <p:grpSpPr>
        <a:xfrm>
          <a:off x="0" y="0"/>
          <a:ext cx="0" cy="0"/>
          <a:chOff x="0" y="0"/>
          <a:chExt cx="0" cy="0"/>
        </a:xfrm>
      </p:grpSpPr>
      <p:pic>
        <p:nvPicPr>
          <p:cNvPr id="10" name="Picture 9" descr="Overlay-PictureCaption-Extras.png"/>
          <p:cNvPicPr>
            <a:picLocks noChangeAspect="1"/>
          </p:cNvPicPr>
          <p:nvPr/>
        </p:nvPicPr>
        <p:blipFill>
          <a:blip r:embed="rId2" cstate="print"/>
          <a:stretch>
            <a:fillRect/>
          </a:stretch>
        </p:blipFill>
        <p:spPr>
          <a:xfrm>
            <a:off x="158367" y="187452"/>
            <a:ext cx="8827266" cy="6483096"/>
          </a:xfrm>
          <a:prstGeom prst="rect">
            <a:avLst/>
          </a:prstGeom>
        </p:spPr>
      </p:pic>
      <p:sp>
        <p:nvSpPr>
          <p:cNvPr id="2" name="Title 1"/>
          <p:cNvSpPr>
            <a:spLocks noGrp="1"/>
          </p:cNvSpPr>
          <p:nvPr>
            <p:ph type="title"/>
          </p:nvPr>
        </p:nvSpPr>
        <p:spPr>
          <a:xfrm>
            <a:off x="4710953" y="533400"/>
            <a:ext cx="3657600" cy="1252538"/>
          </a:xfrm>
        </p:spPr>
        <p:txBody>
          <a:bodyPr anchor="b"/>
          <a:lstStyle>
            <a:lvl1pPr algn="l">
              <a:defRPr sz="3600" b="0"/>
            </a:lvl1pPr>
          </a:lstStyle>
          <a:p>
            <a:r>
              <a:rPr lang="ja-JP" altLang="en-US" smtClean="0"/>
              <a:t>マスター タイトルの書式設定</a:t>
            </a:r>
            <a:endParaRPr/>
          </a:p>
        </p:txBody>
      </p:sp>
      <p:sp>
        <p:nvSpPr>
          <p:cNvPr id="3" name="Picture Placeholder 2"/>
          <p:cNvSpPr>
            <a:spLocks noGrp="1"/>
          </p:cNvSpPr>
          <p:nvPr>
            <p:ph type="pic" idx="1"/>
          </p:nvPr>
        </p:nvSpPr>
        <p:spPr>
          <a:xfrm flipH="1">
            <a:off x="596153" y="1600199"/>
            <a:ext cx="3657600" cy="3657601"/>
          </a:xfrm>
          <a:prstGeom prst="ellipse">
            <a:avLst/>
          </a:prstGeom>
          <a:blipFill dpi="0" rotWithShape="0">
            <a:blip r:embed="rId3" cstate="print"/>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プレースホルダーまでドラッグするかアイコンをクリックして図を追加</a:t>
            </a:r>
            <a:endParaRPr/>
          </a:p>
        </p:txBody>
      </p:sp>
      <p:sp>
        <p:nvSpPr>
          <p:cNvPr id="4" name="Text Placeholder 3"/>
          <p:cNvSpPr>
            <a:spLocks noGrp="1"/>
          </p:cNvSpPr>
          <p:nvPr>
            <p:ph type="body" sz="half" idx="2"/>
          </p:nvPr>
        </p:nvSpPr>
        <p:spPr>
          <a:xfrm>
            <a:off x="4710412" y="1828800"/>
            <a:ext cx="3657600" cy="3810000"/>
          </a:xfrm>
        </p:spPr>
        <p:txBody>
          <a:bodyPr>
            <a:normAutofit/>
          </a:bodyPr>
          <a:lstStyle>
            <a:lvl1pPr marL="0" indent="0">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a:xfrm>
            <a:off x="381000" y="6288741"/>
            <a:ext cx="1865125" cy="365125"/>
          </a:xfrm>
        </p:spPr>
        <p:txBody>
          <a:bodyPr/>
          <a:lstStyle/>
          <a:p>
            <a:fld id="{D140825E-4A15-4D39-8176-1F07E904CB30}" type="datetimeFigureOut">
              <a:rPr lang="en-US" smtClean="0"/>
              <a:pPr/>
              <a:t>12/11/04</a:t>
            </a:fld>
            <a:endParaRPr lang="en-US"/>
          </a:p>
        </p:txBody>
      </p:sp>
      <p:sp>
        <p:nvSpPr>
          <p:cNvPr id="6" name="Footer Placeholder 5"/>
          <p:cNvSpPr>
            <a:spLocks noGrp="1"/>
          </p:cNvSpPr>
          <p:nvPr>
            <p:ph type="ftr" sz="quarter" idx="11"/>
          </p:nvPr>
        </p:nvSpPr>
        <p:spPr>
          <a:xfrm>
            <a:off x="3325813" y="6288741"/>
            <a:ext cx="5217551" cy="365125"/>
          </a:xfrm>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タイトルの上に図">
    <p:spTree>
      <p:nvGrpSpPr>
        <p:cNvPr id="1" name=""/>
        <p:cNvGrpSpPr/>
        <p:nvPr/>
      </p:nvGrpSpPr>
      <p:grpSpPr>
        <a:xfrm>
          <a:off x="0" y="0"/>
          <a:ext cx="0" cy="0"/>
          <a:chOff x="0" y="0"/>
          <a:chExt cx="0" cy="0"/>
        </a:xfrm>
      </p:grpSpPr>
      <p:pic>
        <p:nvPicPr>
          <p:cNvPr id="10" name="Picture 9" descr="Overlay-PictureCaption-Extras.png"/>
          <p:cNvPicPr>
            <a:picLocks noChangeAspect="1"/>
          </p:cNvPicPr>
          <p:nvPr/>
        </p:nvPicPr>
        <p:blipFill>
          <a:blip r:embed="rId2" cstate="print"/>
          <a:stretch>
            <a:fillRect/>
          </a:stretch>
        </p:blipFill>
        <p:spPr>
          <a:xfrm>
            <a:off x="158367" y="187452"/>
            <a:ext cx="8827266" cy="6483096"/>
          </a:xfrm>
          <a:prstGeom prst="rect">
            <a:avLst/>
          </a:prstGeom>
        </p:spPr>
      </p:pic>
      <p:sp>
        <p:nvSpPr>
          <p:cNvPr id="2" name="Title 1"/>
          <p:cNvSpPr>
            <a:spLocks noGrp="1"/>
          </p:cNvSpPr>
          <p:nvPr>
            <p:ph type="title"/>
          </p:nvPr>
        </p:nvSpPr>
        <p:spPr>
          <a:xfrm>
            <a:off x="808038" y="3778624"/>
            <a:ext cx="7560515" cy="1102658"/>
          </a:xfrm>
        </p:spPr>
        <p:txBody>
          <a:bodyPr anchor="b"/>
          <a:lstStyle>
            <a:lvl1pPr algn="l">
              <a:defRPr sz="3600" b="0"/>
            </a:lvl1pPr>
          </a:lstStyle>
          <a:p>
            <a:r>
              <a:rPr lang="ja-JP" altLang="en-US" smtClean="0"/>
              <a:t>マスター タイトルの書式設定</a:t>
            </a:r>
            <a:endParaRPr/>
          </a:p>
        </p:txBody>
      </p:sp>
      <p:sp>
        <p:nvSpPr>
          <p:cNvPr id="3" name="Picture Placeholder 2"/>
          <p:cNvSpPr>
            <a:spLocks noGrp="1"/>
          </p:cNvSpPr>
          <p:nvPr>
            <p:ph type="pic" idx="1"/>
          </p:nvPr>
        </p:nvSpPr>
        <p:spPr>
          <a:xfrm flipH="1">
            <a:off x="871584" y="762000"/>
            <a:ext cx="7427726" cy="2989730"/>
          </a:xfrm>
          <a:prstGeom prst="roundRect">
            <a:avLst>
              <a:gd name="adj" fmla="val 7476"/>
            </a:avLst>
          </a:prstGeom>
          <a:blipFill dpi="0" rotWithShape="0">
            <a:blip r:embed="rId3" cstate="print"/>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プレースホルダーまでドラッグするかアイコンをクリックして図を追加</a:t>
            </a:r>
            <a:endParaRPr/>
          </a:p>
        </p:txBody>
      </p:sp>
      <p:sp>
        <p:nvSpPr>
          <p:cNvPr id="4" name="Text Placeholder 3"/>
          <p:cNvSpPr>
            <a:spLocks noGrp="1"/>
          </p:cNvSpPr>
          <p:nvPr>
            <p:ph type="body" sz="half" idx="2"/>
          </p:nvPr>
        </p:nvSpPr>
        <p:spPr>
          <a:xfrm>
            <a:off x="808034" y="4827493"/>
            <a:ext cx="7559977" cy="1220881"/>
          </a:xfrm>
        </p:spPr>
        <p:txBody>
          <a:bodyPr>
            <a:normAutofit/>
          </a:bodyPr>
          <a:lstStyle>
            <a:lvl1pPr marL="0" indent="0">
              <a:spcBef>
                <a:spcPts val="3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a:xfrm>
            <a:off x="381000" y="6288741"/>
            <a:ext cx="1865125" cy="365125"/>
          </a:xfrm>
        </p:spPr>
        <p:txBody>
          <a:bodyPr/>
          <a:lstStyle/>
          <a:p>
            <a:fld id="{D140825E-4A15-4D39-8176-1F07E904CB30}" type="datetimeFigureOut">
              <a:rPr lang="en-US" smtClean="0"/>
              <a:pPr/>
              <a:t>12/11/04</a:t>
            </a:fld>
            <a:endParaRPr lang="en-US"/>
          </a:p>
        </p:txBody>
      </p:sp>
      <p:sp>
        <p:nvSpPr>
          <p:cNvPr id="6" name="Footer Placeholder 5"/>
          <p:cNvSpPr>
            <a:spLocks noGrp="1"/>
          </p:cNvSpPr>
          <p:nvPr>
            <p:ph type="ftr" sz="quarter" idx="11"/>
          </p:nvPr>
        </p:nvSpPr>
        <p:spPr>
          <a:xfrm>
            <a:off x="3325813" y="6288741"/>
            <a:ext cx="5217551" cy="365125"/>
          </a:xfrm>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cstate="print"/>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ja-JP" altLang="en-US" smtClean="0"/>
              <a:t>マスター タイトルの書式設定</a:t>
            </a:r>
            <a:endParaRPr/>
          </a:p>
        </p:txBody>
      </p:sp>
      <p:sp>
        <p:nvSpPr>
          <p:cNvPr id="3" name="Vertical Text Placeholder 2"/>
          <p:cNvSpPr>
            <a:spLocks noGrp="1"/>
          </p:cNvSpPr>
          <p:nvPr>
            <p:ph type="body" orient="vert" idx="1"/>
          </p:nvPr>
        </p:nvSpPr>
        <p:spPr/>
        <p:txBody>
          <a:bodyPr vert="eaVert"/>
          <a:lstStyle>
            <a:lvl5pPr>
              <a:defRPr/>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dirty="0"/>
          </a:p>
        </p:txBody>
      </p:sp>
      <p:sp>
        <p:nvSpPr>
          <p:cNvPr id="4" name="Date Placeholder 3"/>
          <p:cNvSpPr>
            <a:spLocks noGrp="1"/>
          </p:cNvSpPr>
          <p:nvPr>
            <p:ph type="dt" sz="half" idx="10"/>
          </p:nvPr>
        </p:nvSpPr>
        <p:spPr/>
        <p:txBody>
          <a:bodyPr/>
          <a:lstStyle/>
          <a:p>
            <a:fld id="{D140825E-4A15-4D39-8176-1F07E904CB30}" type="datetimeFigureOut">
              <a:rPr lang="en-US" smtClean="0"/>
              <a:pPr/>
              <a:t>12/11/04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E4AAA4-6363-4581-962D-1ACCC2D600C5}"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cstate="print"/>
          <a:stretch>
            <a:fillRect/>
          </a:stretch>
        </p:blipFill>
        <p:spPr>
          <a:xfrm>
            <a:off x="150887" y="186645"/>
            <a:ext cx="8827266" cy="6483096"/>
          </a:xfrm>
          <a:prstGeom prst="rect">
            <a:avLst/>
          </a:prstGeom>
        </p:spPr>
      </p:pic>
      <p:sp>
        <p:nvSpPr>
          <p:cNvPr id="2" name="Vertical Title 1"/>
          <p:cNvSpPr>
            <a:spLocks noGrp="1"/>
          </p:cNvSpPr>
          <p:nvPr>
            <p:ph type="title" orient="vert"/>
          </p:nvPr>
        </p:nvSpPr>
        <p:spPr>
          <a:xfrm>
            <a:off x="7328646" y="779463"/>
            <a:ext cx="1358153" cy="5268912"/>
          </a:xfrm>
        </p:spPr>
        <p:txBody>
          <a:bodyPr vert="eaVert"/>
          <a:lstStyle/>
          <a:p>
            <a:r>
              <a:rPr lang="ja-JP" altLang="en-US" smtClean="0"/>
              <a:t>マスター タイトルの書式設定</a:t>
            </a:r>
            <a:endParaRPr/>
          </a:p>
        </p:txBody>
      </p:sp>
      <p:sp>
        <p:nvSpPr>
          <p:cNvPr id="3" name="Vertical Text Placeholder 2"/>
          <p:cNvSpPr>
            <a:spLocks noGrp="1"/>
          </p:cNvSpPr>
          <p:nvPr>
            <p:ph type="body" orient="vert" idx="1"/>
          </p:nvPr>
        </p:nvSpPr>
        <p:spPr>
          <a:xfrm>
            <a:off x="779462" y="779464"/>
            <a:ext cx="6170613" cy="5268911"/>
          </a:xfrm>
        </p:spPr>
        <p:txBody>
          <a:bodyPr vert="eaVert"/>
          <a:lstStyle>
            <a:lvl5pPr>
              <a:defRPr/>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dirty="0"/>
          </a:p>
        </p:txBody>
      </p:sp>
      <p:sp>
        <p:nvSpPr>
          <p:cNvPr id="4" name="Date Placeholder 3"/>
          <p:cNvSpPr>
            <a:spLocks noGrp="1"/>
          </p:cNvSpPr>
          <p:nvPr>
            <p:ph type="dt" sz="half" idx="10"/>
          </p:nvPr>
        </p:nvSpPr>
        <p:spPr/>
        <p:txBody>
          <a:bodyPr/>
          <a:lstStyle/>
          <a:p>
            <a:fld id="{D140825E-4A15-4D39-8176-1F07E904CB30}" type="datetimeFigureOut">
              <a:rPr lang="en-US" smtClean="0"/>
              <a:pPr/>
              <a:t>12/11/04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E4AAA4-6363-4581-962D-1ACCC2D600C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cstate="print"/>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ja-JP" altLang="en-US" smtClean="0"/>
              <a:t>マスター タイトルの書式設定</a:t>
            </a:r>
            <a:endParaRPr/>
          </a:p>
        </p:txBody>
      </p:sp>
      <p:sp>
        <p:nvSpPr>
          <p:cNvPr id="3" name="Content Placeholder 2"/>
          <p:cNvSpPr>
            <a:spLocks noGrp="1"/>
          </p:cNvSpPr>
          <p:nvPr>
            <p:ph idx="1"/>
          </p:nvPr>
        </p:nvSpPr>
        <p:spPr/>
        <p:txBody>
          <a:bodyPr/>
          <a:lstStyle>
            <a:lvl5pPr>
              <a:defRPr/>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dirty="0"/>
          </a:p>
        </p:txBody>
      </p:sp>
      <p:sp>
        <p:nvSpPr>
          <p:cNvPr id="4" name="Date Placeholder 3"/>
          <p:cNvSpPr>
            <a:spLocks noGrp="1"/>
          </p:cNvSpPr>
          <p:nvPr>
            <p:ph type="dt" sz="half" idx="10"/>
          </p:nvPr>
        </p:nvSpPr>
        <p:spPr/>
        <p:txBody>
          <a:bodyPr/>
          <a:lstStyle/>
          <a:p>
            <a:fld id="{D140825E-4A15-4D39-8176-1F07E904CB30}" type="datetimeFigureOut">
              <a:rPr lang="en-US" smtClean="0"/>
              <a:pPr/>
              <a:t>12/11/04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E4AAA4-6363-4581-962D-1ACCC2D600C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pic>
        <p:nvPicPr>
          <p:cNvPr id="8" name="Picture 7" descr="Overlay-SectionHeader.png"/>
          <p:cNvPicPr>
            <a:picLocks noChangeAspect="1"/>
          </p:cNvPicPr>
          <p:nvPr/>
        </p:nvPicPr>
        <p:blipFill>
          <a:blip r:embed="rId2" cstate="print"/>
          <a:stretch>
            <a:fillRect/>
          </a:stretch>
        </p:blipFill>
        <p:spPr>
          <a:xfrm>
            <a:off x="158367" y="187452"/>
            <a:ext cx="8827266" cy="6483096"/>
          </a:xfrm>
          <a:prstGeom prst="rect">
            <a:avLst/>
          </a:prstGeom>
        </p:spPr>
      </p:pic>
      <p:sp>
        <p:nvSpPr>
          <p:cNvPr id="2" name="Title 1"/>
          <p:cNvSpPr>
            <a:spLocks noGrp="1"/>
          </p:cNvSpPr>
          <p:nvPr>
            <p:ph type="title"/>
          </p:nvPr>
        </p:nvSpPr>
        <p:spPr>
          <a:xfrm>
            <a:off x="779463" y="2591360"/>
            <a:ext cx="7583487" cy="1362075"/>
          </a:xfrm>
        </p:spPr>
        <p:txBody>
          <a:bodyPr anchor="b" anchorCtr="0">
            <a:noAutofit/>
          </a:bodyPr>
          <a:lstStyle>
            <a:lvl1pPr algn="l">
              <a:defRPr sz="4400" b="1" cap="none" baseline="0">
                <a:solidFill>
                  <a:schemeClr val="bg1"/>
                </a:solidFill>
              </a:defRPr>
            </a:lvl1pPr>
          </a:lstStyle>
          <a:p>
            <a:r>
              <a:rPr lang="ja-JP" altLang="en-US" smtClean="0"/>
              <a:t>マスター タイトルの書式設定</a:t>
            </a:r>
            <a:endParaRPr/>
          </a:p>
        </p:txBody>
      </p:sp>
      <p:sp>
        <p:nvSpPr>
          <p:cNvPr id="3" name="Text Placeholder 2"/>
          <p:cNvSpPr>
            <a:spLocks noGrp="1"/>
          </p:cNvSpPr>
          <p:nvPr>
            <p:ph type="body" idx="1"/>
          </p:nvPr>
        </p:nvSpPr>
        <p:spPr>
          <a:xfrm>
            <a:off x="779463" y="3950354"/>
            <a:ext cx="7583487" cy="1500187"/>
          </a:xfrm>
        </p:spPr>
        <p:txBody>
          <a:bodyPr anchor="t" anchorCtr="0"/>
          <a:lstStyle>
            <a:lvl1pPr marL="0" indent="0" algn="l">
              <a:spcBef>
                <a:spcPts val="600"/>
              </a:spcBef>
              <a:buNone/>
              <a:defRPr sz="20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D140825E-4A15-4D39-8176-1F07E904CB30}" type="datetimeFigureOut">
              <a:rPr lang="en-US" smtClean="0"/>
              <a:pPr/>
              <a:t>12/11/04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E4AAA4-6363-4581-962D-1ACCC2D600C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cstate="print"/>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ja-JP" altLang="en-US" smtClean="0"/>
              <a:t>マスター タイトルの書式設定</a:t>
            </a:r>
            <a:endParaRPr/>
          </a:p>
        </p:txBody>
      </p:sp>
      <p:sp>
        <p:nvSpPr>
          <p:cNvPr id="3" name="Content Placeholder 2"/>
          <p:cNvSpPr>
            <a:spLocks noGrp="1"/>
          </p:cNvSpPr>
          <p:nvPr>
            <p:ph sz="half" idx="1"/>
          </p:nvPr>
        </p:nvSpPr>
        <p:spPr>
          <a:xfrm>
            <a:off x="779462"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dirty="0"/>
          </a:p>
        </p:txBody>
      </p:sp>
      <p:sp>
        <p:nvSpPr>
          <p:cNvPr id="4" name="Content Placeholder 3"/>
          <p:cNvSpPr>
            <a:spLocks noGrp="1"/>
          </p:cNvSpPr>
          <p:nvPr>
            <p:ph sz="half" idx="2"/>
          </p:nvPr>
        </p:nvSpPr>
        <p:spPr>
          <a:xfrm>
            <a:off x="4688541"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dirty="0"/>
          </a:p>
        </p:txBody>
      </p:sp>
      <p:sp>
        <p:nvSpPr>
          <p:cNvPr id="5" name="Date Placeholder 4"/>
          <p:cNvSpPr>
            <a:spLocks noGrp="1"/>
          </p:cNvSpPr>
          <p:nvPr>
            <p:ph type="dt" sz="half" idx="10"/>
          </p:nvPr>
        </p:nvSpPr>
        <p:spPr/>
        <p:txBody>
          <a:bodyPr/>
          <a:lstStyle/>
          <a:p>
            <a:fld id="{D140825E-4A15-4D39-8176-1F07E904CB30}" type="datetimeFigureOut">
              <a:rPr lang="en-US" smtClean="0"/>
              <a:pPr/>
              <a:t>12/11/04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pic>
        <p:nvPicPr>
          <p:cNvPr id="14" name="Picture 13" descr="Overlay-ContentSlides.png"/>
          <p:cNvPicPr>
            <a:picLocks noChangeAspect="1"/>
          </p:cNvPicPr>
          <p:nvPr/>
        </p:nvPicPr>
        <p:blipFill>
          <a:blip r:embed="rId2" cstate="print"/>
          <a:stretch>
            <a:fillRect/>
          </a:stretch>
        </p:blipFill>
        <p:spPr>
          <a:xfrm>
            <a:off x="150887" y="186645"/>
            <a:ext cx="8827266" cy="6483096"/>
          </a:xfrm>
          <a:prstGeom prst="rect">
            <a:avLst/>
          </a:prstGeom>
        </p:spPr>
      </p:pic>
      <p:sp>
        <p:nvSpPr>
          <p:cNvPr id="2" name="Title 1"/>
          <p:cNvSpPr>
            <a:spLocks noGrp="1"/>
          </p:cNvSpPr>
          <p:nvPr>
            <p:ph type="title"/>
          </p:nvPr>
        </p:nvSpPr>
        <p:spPr>
          <a:xfrm>
            <a:off x="779463" y="381000"/>
            <a:ext cx="7583487" cy="1044388"/>
          </a:xfrm>
        </p:spPr>
        <p:txBody>
          <a:bodyPr/>
          <a:lstStyle>
            <a:lvl1pPr>
              <a:defRPr/>
            </a:lvl1pPr>
          </a:lstStyle>
          <a:p>
            <a:r>
              <a:rPr lang="ja-JP" altLang="en-US" smtClean="0"/>
              <a:t>マスター タイトルの書式設定</a:t>
            </a:r>
            <a:endParaRPr/>
          </a:p>
        </p:txBody>
      </p:sp>
      <p:sp>
        <p:nvSpPr>
          <p:cNvPr id="3" name="Text Placeholder 2"/>
          <p:cNvSpPr>
            <a:spLocks noGrp="1"/>
          </p:cNvSpPr>
          <p:nvPr>
            <p:ph type="body" idx="1"/>
          </p:nvPr>
        </p:nvSpPr>
        <p:spPr>
          <a:xfrm>
            <a:off x="779463" y="1438835"/>
            <a:ext cx="3657600" cy="789828"/>
          </a:xfrm>
        </p:spPr>
        <p:txBody>
          <a:bodyPr anchor="b">
            <a:noAutofit/>
          </a:bodyPr>
          <a:lstStyle>
            <a:lvl1pPr marL="0" indent="0" algn="ctr">
              <a:lnSpc>
                <a:spcPts val="3000"/>
              </a:lnSpc>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779463" y="2362199"/>
            <a:ext cx="3657600" cy="368617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dirty="0"/>
          </a:p>
        </p:txBody>
      </p:sp>
      <p:sp>
        <p:nvSpPr>
          <p:cNvPr id="5" name="Text Placeholder 4"/>
          <p:cNvSpPr>
            <a:spLocks noGrp="1"/>
          </p:cNvSpPr>
          <p:nvPr>
            <p:ph type="body" sz="quarter" idx="3"/>
          </p:nvPr>
        </p:nvSpPr>
        <p:spPr>
          <a:xfrm>
            <a:off x="4705350" y="1438835"/>
            <a:ext cx="3657600" cy="789828"/>
          </a:xfrm>
        </p:spPr>
        <p:txBody>
          <a:bodyPr anchor="b">
            <a:noAutofit/>
          </a:bodyPr>
          <a:lstStyle>
            <a:lvl1pPr marL="0" indent="0" algn="ctr">
              <a:lnSpc>
                <a:spcPts val="3000"/>
              </a:lnSpc>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705350" y="2362199"/>
            <a:ext cx="3657600" cy="368617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dirty="0"/>
          </a:p>
        </p:txBody>
      </p:sp>
      <p:sp>
        <p:nvSpPr>
          <p:cNvPr id="7" name="Date Placeholder 6"/>
          <p:cNvSpPr>
            <a:spLocks noGrp="1"/>
          </p:cNvSpPr>
          <p:nvPr>
            <p:ph type="dt" sz="half" idx="10"/>
          </p:nvPr>
        </p:nvSpPr>
        <p:spPr/>
        <p:txBody>
          <a:bodyPr/>
          <a:lstStyle/>
          <a:p>
            <a:fld id="{D140825E-4A15-4D39-8176-1F07E904CB30}" type="datetimeFigureOut">
              <a:rPr lang="en-US" smtClean="0"/>
              <a:pPr/>
              <a:t>12/11/04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E4AAA4-6363-4581-962D-1ACCC2D600C5}" type="slidenum">
              <a:rPr lang="en-US" smtClean="0"/>
              <a:pPr/>
              <a:t>‹#›</a:t>
            </a:fld>
            <a:endParaRPr lang="en-US"/>
          </a:p>
        </p:txBody>
      </p:sp>
      <p:cxnSp>
        <p:nvCxnSpPr>
          <p:cNvPr id="12" name="Straight Connector 11"/>
          <p:cNvCxnSpPr/>
          <p:nvPr/>
        </p:nvCxnSpPr>
        <p:spPr>
          <a:xfrm>
            <a:off x="874059" y="2286000"/>
            <a:ext cx="3563003"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815840" y="2286000"/>
            <a:ext cx="3566160"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874059" y="2286000"/>
            <a:ext cx="3563003"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4815840" y="2286000"/>
            <a:ext cx="3566160"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2 つの上下のコンテンツ">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cstate="print"/>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ja-JP" altLang="en-US" smtClean="0"/>
              <a:t>マスター タイトルの書式設定</a:t>
            </a:r>
            <a:endParaRPr/>
          </a:p>
        </p:txBody>
      </p:sp>
      <p:sp>
        <p:nvSpPr>
          <p:cNvPr id="3" name="Content Placeholder 2"/>
          <p:cNvSpPr>
            <a:spLocks noGrp="1"/>
          </p:cNvSpPr>
          <p:nvPr>
            <p:ph sz="half" idx="1"/>
          </p:nvPr>
        </p:nvSpPr>
        <p:spPr>
          <a:xfrm>
            <a:off x="779462" y="1828801"/>
            <a:ext cx="7585076"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dirty="0"/>
          </a:p>
        </p:txBody>
      </p:sp>
      <p:sp>
        <p:nvSpPr>
          <p:cNvPr id="5" name="Date Placeholder 4"/>
          <p:cNvSpPr>
            <a:spLocks noGrp="1"/>
          </p:cNvSpPr>
          <p:nvPr>
            <p:ph type="dt" sz="half" idx="10"/>
          </p:nvPr>
        </p:nvSpPr>
        <p:spPr/>
        <p:txBody>
          <a:bodyPr/>
          <a:lstStyle/>
          <a:p>
            <a:fld id="{D140825E-4A15-4D39-8176-1F07E904CB30}" type="datetimeFigureOut">
              <a:rPr lang="en-US" smtClean="0"/>
              <a:pPr/>
              <a:t>12/11/04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pPr/>
              <a:t>‹#›</a:t>
            </a:fld>
            <a:endParaRPr lang="en-US"/>
          </a:p>
        </p:txBody>
      </p:sp>
      <p:sp>
        <p:nvSpPr>
          <p:cNvPr id="10" name="Content Placeholder 2"/>
          <p:cNvSpPr>
            <a:spLocks noGrp="1"/>
          </p:cNvSpPr>
          <p:nvPr>
            <p:ph sz="half" idx="13"/>
          </p:nvPr>
        </p:nvSpPr>
        <p:spPr>
          <a:xfrm>
            <a:off x="779462" y="3991816"/>
            <a:ext cx="7585076"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3 つのコンテンツ">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cstate="print"/>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ja-JP" altLang="en-US" smtClean="0"/>
              <a:t>マスター タイトルの書式設定</a:t>
            </a:r>
            <a:endParaRPr/>
          </a:p>
        </p:txBody>
      </p:sp>
      <p:sp>
        <p:nvSpPr>
          <p:cNvPr id="3" name="Content Placeholder 2"/>
          <p:cNvSpPr>
            <a:spLocks noGrp="1"/>
          </p:cNvSpPr>
          <p:nvPr>
            <p:ph sz="half" idx="1"/>
          </p:nvPr>
        </p:nvSpPr>
        <p:spPr>
          <a:xfrm>
            <a:off x="471095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dirty="0"/>
          </a:p>
        </p:txBody>
      </p:sp>
      <p:sp>
        <p:nvSpPr>
          <p:cNvPr id="5" name="Date Placeholder 4"/>
          <p:cNvSpPr>
            <a:spLocks noGrp="1"/>
          </p:cNvSpPr>
          <p:nvPr>
            <p:ph type="dt" sz="half" idx="10"/>
          </p:nvPr>
        </p:nvSpPr>
        <p:spPr/>
        <p:txBody>
          <a:bodyPr/>
          <a:lstStyle/>
          <a:p>
            <a:fld id="{D140825E-4A15-4D39-8176-1F07E904CB30}" type="datetimeFigureOut">
              <a:rPr lang="en-US" smtClean="0"/>
              <a:pPr/>
              <a:t>12/11/04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pPr/>
              <a:t>‹#›</a:t>
            </a:fld>
            <a:endParaRPr lang="en-US"/>
          </a:p>
        </p:txBody>
      </p:sp>
      <p:sp>
        <p:nvSpPr>
          <p:cNvPr id="10" name="Content Placeholder 2"/>
          <p:cNvSpPr>
            <a:spLocks noGrp="1"/>
          </p:cNvSpPr>
          <p:nvPr>
            <p:ph sz="half" idx="13"/>
          </p:nvPr>
        </p:nvSpPr>
        <p:spPr>
          <a:xfrm>
            <a:off x="471095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dirty="0"/>
          </a:p>
        </p:txBody>
      </p:sp>
      <p:sp>
        <p:nvSpPr>
          <p:cNvPr id="11" name="Content Placeholder 2"/>
          <p:cNvSpPr>
            <a:spLocks noGrp="1"/>
          </p:cNvSpPr>
          <p:nvPr>
            <p:ph sz="half" idx="14"/>
          </p:nvPr>
        </p:nvSpPr>
        <p:spPr>
          <a:xfrm>
            <a:off x="779462"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4 つのコンテンツ">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cstate="print"/>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ja-JP" altLang="en-US" smtClean="0"/>
              <a:t>マスター タイトルの書式設定</a:t>
            </a:r>
            <a:endParaRPr/>
          </a:p>
        </p:txBody>
      </p:sp>
      <p:sp>
        <p:nvSpPr>
          <p:cNvPr id="5" name="Date Placeholder 4"/>
          <p:cNvSpPr>
            <a:spLocks noGrp="1"/>
          </p:cNvSpPr>
          <p:nvPr>
            <p:ph type="dt" sz="half" idx="10"/>
          </p:nvPr>
        </p:nvSpPr>
        <p:spPr/>
        <p:txBody>
          <a:bodyPr/>
          <a:lstStyle/>
          <a:p>
            <a:fld id="{D140825E-4A15-4D39-8176-1F07E904CB30}" type="datetimeFigureOut">
              <a:rPr lang="en-US" smtClean="0"/>
              <a:pPr/>
              <a:t>12/11/04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pPr/>
              <a:t>‹#›</a:t>
            </a:fld>
            <a:endParaRPr lang="en-US"/>
          </a:p>
        </p:txBody>
      </p:sp>
      <p:sp>
        <p:nvSpPr>
          <p:cNvPr id="12" name="Content Placeholder 2"/>
          <p:cNvSpPr>
            <a:spLocks noGrp="1"/>
          </p:cNvSpPr>
          <p:nvPr>
            <p:ph sz="half" idx="14"/>
          </p:nvPr>
        </p:nvSpPr>
        <p:spPr>
          <a:xfrm>
            <a:off x="77946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dirty="0"/>
          </a:p>
        </p:txBody>
      </p:sp>
      <p:sp>
        <p:nvSpPr>
          <p:cNvPr id="13" name="Content Placeholder 2"/>
          <p:cNvSpPr>
            <a:spLocks noGrp="1"/>
          </p:cNvSpPr>
          <p:nvPr>
            <p:ph sz="half" idx="15"/>
          </p:nvPr>
        </p:nvSpPr>
        <p:spPr>
          <a:xfrm>
            <a:off x="77946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dirty="0"/>
          </a:p>
        </p:txBody>
      </p:sp>
      <p:sp>
        <p:nvSpPr>
          <p:cNvPr id="14" name="Content Placeholder 2"/>
          <p:cNvSpPr>
            <a:spLocks noGrp="1"/>
          </p:cNvSpPr>
          <p:nvPr>
            <p:ph sz="half" idx="1"/>
          </p:nvPr>
        </p:nvSpPr>
        <p:spPr>
          <a:xfrm>
            <a:off x="471095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dirty="0"/>
          </a:p>
        </p:txBody>
      </p:sp>
      <p:sp>
        <p:nvSpPr>
          <p:cNvPr id="15" name="Content Placeholder 2"/>
          <p:cNvSpPr>
            <a:spLocks noGrp="1"/>
          </p:cNvSpPr>
          <p:nvPr>
            <p:ph sz="half" idx="13"/>
          </p:nvPr>
        </p:nvSpPr>
        <p:spPr>
          <a:xfrm>
            <a:off x="471095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pic>
        <p:nvPicPr>
          <p:cNvPr id="6" name="Picture 5" descr="Overlay-ContentSlides.png"/>
          <p:cNvPicPr>
            <a:picLocks noChangeAspect="1"/>
          </p:cNvPicPr>
          <p:nvPr/>
        </p:nvPicPr>
        <p:blipFill>
          <a:blip r:embed="rId2" cstate="print"/>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ja-JP" altLang="en-US" smtClean="0"/>
              <a:t>マスター タイトルの書式設定</a:t>
            </a:r>
            <a:endParaRPr/>
          </a:p>
        </p:txBody>
      </p:sp>
      <p:sp>
        <p:nvSpPr>
          <p:cNvPr id="3" name="Date Placeholder 2"/>
          <p:cNvSpPr>
            <a:spLocks noGrp="1"/>
          </p:cNvSpPr>
          <p:nvPr>
            <p:ph type="dt" sz="half" idx="10"/>
          </p:nvPr>
        </p:nvSpPr>
        <p:spPr/>
        <p:txBody>
          <a:bodyPr/>
          <a:lstStyle/>
          <a:p>
            <a:fld id="{D140825E-4A15-4D39-8176-1F07E904CB30}" type="datetimeFigureOut">
              <a:rPr lang="en-US" smtClean="0"/>
              <a:pPr/>
              <a:t>12/11/04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E4AAA4-6363-4581-962D-1ACCC2D600C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ound Diagonal Corner Rectangle 7"/>
          <p:cNvSpPr/>
          <p:nvPr/>
        </p:nvSpPr>
        <p:spPr>
          <a:xfrm>
            <a:off x="189707" y="189707"/>
            <a:ext cx="8764587" cy="6478587"/>
          </a:xfrm>
          <a:prstGeom prst="round2DiagRect">
            <a:avLst>
              <a:gd name="adj1" fmla="val 9416"/>
              <a:gd name="adj2" fmla="val 0"/>
            </a:avLst>
          </a:prstGeom>
          <a:gradFill>
            <a:gsLst>
              <a:gs pos="17000">
                <a:schemeClr val="bg2"/>
              </a:gs>
              <a:gs pos="100000">
                <a:schemeClr val="tx2"/>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Placeholder 1"/>
          <p:cNvSpPr>
            <a:spLocks noGrp="1"/>
          </p:cNvSpPr>
          <p:nvPr>
            <p:ph type="title"/>
          </p:nvPr>
        </p:nvSpPr>
        <p:spPr>
          <a:xfrm>
            <a:off x="779463" y="381000"/>
            <a:ext cx="7583487" cy="1044388"/>
          </a:xfrm>
          <a:prstGeom prst="rect">
            <a:avLst/>
          </a:prstGeom>
        </p:spPr>
        <p:txBody>
          <a:bodyPr vert="horz" lIns="91440" tIns="45720" rIns="91440" bIns="45720" rtlCol="0" anchor="b" anchorCtr="0">
            <a:noAutofit/>
          </a:bodyPr>
          <a:lstStyle/>
          <a:p>
            <a:r>
              <a:rPr lang="ja-JP" altLang="en-US" smtClean="0"/>
              <a:t>マスター タイトルの書式設定</a:t>
            </a:r>
            <a:endParaRPr/>
          </a:p>
        </p:txBody>
      </p:sp>
      <p:sp>
        <p:nvSpPr>
          <p:cNvPr id="3" name="Text Placeholder 2"/>
          <p:cNvSpPr>
            <a:spLocks noGrp="1"/>
          </p:cNvSpPr>
          <p:nvPr>
            <p:ph type="body" idx="1"/>
          </p:nvPr>
        </p:nvSpPr>
        <p:spPr>
          <a:xfrm>
            <a:off x="779463" y="1828800"/>
            <a:ext cx="7583487" cy="4208930"/>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dirty="0"/>
          </a:p>
        </p:txBody>
      </p:sp>
      <p:sp>
        <p:nvSpPr>
          <p:cNvPr id="4" name="Date Placeholder 3"/>
          <p:cNvSpPr>
            <a:spLocks noGrp="1"/>
          </p:cNvSpPr>
          <p:nvPr>
            <p:ph type="dt" sz="half" idx="2"/>
          </p:nvPr>
        </p:nvSpPr>
        <p:spPr>
          <a:xfrm>
            <a:off x="381000" y="6288741"/>
            <a:ext cx="1887537" cy="365125"/>
          </a:xfrm>
          <a:prstGeom prst="rect">
            <a:avLst/>
          </a:prstGeom>
        </p:spPr>
        <p:txBody>
          <a:bodyPr vert="horz" lIns="91440" tIns="45720" rIns="91440" bIns="45720" rtlCol="0" anchor="ctr"/>
          <a:lstStyle>
            <a:lvl1pPr algn="l">
              <a:defRPr sz="1200">
                <a:solidFill>
                  <a:schemeClr val="bg2"/>
                </a:solidFill>
              </a:defRPr>
            </a:lvl1pPr>
          </a:lstStyle>
          <a:p>
            <a:fld id="{D140825E-4A15-4D39-8176-1F07E904CB30}" type="datetimeFigureOut">
              <a:rPr lang="en-US" smtClean="0"/>
              <a:pPr/>
              <a:t>12/11/04</a:t>
            </a:fld>
            <a:endParaRPr lang="en-US"/>
          </a:p>
        </p:txBody>
      </p:sp>
      <p:sp>
        <p:nvSpPr>
          <p:cNvPr id="5" name="Footer Placeholder 4"/>
          <p:cNvSpPr>
            <a:spLocks noGrp="1"/>
          </p:cNvSpPr>
          <p:nvPr>
            <p:ph type="ftr" sz="quarter" idx="3"/>
          </p:nvPr>
        </p:nvSpPr>
        <p:spPr>
          <a:xfrm>
            <a:off x="3304615" y="6288741"/>
            <a:ext cx="5238750" cy="365125"/>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6" name="Slide Number Placeholder 5"/>
          <p:cNvSpPr>
            <a:spLocks noGrp="1"/>
          </p:cNvSpPr>
          <p:nvPr>
            <p:ph type="sldNum" sz="quarter" idx="4"/>
          </p:nvPr>
        </p:nvSpPr>
        <p:spPr>
          <a:xfrm>
            <a:off x="8404411" y="219635"/>
            <a:ext cx="493059" cy="365125"/>
          </a:xfrm>
          <a:prstGeom prst="rect">
            <a:avLst/>
          </a:prstGeom>
        </p:spPr>
        <p:txBody>
          <a:bodyPr vert="horz" lIns="91440" tIns="45720" rIns="91440" bIns="45720" rtlCol="0" anchor="ctr"/>
          <a:lstStyle>
            <a:lvl1pPr algn="r">
              <a:defRPr sz="1200">
                <a:solidFill>
                  <a:schemeClr val="tx2"/>
                </a:solidFill>
              </a:defRPr>
            </a:lvl1pPr>
          </a:lstStyle>
          <a:p>
            <a:fld id="{93E4AAA4-6363-4581-962D-1ACCC2D600C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914400" rtl="0" eaLnBrk="1" latinLnBrk="0" hangingPunct="1">
        <a:spcBef>
          <a:spcPct val="0"/>
        </a:spcBef>
        <a:buNone/>
        <a:defRPr kumimoji="1" sz="3800" kern="1200">
          <a:solidFill>
            <a:schemeClr val="bg1"/>
          </a:solidFill>
          <a:latin typeface="+mj-lt"/>
          <a:ea typeface="+mj-ea"/>
          <a:cs typeface="+mj-cs"/>
        </a:defRPr>
      </a:lvl1pPr>
    </p:titleStyle>
    <p:bodyStyle>
      <a:lvl1pPr marL="282575" indent="-282575" algn="l" defTabSz="914400" rtl="0" eaLnBrk="1" latinLnBrk="0" hangingPunct="1">
        <a:spcBef>
          <a:spcPts val="2000"/>
        </a:spcBef>
        <a:buFont typeface="Wingdings 2" pitchFamily="18" charset="2"/>
        <a:buChar char=""/>
        <a:defRPr kumimoji="1" sz="2200" kern="1200">
          <a:solidFill>
            <a:schemeClr val="bg1"/>
          </a:solidFill>
          <a:latin typeface="+mn-lt"/>
          <a:ea typeface="+mn-ea"/>
          <a:cs typeface="+mn-cs"/>
        </a:defRPr>
      </a:lvl1pPr>
      <a:lvl2pPr marL="577850" indent="-295275" algn="l" defTabSz="914400" rtl="0" eaLnBrk="1" latinLnBrk="0" hangingPunct="1">
        <a:spcBef>
          <a:spcPts val="600"/>
        </a:spcBef>
        <a:buFont typeface="Wingdings 2" pitchFamily="18" charset="2"/>
        <a:buChar char=""/>
        <a:defRPr kumimoji="1" sz="2000" kern="1200">
          <a:solidFill>
            <a:schemeClr val="bg1"/>
          </a:solidFill>
          <a:latin typeface="+mn-lt"/>
          <a:ea typeface="+mn-ea"/>
          <a:cs typeface="+mn-cs"/>
        </a:defRPr>
      </a:lvl2pPr>
      <a:lvl3pPr marL="860425" indent="-282575" algn="l" defTabSz="914400" rtl="0" eaLnBrk="1" latinLnBrk="0" hangingPunct="1">
        <a:spcBef>
          <a:spcPts val="600"/>
        </a:spcBef>
        <a:buFont typeface="Wingdings 2" pitchFamily="18" charset="2"/>
        <a:buChar char=""/>
        <a:defRPr kumimoji="1" sz="1800" kern="1200">
          <a:solidFill>
            <a:schemeClr val="bg1"/>
          </a:solidFill>
          <a:latin typeface="+mn-lt"/>
          <a:ea typeface="+mn-ea"/>
          <a:cs typeface="+mn-cs"/>
        </a:defRPr>
      </a:lvl3pPr>
      <a:lvl4pPr marL="1143000" indent="-282575" algn="l" defTabSz="914400" rtl="0" eaLnBrk="1" latinLnBrk="0" hangingPunct="1">
        <a:spcBef>
          <a:spcPts val="600"/>
        </a:spcBef>
        <a:buFont typeface="Wingdings 2" pitchFamily="18" charset="2"/>
        <a:buChar char=""/>
        <a:defRPr kumimoji="1" sz="1800" kern="1200">
          <a:solidFill>
            <a:schemeClr val="bg1"/>
          </a:solidFill>
          <a:latin typeface="+mn-lt"/>
          <a:ea typeface="+mn-ea"/>
          <a:cs typeface="+mn-cs"/>
        </a:defRPr>
      </a:lvl4pPr>
      <a:lvl5pPr marL="1425575" indent="-282575" algn="l" defTabSz="914400" rtl="0" eaLnBrk="1" latinLnBrk="0" hangingPunct="1">
        <a:spcBef>
          <a:spcPts val="600"/>
        </a:spcBef>
        <a:buFont typeface="Wingdings 2" pitchFamily="18" charset="2"/>
        <a:buChar char=""/>
        <a:defRPr kumimoji="1" sz="1800" kern="1200">
          <a:solidFill>
            <a:schemeClr val="bg1"/>
          </a:solidFill>
          <a:latin typeface="+mn-lt"/>
          <a:ea typeface="+mn-ea"/>
          <a:cs typeface="+mn-cs"/>
        </a:defRPr>
      </a:lvl5pPr>
      <a:lvl6pPr marL="1711325" indent="-288925" algn="l" defTabSz="914400" rtl="0" eaLnBrk="1" latinLnBrk="0" hangingPunct="1">
        <a:spcBef>
          <a:spcPct val="20000"/>
        </a:spcBef>
        <a:buFont typeface="Wingdings 2" pitchFamily="18" charset="2"/>
        <a:buChar char=""/>
        <a:defRPr kumimoji="1" lang="en-US" sz="1800" kern="1200" dirty="0" smtClean="0">
          <a:solidFill>
            <a:schemeClr val="bg1"/>
          </a:solidFill>
          <a:latin typeface="+mn-lt"/>
          <a:ea typeface="+mn-ea"/>
          <a:cs typeface="+mn-cs"/>
        </a:defRPr>
      </a:lvl6pPr>
      <a:lvl7pPr marL="2000250" indent="-288925" algn="l" defTabSz="914400" rtl="0" eaLnBrk="1" latinLnBrk="0" hangingPunct="1">
        <a:spcBef>
          <a:spcPct val="20000"/>
        </a:spcBef>
        <a:buFont typeface="Wingdings 2" pitchFamily="18" charset="2"/>
        <a:buChar char=""/>
        <a:defRPr kumimoji="1" lang="en-US" sz="1800" kern="1200" dirty="0" smtClean="0">
          <a:solidFill>
            <a:schemeClr val="bg1"/>
          </a:solidFill>
          <a:latin typeface="+mn-lt"/>
          <a:ea typeface="+mn-ea"/>
          <a:cs typeface="+mn-cs"/>
        </a:defRPr>
      </a:lvl7pPr>
      <a:lvl8pPr marL="2290763" indent="-288925" algn="l" defTabSz="914400" rtl="0" eaLnBrk="1" latinLnBrk="0" hangingPunct="1">
        <a:spcBef>
          <a:spcPct val="20000"/>
        </a:spcBef>
        <a:buFont typeface="Wingdings 2" pitchFamily="18" charset="2"/>
        <a:buChar char=""/>
        <a:defRPr kumimoji="1" lang="en-US" sz="1800" kern="1200" dirty="0" smtClean="0">
          <a:solidFill>
            <a:schemeClr val="bg1"/>
          </a:solidFill>
          <a:latin typeface="+mn-lt"/>
          <a:ea typeface="+mn-ea"/>
          <a:cs typeface="+mn-cs"/>
        </a:defRPr>
      </a:lvl8pPr>
      <a:lvl9pPr marL="2571750" indent="-288925" algn="l" defTabSz="914400" rtl="0" eaLnBrk="1" latinLnBrk="0" hangingPunct="1">
        <a:spcBef>
          <a:spcPct val="20000"/>
        </a:spcBef>
        <a:buFont typeface="Wingdings 2" pitchFamily="18" charset="2"/>
        <a:buChar char=""/>
        <a:defRPr kumimoji="1" lang="en-US" sz="1800" kern="1200" dirty="0">
          <a:solidFill>
            <a:schemeClr val="bg1"/>
          </a:solidFill>
          <a:latin typeface="+mn-lt"/>
          <a:ea typeface="+mn-ea"/>
          <a:cs typeface="+mn-cs"/>
        </a:defRPr>
      </a:lvl9pPr>
    </p:bodyStyle>
    <p:otherStyle>
      <a:defPPr>
        <a:defRPr/>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86054" y="1007819"/>
            <a:ext cx="6762749" cy="2305711"/>
          </a:xfrm>
        </p:spPr>
        <p:txBody>
          <a:bodyPr/>
          <a:lstStyle/>
          <a:p>
            <a:pPr algn="ctr"/>
            <a:r>
              <a:rPr kumimoji="1" lang="en-US" altLang="ja-JP" dirty="0" smtClean="0">
                <a:solidFill>
                  <a:schemeClr val="tx1"/>
                </a:solidFill>
                <a:latin typeface="Times"/>
                <a:cs typeface="Times"/>
              </a:rPr>
              <a:t>Building  a Community of Practic</a:t>
            </a:r>
            <a:r>
              <a:rPr lang="en-US" altLang="ja-JP" dirty="0" smtClean="0">
                <a:solidFill>
                  <a:schemeClr val="tx1"/>
                </a:solidFill>
                <a:latin typeface="Times"/>
                <a:cs typeface="Times"/>
              </a:rPr>
              <a:t>e through Curriculum Integration </a:t>
            </a:r>
            <a:endParaRPr kumimoji="1" lang="ja-JP" altLang="en-US" dirty="0">
              <a:solidFill>
                <a:schemeClr val="tx1"/>
              </a:solidFill>
              <a:latin typeface="Times"/>
              <a:cs typeface="Times"/>
            </a:endParaRPr>
          </a:p>
        </p:txBody>
      </p:sp>
      <p:sp>
        <p:nvSpPr>
          <p:cNvPr id="3" name="サブタイトル 2"/>
          <p:cNvSpPr>
            <a:spLocks noGrp="1"/>
          </p:cNvSpPr>
          <p:nvPr>
            <p:ph type="subTitle" idx="1"/>
          </p:nvPr>
        </p:nvSpPr>
        <p:spPr>
          <a:xfrm>
            <a:off x="1186054" y="3966882"/>
            <a:ext cx="6762749" cy="1752600"/>
          </a:xfrm>
        </p:spPr>
        <p:txBody>
          <a:bodyPr>
            <a:normAutofit/>
          </a:bodyPr>
          <a:lstStyle/>
          <a:p>
            <a:pPr algn="ctr"/>
            <a:r>
              <a:rPr kumimoji="1" lang="en-US" altLang="ja-JP" sz="2800" dirty="0" smtClean="0">
                <a:solidFill>
                  <a:srgbClr val="000000"/>
                </a:solidFill>
                <a:latin typeface="Times"/>
                <a:cs typeface="Times"/>
              </a:rPr>
              <a:t>PAC / FEELTA 2012 in Vladivostok</a:t>
            </a:r>
          </a:p>
          <a:p>
            <a:pPr algn="ctr"/>
            <a:r>
              <a:rPr lang="en-US" altLang="ja-JP" sz="2800" dirty="0" smtClean="0">
                <a:solidFill>
                  <a:srgbClr val="000000"/>
                </a:solidFill>
                <a:latin typeface="Times"/>
                <a:cs typeface="Times"/>
              </a:rPr>
              <a:t>Kazuyoshi Sato &amp; Paul Crane</a:t>
            </a:r>
          </a:p>
          <a:p>
            <a:pPr algn="ctr"/>
            <a:r>
              <a:rPr kumimoji="1" lang="en-US" altLang="ja-JP" sz="2800" dirty="0" smtClean="0">
                <a:solidFill>
                  <a:srgbClr val="000000"/>
                </a:solidFill>
                <a:latin typeface="Times"/>
                <a:cs typeface="Times"/>
              </a:rPr>
              <a:t>Nagoya University of Foreign Studies</a:t>
            </a:r>
            <a:endParaRPr kumimoji="1" lang="ja-JP" altLang="en-US" sz="2800" dirty="0">
              <a:solidFill>
                <a:srgbClr val="000000"/>
              </a:solidFill>
              <a:latin typeface="Times"/>
              <a:cs typeface="Times"/>
            </a:endParaRPr>
          </a:p>
        </p:txBody>
      </p:sp>
    </p:spTree>
    <p:extLst>
      <p:ext uri="{BB962C8B-B14F-4D97-AF65-F5344CB8AC3E}">
        <p14:creationId xmlns:p14="http://schemas.microsoft.com/office/powerpoint/2010/main" val="2437047404"/>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kumimoji="1" lang="en-US" altLang="ja-JP" sz="4000" dirty="0" smtClean="0">
                <a:solidFill>
                  <a:srgbClr val="000000"/>
                </a:solidFill>
                <a:latin typeface="Times"/>
                <a:cs typeface="Times"/>
              </a:rPr>
              <a:t>Theoretical Background</a:t>
            </a:r>
            <a:endParaRPr kumimoji="1" lang="ja-JP" altLang="en-US" sz="4000" dirty="0">
              <a:solidFill>
                <a:srgbClr val="000000"/>
              </a:solidFill>
              <a:latin typeface="Times"/>
              <a:cs typeface="Times"/>
            </a:endParaRPr>
          </a:p>
        </p:txBody>
      </p:sp>
      <p:sp>
        <p:nvSpPr>
          <p:cNvPr id="3" name="コンテンツ プレースホルダー 2"/>
          <p:cNvSpPr>
            <a:spLocks noGrp="1"/>
          </p:cNvSpPr>
          <p:nvPr>
            <p:ph idx="1"/>
          </p:nvPr>
        </p:nvSpPr>
        <p:spPr/>
        <p:txBody>
          <a:bodyPr>
            <a:normAutofit/>
          </a:bodyPr>
          <a:lstStyle/>
          <a:p>
            <a:pPr marL="514350" indent="-514350">
              <a:buAutoNum type="arabicPeriod"/>
            </a:pPr>
            <a:r>
              <a:rPr lang="en-US" altLang="ja-JP" sz="2800" dirty="0">
                <a:solidFill>
                  <a:srgbClr val="000000"/>
                </a:solidFill>
                <a:latin typeface="Times"/>
                <a:cs typeface="Times"/>
              </a:rPr>
              <a:t>Cognitive view on SLA</a:t>
            </a:r>
          </a:p>
          <a:p>
            <a:pPr marL="514350" indent="-514350">
              <a:buNone/>
            </a:pPr>
            <a:r>
              <a:rPr lang="en-US" altLang="ja-JP" sz="2800" dirty="0">
                <a:solidFill>
                  <a:srgbClr val="000000"/>
                </a:solidFill>
                <a:latin typeface="Times"/>
                <a:cs typeface="Times"/>
              </a:rPr>
              <a:t>     SLA is a cognitive and individual phenomenon (see Firth &amp; Wagner, 1997; Swain &amp; Deters, 2007).“According to Long (1985, 1996) comprehensible input gained through interactional adjustments such as negotiating meaning and modifying output is central to second language acquisition” (Foster &amp; </a:t>
            </a:r>
            <a:r>
              <a:rPr lang="en-US" altLang="ja-JP" sz="2800" dirty="0" err="1">
                <a:solidFill>
                  <a:srgbClr val="000000"/>
                </a:solidFill>
                <a:latin typeface="Times"/>
                <a:cs typeface="Times"/>
              </a:rPr>
              <a:t>Ohta</a:t>
            </a:r>
            <a:r>
              <a:rPr lang="en-US" altLang="ja-JP" sz="2800" dirty="0">
                <a:solidFill>
                  <a:srgbClr val="000000"/>
                </a:solidFill>
                <a:latin typeface="Times"/>
                <a:cs typeface="Times"/>
              </a:rPr>
              <a:t>, 2005, p. 402). </a:t>
            </a:r>
            <a:endParaRPr lang="ja-JP" altLang="en-US" sz="2800" dirty="0">
              <a:solidFill>
                <a:srgbClr val="000000"/>
              </a:solidFill>
              <a:latin typeface="Times"/>
              <a:cs typeface="Times"/>
            </a:endParaRPr>
          </a:p>
          <a:p>
            <a:pPr marL="0" indent="0">
              <a:buNone/>
            </a:pPr>
            <a:endParaRPr kumimoji="1" lang="ja-JP" altLang="en-US" sz="2800" dirty="0">
              <a:solidFill>
                <a:srgbClr val="000000"/>
              </a:solidFill>
              <a:latin typeface="Times"/>
              <a:cs typeface="Times"/>
            </a:endParaRPr>
          </a:p>
        </p:txBody>
      </p:sp>
    </p:spTree>
    <p:extLst>
      <p:ext uri="{BB962C8B-B14F-4D97-AF65-F5344CB8AC3E}">
        <p14:creationId xmlns:p14="http://schemas.microsoft.com/office/powerpoint/2010/main" val="200809833"/>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lang="en-US" altLang="ja-JP" sz="4000" dirty="0">
                <a:solidFill>
                  <a:srgbClr val="000000"/>
                </a:solidFill>
                <a:latin typeface="Times"/>
                <a:cs typeface="Times"/>
              </a:rPr>
              <a:t>Theoretical Background</a:t>
            </a:r>
            <a:endParaRPr kumimoji="1" lang="ja-JP" altLang="en-US" dirty="0"/>
          </a:p>
        </p:txBody>
      </p:sp>
      <p:sp>
        <p:nvSpPr>
          <p:cNvPr id="3" name="コンテンツ プレースホルダー 2"/>
          <p:cNvSpPr>
            <a:spLocks noGrp="1"/>
          </p:cNvSpPr>
          <p:nvPr>
            <p:ph idx="1"/>
          </p:nvPr>
        </p:nvSpPr>
        <p:spPr>
          <a:xfrm>
            <a:off x="779463" y="1663700"/>
            <a:ext cx="7583487" cy="4622800"/>
          </a:xfrm>
        </p:spPr>
        <p:txBody>
          <a:bodyPr>
            <a:normAutofit/>
          </a:bodyPr>
          <a:lstStyle/>
          <a:p>
            <a:pPr>
              <a:buNone/>
            </a:pPr>
            <a:r>
              <a:rPr lang="en-US" altLang="ja-JP" sz="2400" dirty="0">
                <a:solidFill>
                  <a:srgbClr val="000000"/>
                </a:solidFill>
                <a:latin typeface="Times"/>
                <a:cs typeface="Times"/>
              </a:rPr>
              <a:t>2. Sociocultural view on SLA</a:t>
            </a:r>
          </a:p>
          <a:p>
            <a:pPr>
              <a:buNone/>
            </a:pPr>
            <a:r>
              <a:rPr lang="en-US" altLang="ja-JP" sz="2400" dirty="0">
                <a:solidFill>
                  <a:srgbClr val="000000"/>
                </a:solidFill>
                <a:latin typeface="Times"/>
                <a:cs typeface="Times"/>
              </a:rPr>
              <a:t>   Learning a language is a social phenomenon (</a:t>
            </a:r>
            <a:r>
              <a:rPr lang="en-US" altLang="ja-JP" sz="2400" dirty="0" err="1">
                <a:solidFill>
                  <a:srgbClr val="000000"/>
                </a:solidFill>
                <a:latin typeface="Times"/>
                <a:cs typeface="Times"/>
              </a:rPr>
              <a:t>Lantolf</a:t>
            </a:r>
            <a:r>
              <a:rPr lang="en-US" altLang="ja-JP" sz="2400" dirty="0">
                <a:solidFill>
                  <a:srgbClr val="000000"/>
                </a:solidFill>
                <a:latin typeface="Times"/>
                <a:cs typeface="Times"/>
              </a:rPr>
              <a:t>, 2000;  Lave &amp; Wenger, 1991; Ohta,2000, 2001; Swain, 2000, Swain &amp; Deters, 2007; </a:t>
            </a:r>
            <a:r>
              <a:rPr lang="en-US" altLang="ja-JP" sz="2400" dirty="0" err="1">
                <a:solidFill>
                  <a:srgbClr val="000000"/>
                </a:solidFill>
                <a:latin typeface="Times"/>
                <a:cs typeface="Times"/>
              </a:rPr>
              <a:t>Vygotsky</a:t>
            </a:r>
            <a:r>
              <a:rPr lang="en-US" altLang="ja-JP" sz="2400" dirty="0">
                <a:solidFill>
                  <a:srgbClr val="000000"/>
                </a:solidFill>
                <a:latin typeface="Times"/>
                <a:cs typeface="Times"/>
              </a:rPr>
              <a:t>, 1978; Wells, 1999; Wenger, 1998).</a:t>
            </a:r>
          </a:p>
          <a:p>
            <a:pPr>
              <a:buNone/>
            </a:pPr>
            <a:r>
              <a:rPr lang="en-US" altLang="ja-JP" sz="2400" dirty="0">
                <a:solidFill>
                  <a:srgbClr val="000000"/>
                </a:solidFill>
                <a:latin typeface="Times"/>
                <a:cs typeface="Times"/>
              </a:rPr>
              <a:t>   “[L]</a:t>
            </a:r>
            <a:r>
              <a:rPr lang="en-US" altLang="ja-JP" sz="2400" dirty="0" err="1">
                <a:solidFill>
                  <a:srgbClr val="000000"/>
                </a:solidFill>
                <a:latin typeface="Times"/>
                <a:cs typeface="Times"/>
              </a:rPr>
              <a:t>anguage</a:t>
            </a:r>
            <a:r>
              <a:rPr lang="en-US" altLang="ja-JP" sz="2400" dirty="0">
                <a:solidFill>
                  <a:srgbClr val="000000"/>
                </a:solidFill>
                <a:latin typeface="Times"/>
                <a:cs typeface="Times"/>
              </a:rPr>
              <a:t> acquisition is realized through a collaborative process whereby learners appropriate the language of the interaction as their own, for their own purposes, building grammatical, expressive, and cultural competence through this process” (</a:t>
            </a:r>
            <a:r>
              <a:rPr lang="en-US" altLang="ja-JP" sz="2400" dirty="0" err="1">
                <a:solidFill>
                  <a:srgbClr val="000000"/>
                </a:solidFill>
                <a:latin typeface="Times"/>
                <a:cs typeface="Times"/>
              </a:rPr>
              <a:t>Ohta</a:t>
            </a:r>
            <a:r>
              <a:rPr lang="en-US" altLang="ja-JP" sz="2400" dirty="0">
                <a:solidFill>
                  <a:srgbClr val="000000"/>
                </a:solidFill>
                <a:latin typeface="Times"/>
                <a:cs typeface="Times"/>
              </a:rPr>
              <a:t>, 2000, p. 51).</a:t>
            </a:r>
            <a:endParaRPr lang="ja-JP" altLang="en-US" sz="2400" dirty="0">
              <a:solidFill>
                <a:srgbClr val="000000"/>
              </a:solidFill>
              <a:latin typeface="Times"/>
              <a:cs typeface="Times"/>
            </a:endParaRPr>
          </a:p>
          <a:p>
            <a:pPr marL="0" indent="0">
              <a:buNone/>
            </a:pPr>
            <a:endParaRPr kumimoji="1" lang="ja-JP" altLang="en-US" dirty="0"/>
          </a:p>
        </p:txBody>
      </p:sp>
    </p:spTree>
    <p:extLst>
      <p:ext uri="{BB962C8B-B14F-4D97-AF65-F5344CB8AC3E}">
        <p14:creationId xmlns:p14="http://schemas.microsoft.com/office/powerpoint/2010/main" val="2086028442"/>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lang="en-US" altLang="ja-JP" sz="4000" dirty="0">
                <a:solidFill>
                  <a:srgbClr val="000000"/>
                </a:solidFill>
                <a:latin typeface="Times"/>
                <a:cs typeface="Times"/>
              </a:rPr>
              <a:t>Theoretical Background</a:t>
            </a:r>
            <a:endParaRPr kumimoji="1" lang="ja-JP" altLang="en-US" sz="4000" dirty="0"/>
          </a:p>
        </p:txBody>
      </p:sp>
      <p:sp>
        <p:nvSpPr>
          <p:cNvPr id="3" name="コンテンツ プレースホルダー 2"/>
          <p:cNvSpPr>
            <a:spLocks noGrp="1"/>
          </p:cNvSpPr>
          <p:nvPr>
            <p:ph idx="1"/>
          </p:nvPr>
        </p:nvSpPr>
        <p:spPr>
          <a:xfrm>
            <a:off x="779463" y="1587500"/>
            <a:ext cx="7583487" cy="4635500"/>
          </a:xfrm>
        </p:spPr>
        <p:txBody>
          <a:bodyPr/>
          <a:lstStyle/>
          <a:p>
            <a:pPr>
              <a:buNone/>
            </a:pPr>
            <a:r>
              <a:rPr lang="en-US" altLang="ja-JP" sz="2400" dirty="0">
                <a:solidFill>
                  <a:srgbClr val="000000"/>
                </a:solidFill>
                <a:latin typeface="Times"/>
                <a:cs typeface="Times"/>
              </a:rPr>
              <a:t>2-1. Collaborative dialogue</a:t>
            </a:r>
          </a:p>
          <a:p>
            <a:pPr>
              <a:buNone/>
            </a:pPr>
            <a:r>
              <a:rPr lang="en-US" altLang="ja-JP" sz="2400" dirty="0">
                <a:solidFill>
                  <a:srgbClr val="000000"/>
                </a:solidFill>
                <a:latin typeface="Times"/>
                <a:cs typeface="Times"/>
              </a:rPr>
              <a:t>   “Collaborative dialogue is dialogue in which speakers are engaged in problem solving and knowledge building” (Swain, 2000, p. 102).</a:t>
            </a:r>
          </a:p>
          <a:p>
            <a:pPr>
              <a:buNone/>
            </a:pPr>
            <a:r>
              <a:rPr lang="en-US" altLang="ja-JP" sz="2400" dirty="0">
                <a:solidFill>
                  <a:srgbClr val="000000"/>
                </a:solidFill>
                <a:latin typeface="Times"/>
                <a:cs typeface="Times"/>
              </a:rPr>
              <a:t>   Swain &amp; </a:t>
            </a:r>
            <a:r>
              <a:rPr lang="en-US" altLang="ja-JP" sz="2400" dirty="0" err="1">
                <a:solidFill>
                  <a:srgbClr val="000000"/>
                </a:solidFill>
                <a:latin typeface="Times"/>
                <a:cs typeface="Times"/>
              </a:rPr>
              <a:t>Lapkin</a:t>
            </a:r>
            <a:r>
              <a:rPr lang="en-US" altLang="ja-JP" sz="2400" dirty="0">
                <a:solidFill>
                  <a:srgbClr val="000000"/>
                </a:solidFill>
                <a:latin typeface="Times"/>
                <a:cs typeface="Times"/>
              </a:rPr>
              <a:t> (1998) described how two Grade 8 French immersion students performed a jigsaw task through collaborative dialogue. They solved linguistic problems collaboratively and improved their learning as measured in post-tests. </a:t>
            </a:r>
            <a:endParaRPr lang="ja-JP" altLang="en-US" sz="2400" dirty="0">
              <a:solidFill>
                <a:srgbClr val="000000"/>
              </a:solidFill>
              <a:latin typeface="Times"/>
              <a:cs typeface="Times"/>
            </a:endParaRPr>
          </a:p>
          <a:p>
            <a:pPr marL="0" indent="0">
              <a:buNone/>
            </a:pPr>
            <a:endParaRPr kumimoji="1" lang="ja-JP" altLang="en-US" dirty="0"/>
          </a:p>
        </p:txBody>
      </p:sp>
    </p:spTree>
    <p:extLst>
      <p:ext uri="{BB962C8B-B14F-4D97-AF65-F5344CB8AC3E}">
        <p14:creationId xmlns:p14="http://schemas.microsoft.com/office/powerpoint/2010/main" val="1444723396"/>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lang="en-US" altLang="ja-JP" sz="4000" dirty="0">
                <a:solidFill>
                  <a:srgbClr val="000000"/>
                </a:solidFill>
                <a:latin typeface="Times"/>
                <a:cs typeface="Times"/>
              </a:rPr>
              <a:t>Theoretical Background</a:t>
            </a:r>
            <a:endParaRPr kumimoji="1" lang="ja-JP" altLang="en-US" sz="4000" dirty="0"/>
          </a:p>
        </p:txBody>
      </p:sp>
      <p:sp>
        <p:nvSpPr>
          <p:cNvPr id="3" name="コンテンツ プレースホルダー 2"/>
          <p:cNvSpPr>
            <a:spLocks noGrp="1"/>
          </p:cNvSpPr>
          <p:nvPr>
            <p:ph idx="1"/>
          </p:nvPr>
        </p:nvSpPr>
        <p:spPr/>
        <p:txBody>
          <a:bodyPr/>
          <a:lstStyle/>
          <a:p>
            <a:pPr>
              <a:buNone/>
            </a:pPr>
            <a:r>
              <a:rPr lang="en-US" altLang="ja-JP" sz="2400" dirty="0">
                <a:solidFill>
                  <a:srgbClr val="000000"/>
                </a:solidFill>
                <a:latin typeface="Times"/>
                <a:cs typeface="Times"/>
              </a:rPr>
              <a:t>2-1. Collaborative dialogue</a:t>
            </a:r>
          </a:p>
          <a:p>
            <a:pPr>
              <a:buNone/>
            </a:pPr>
            <a:r>
              <a:rPr lang="en-US" altLang="ja-JP" sz="2400" dirty="0" err="1">
                <a:solidFill>
                  <a:srgbClr val="000000"/>
                </a:solidFill>
                <a:latin typeface="Times"/>
                <a:cs typeface="Times"/>
              </a:rPr>
              <a:t>Storch</a:t>
            </a:r>
            <a:r>
              <a:rPr lang="en-US" altLang="ja-JP" sz="2400" dirty="0">
                <a:solidFill>
                  <a:srgbClr val="000000"/>
                </a:solidFill>
                <a:latin typeface="Times"/>
                <a:cs typeface="Times"/>
              </a:rPr>
              <a:t> (2002) analyzed the patterns of dyadic interactions as ESL students engaged in various tasks. </a:t>
            </a:r>
            <a:r>
              <a:rPr lang="en-US" altLang="ja-JP" sz="2400" dirty="0" err="1">
                <a:solidFill>
                  <a:srgbClr val="000000"/>
                </a:solidFill>
                <a:latin typeface="Times"/>
                <a:cs typeface="Times"/>
              </a:rPr>
              <a:t>Storch</a:t>
            </a:r>
            <a:r>
              <a:rPr lang="en-US" altLang="ja-JP" sz="2400" dirty="0">
                <a:solidFill>
                  <a:srgbClr val="000000"/>
                </a:solidFill>
                <a:latin typeface="Times"/>
                <a:cs typeface="Times"/>
              </a:rPr>
              <a:t> found that the collaborative dyad indicated more instances of language development than both the dominant/passive and the dominant/dominant dyads. </a:t>
            </a:r>
            <a:endParaRPr lang="ja-JP" altLang="en-US" sz="2400" dirty="0">
              <a:solidFill>
                <a:srgbClr val="000000"/>
              </a:solidFill>
              <a:latin typeface="Times"/>
              <a:cs typeface="Times"/>
            </a:endParaRPr>
          </a:p>
          <a:p>
            <a:pPr marL="0" indent="0">
              <a:buNone/>
            </a:pPr>
            <a:endParaRPr kumimoji="1" lang="ja-JP" altLang="en-US" dirty="0"/>
          </a:p>
        </p:txBody>
      </p:sp>
    </p:spTree>
    <p:extLst>
      <p:ext uri="{BB962C8B-B14F-4D97-AF65-F5344CB8AC3E}">
        <p14:creationId xmlns:p14="http://schemas.microsoft.com/office/powerpoint/2010/main" val="1829373426"/>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lang="en-US" altLang="ja-JP" sz="3600" dirty="0">
                <a:solidFill>
                  <a:srgbClr val="000000"/>
                </a:solidFill>
                <a:latin typeface="Times"/>
                <a:cs typeface="Times"/>
              </a:rPr>
              <a:t>Theoretical Background</a:t>
            </a:r>
            <a:endParaRPr kumimoji="1" lang="ja-JP" altLang="en-US" dirty="0"/>
          </a:p>
        </p:txBody>
      </p:sp>
      <p:sp>
        <p:nvSpPr>
          <p:cNvPr id="3" name="コンテンツ プレースホルダー 2"/>
          <p:cNvSpPr>
            <a:spLocks noGrp="1"/>
          </p:cNvSpPr>
          <p:nvPr>
            <p:ph idx="1"/>
          </p:nvPr>
        </p:nvSpPr>
        <p:spPr/>
        <p:txBody>
          <a:bodyPr/>
          <a:lstStyle/>
          <a:p>
            <a:pPr marL="0" indent="0">
              <a:buNone/>
            </a:pPr>
            <a:r>
              <a:rPr kumimoji="1" lang="en-US" altLang="ja-JP" sz="2400" dirty="0" smtClean="0">
                <a:solidFill>
                  <a:srgbClr val="000000"/>
                </a:solidFill>
                <a:latin typeface="Times"/>
                <a:cs typeface="Times"/>
              </a:rPr>
              <a:t>2-2. Community of Practice</a:t>
            </a:r>
          </a:p>
          <a:p>
            <a:pPr marL="0" indent="0">
              <a:buNone/>
            </a:pPr>
            <a:r>
              <a:rPr lang="en-US" altLang="ja-JP" sz="2400" dirty="0" smtClean="0">
                <a:solidFill>
                  <a:srgbClr val="000000"/>
                </a:solidFill>
                <a:latin typeface="Times"/>
                <a:cs typeface="Times"/>
              </a:rPr>
              <a:t>“Community of Practice presents a theory of learning that starts with this assumption: engagement in social practice is the fundamental process by which we learn and so become who we are” (Wenger, 1998, preface).</a:t>
            </a:r>
          </a:p>
          <a:p>
            <a:pPr marL="0" indent="0">
              <a:buNone/>
            </a:pPr>
            <a:endParaRPr kumimoji="1" lang="en-US" altLang="ja-JP" dirty="0" smtClean="0">
              <a:solidFill>
                <a:srgbClr val="000000"/>
              </a:solidFill>
              <a:latin typeface="Times"/>
              <a:cs typeface="Times"/>
            </a:endParaRPr>
          </a:p>
        </p:txBody>
      </p:sp>
    </p:spTree>
    <p:extLst>
      <p:ext uri="{BB962C8B-B14F-4D97-AF65-F5344CB8AC3E}">
        <p14:creationId xmlns:p14="http://schemas.microsoft.com/office/powerpoint/2010/main" val="839097731"/>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kumimoji="1" lang="en-US" altLang="ja-JP" sz="4000" dirty="0" smtClean="0">
                <a:solidFill>
                  <a:schemeClr val="tx1"/>
                </a:solidFill>
                <a:latin typeface="Times"/>
                <a:cs typeface="Times"/>
              </a:rPr>
              <a:t>Research Issues on Task</a:t>
            </a:r>
            <a:endParaRPr kumimoji="1" lang="ja-JP" altLang="en-US" sz="4000" dirty="0">
              <a:solidFill>
                <a:schemeClr val="tx1"/>
              </a:solidFill>
              <a:latin typeface="Times"/>
              <a:cs typeface="Times"/>
            </a:endParaRPr>
          </a:p>
        </p:txBody>
      </p:sp>
      <p:sp>
        <p:nvSpPr>
          <p:cNvPr id="3" name="コンテンツ プレースホルダー 2"/>
          <p:cNvSpPr>
            <a:spLocks noGrp="1"/>
          </p:cNvSpPr>
          <p:nvPr>
            <p:ph idx="1"/>
          </p:nvPr>
        </p:nvSpPr>
        <p:spPr/>
        <p:txBody>
          <a:bodyPr>
            <a:normAutofit fontScale="92500" lnSpcReduction="20000"/>
          </a:bodyPr>
          <a:lstStyle/>
          <a:p>
            <a:pPr marL="514350" indent="-514350">
              <a:buAutoNum type="arabicPeriod"/>
            </a:pPr>
            <a:r>
              <a:rPr lang="en-US" altLang="ja-JP" sz="2800" dirty="0">
                <a:solidFill>
                  <a:srgbClr val="000000"/>
                </a:solidFill>
                <a:latin typeface="Times"/>
                <a:cs typeface="Times"/>
              </a:rPr>
              <a:t>“Virtually no research has demonstrated that the greater comprehensibility achieved through negotiation leads to second language learning” (Swain, 2000, p. 98).</a:t>
            </a:r>
          </a:p>
          <a:p>
            <a:pPr marL="514350" indent="-514350">
              <a:buNone/>
            </a:pPr>
            <a:r>
              <a:rPr lang="en-US" altLang="ja-JP" sz="2800" dirty="0">
                <a:solidFill>
                  <a:srgbClr val="000000"/>
                </a:solidFill>
                <a:latin typeface="Times"/>
                <a:cs typeface="Times"/>
              </a:rPr>
              <a:t>      Foster &amp; </a:t>
            </a:r>
            <a:r>
              <a:rPr lang="en-US" altLang="ja-JP" sz="2800" dirty="0" err="1">
                <a:solidFill>
                  <a:srgbClr val="000000"/>
                </a:solidFill>
                <a:latin typeface="Times"/>
                <a:cs typeface="Times"/>
              </a:rPr>
              <a:t>Ohta</a:t>
            </a:r>
            <a:r>
              <a:rPr lang="en-US" altLang="ja-JP" sz="2800" dirty="0">
                <a:solidFill>
                  <a:srgbClr val="000000"/>
                </a:solidFill>
                <a:latin typeface="Times"/>
                <a:cs typeface="Times"/>
              </a:rPr>
              <a:t> (2005) compared the frequency of negotiation for meaning (quantitative data, cognitive view) and peer assistance evidence (qualitative data, sociocultural view). “Interactional processes including negotiation for meaning and various kinds of peer assistance and repair are among the many ways learners gain access to the language being learned” (p. 426)</a:t>
            </a:r>
            <a:endParaRPr lang="ja-JP" altLang="en-US" sz="2800" dirty="0">
              <a:solidFill>
                <a:srgbClr val="000000"/>
              </a:solidFill>
              <a:latin typeface="Times"/>
              <a:cs typeface="Times"/>
            </a:endParaRPr>
          </a:p>
          <a:p>
            <a:pPr marL="0" indent="0">
              <a:buNone/>
            </a:pPr>
            <a:endParaRPr kumimoji="1" lang="ja-JP" altLang="en-US" dirty="0"/>
          </a:p>
        </p:txBody>
      </p:sp>
    </p:spTree>
    <p:extLst>
      <p:ext uri="{BB962C8B-B14F-4D97-AF65-F5344CB8AC3E}">
        <p14:creationId xmlns:p14="http://schemas.microsoft.com/office/powerpoint/2010/main" val="20621960"/>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lang="en-US" altLang="ja-JP" sz="4000" dirty="0">
                <a:solidFill>
                  <a:schemeClr val="tx1"/>
                </a:solidFill>
                <a:latin typeface="Times"/>
                <a:cs typeface="Times"/>
              </a:rPr>
              <a:t>Research </a:t>
            </a:r>
            <a:r>
              <a:rPr lang="en-US" altLang="ja-JP" sz="4000" dirty="0" smtClean="0">
                <a:solidFill>
                  <a:schemeClr val="tx1"/>
                </a:solidFill>
                <a:latin typeface="Times"/>
                <a:cs typeface="Times"/>
              </a:rPr>
              <a:t>Issues on Task</a:t>
            </a:r>
            <a:endParaRPr kumimoji="1" lang="ja-JP" altLang="en-US" sz="4000" dirty="0"/>
          </a:p>
        </p:txBody>
      </p:sp>
      <p:sp>
        <p:nvSpPr>
          <p:cNvPr id="3" name="コンテンツ プレースホルダー 2"/>
          <p:cNvSpPr>
            <a:spLocks noGrp="1"/>
          </p:cNvSpPr>
          <p:nvPr>
            <p:ph idx="1"/>
          </p:nvPr>
        </p:nvSpPr>
        <p:spPr/>
        <p:txBody>
          <a:bodyPr/>
          <a:lstStyle/>
          <a:p>
            <a:pPr>
              <a:buNone/>
            </a:pPr>
            <a:r>
              <a:rPr lang="en-US" altLang="ja-JP" sz="2800" dirty="0">
                <a:solidFill>
                  <a:srgbClr val="000000"/>
                </a:solidFill>
                <a:latin typeface="Times"/>
                <a:cs typeface="Times"/>
              </a:rPr>
              <a:t>2. Most studies are experimental and relied on quantitative data or CA. Few studies were conduced in the classrooms by employing classroom observations or interviews (qualitative data).</a:t>
            </a:r>
          </a:p>
          <a:p>
            <a:pPr>
              <a:buNone/>
            </a:pPr>
            <a:r>
              <a:rPr lang="en-US" altLang="ja-JP" sz="2800" dirty="0">
                <a:solidFill>
                  <a:srgbClr val="000000"/>
                </a:solidFill>
                <a:latin typeface="Times"/>
                <a:cs typeface="Times"/>
              </a:rPr>
              <a:t>3. Little longitudinal research was conducted except for </a:t>
            </a:r>
            <a:r>
              <a:rPr lang="en-US" altLang="ja-JP" sz="2800" dirty="0" err="1">
                <a:solidFill>
                  <a:srgbClr val="000000"/>
                </a:solidFill>
                <a:latin typeface="Times"/>
                <a:cs typeface="Times"/>
              </a:rPr>
              <a:t>Ohta</a:t>
            </a:r>
            <a:r>
              <a:rPr lang="en-US" altLang="ja-JP" sz="2800" dirty="0">
                <a:solidFill>
                  <a:srgbClr val="000000"/>
                </a:solidFill>
                <a:latin typeface="Times"/>
                <a:cs typeface="Times"/>
              </a:rPr>
              <a:t> (2001) and Sato &amp; Takahashi (2008).</a:t>
            </a:r>
            <a:endParaRPr lang="ja-JP" altLang="en-US" sz="2800" dirty="0">
              <a:solidFill>
                <a:srgbClr val="000000"/>
              </a:solidFill>
              <a:latin typeface="Times"/>
              <a:cs typeface="Times"/>
            </a:endParaRPr>
          </a:p>
          <a:p>
            <a:pPr marL="0" indent="0">
              <a:buNone/>
            </a:pPr>
            <a:endParaRPr kumimoji="1" lang="ja-JP" altLang="en-US" dirty="0"/>
          </a:p>
        </p:txBody>
      </p:sp>
    </p:spTree>
    <p:extLst>
      <p:ext uri="{BB962C8B-B14F-4D97-AF65-F5344CB8AC3E}">
        <p14:creationId xmlns:p14="http://schemas.microsoft.com/office/powerpoint/2010/main" val="2834413646"/>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lang="en-US" altLang="ja-JP" sz="4000" dirty="0">
                <a:solidFill>
                  <a:schemeClr val="tx1"/>
                </a:solidFill>
                <a:latin typeface="Times"/>
                <a:cs typeface="Times"/>
              </a:rPr>
              <a:t>Research </a:t>
            </a:r>
            <a:r>
              <a:rPr lang="en-US" altLang="ja-JP" sz="4000" dirty="0" smtClean="0">
                <a:solidFill>
                  <a:schemeClr val="tx1"/>
                </a:solidFill>
                <a:latin typeface="Times"/>
                <a:cs typeface="Times"/>
              </a:rPr>
              <a:t>Issues on Task</a:t>
            </a:r>
            <a:endParaRPr kumimoji="1" lang="ja-JP" altLang="en-US" sz="4000" dirty="0"/>
          </a:p>
        </p:txBody>
      </p:sp>
      <p:sp>
        <p:nvSpPr>
          <p:cNvPr id="3" name="コンテンツ プレースホルダー 2"/>
          <p:cNvSpPr>
            <a:spLocks noGrp="1"/>
          </p:cNvSpPr>
          <p:nvPr>
            <p:ph idx="1"/>
          </p:nvPr>
        </p:nvSpPr>
        <p:spPr/>
        <p:txBody>
          <a:bodyPr>
            <a:normAutofit/>
          </a:bodyPr>
          <a:lstStyle/>
          <a:p>
            <a:pPr>
              <a:buNone/>
            </a:pPr>
            <a:r>
              <a:rPr lang="en-US" altLang="ja-JP" sz="2800" dirty="0">
                <a:solidFill>
                  <a:srgbClr val="000000"/>
                </a:solidFill>
                <a:latin typeface="Times"/>
                <a:cs typeface="Times"/>
              </a:rPr>
              <a:t> Sato &amp; Takahashi (2008) conducted a three-year long study in a high school using repeated task-based instruction. Students were engaged in tasks collaboratively and improved both fluency and accuracy.</a:t>
            </a:r>
          </a:p>
          <a:p>
            <a:pPr>
              <a:buNone/>
            </a:pPr>
            <a:r>
              <a:rPr lang="en-US" altLang="ja-JP" sz="2800" dirty="0">
                <a:solidFill>
                  <a:srgbClr val="000000"/>
                </a:solidFill>
                <a:latin typeface="Times"/>
                <a:cs typeface="Times"/>
              </a:rPr>
              <a:t> </a:t>
            </a:r>
            <a:r>
              <a:rPr lang="en-US" altLang="ja-JP" sz="2800" dirty="0" smtClean="0">
                <a:solidFill>
                  <a:srgbClr val="000000"/>
                </a:solidFill>
                <a:latin typeface="Times"/>
                <a:cs typeface="Times"/>
              </a:rPr>
              <a:t>Moreover</a:t>
            </a:r>
            <a:r>
              <a:rPr lang="en-US" altLang="ja-JP" sz="2800" dirty="0">
                <a:solidFill>
                  <a:srgbClr val="000000"/>
                </a:solidFill>
                <a:latin typeface="Times"/>
                <a:cs typeface="Times"/>
              </a:rPr>
              <a:t>, no longitudinal studies were reported at a college level in Japan.</a:t>
            </a:r>
            <a:endParaRPr kumimoji="1" lang="ja-JP" altLang="en-US" sz="2800" dirty="0">
              <a:solidFill>
                <a:srgbClr val="000000"/>
              </a:solidFill>
              <a:latin typeface="Times"/>
              <a:cs typeface="Times"/>
            </a:endParaRPr>
          </a:p>
        </p:txBody>
      </p:sp>
    </p:spTree>
    <p:extLst>
      <p:ext uri="{BB962C8B-B14F-4D97-AF65-F5344CB8AC3E}">
        <p14:creationId xmlns:p14="http://schemas.microsoft.com/office/powerpoint/2010/main" val="1047635033"/>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kumimoji="1" lang="en-US" altLang="ja-JP" sz="4000" dirty="0" smtClean="0">
                <a:solidFill>
                  <a:srgbClr val="000000"/>
                </a:solidFill>
                <a:latin typeface="Times"/>
                <a:cs typeface="Times"/>
              </a:rPr>
              <a:t>Research Questions</a:t>
            </a:r>
            <a:endParaRPr kumimoji="1" lang="ja-JP" altLang="en-US" sz="4000" dirty="0">
              <a:solidFill>
                <a:srgbClr val="000000"/>
              </a:solidFill>
              <a:latin typeface="Times"/>
              <a:cs typeface="Times"/>
            </a:endParaRPr>
          </a:p>
        </p:txBody>
      </p:sp>
      <p:sp>
        <p:nvSpPr>
          <p:cNvPr id="3" name="コンテンツ プレースホルダー 2"/>
          <p:cNvSpPr>
            <a:spLocks noGrp="1"/>
          </p:cNvSpPr>
          <p:nvPr>
            <p:ph idx="1"/>
          </p:nvPr>
        </p:nvSpPr>
        <p:spPr/>
        <p:txBody>
          <a:bodyPr/>
          <a:lstStyle/>
          <a:p>
            <a:pPr marL="0" indent="0">
              <a:buNone/>
            </a:pPr>
            <a:r>
              <a:rPr kumimoji="1" lang="en-US" altLang="ja-JP" sz="2800" dirty="0" smtClean="0">
                <a:solidFill>
                  <a:srgbClr val="000000"/>
                </a:solidFill>
                <a:latin typeface="Times"/>
                <a:cs typeface="Times"/>
              </a:rPr>
              <a:t>1. How did the students perceive the integrated curriculum </a:t>
            </a:r>
            <a:r>
              <a:rPr kumimoji="1" lang="en-US" altLang="ja-JP" sz="2800" smtClean="0">
                <a:solidFill>
                  <a:srgbClr val="000000"/>
                </a:solidFill>
                <a:latin typeface="Times"/>
                <a:cs typeface="Times"/>
              </a:rPr>
              <a:t>and </a:t>
            </a:r>
            <a:r>
              <a:rPr kumimoji="1" lang="en-US" altLang="ja-JP" sz="2800" smtClean="0">
                <a:solidFill>
                  <a:srgbClr val="000000"/>
                </a:solidFill>
                <a:latin typeface="Times"/>
                <a:cs typeface="Times"/>
              </a:rPr>
              <a:t>engage </a:t>
            </a:r>
            <a:r>
              <a:rPr kumimoji="1" lang="en-US" altLang="ja-JP" sz="2800" dirty="0" smtClean="0">
                <a:solidFill>
                  <a:srgbClr val="000000"/>
                </a:solidFill>
                <a:latin typeface="Times"/>
                <a:cs typeface="Times"/>
              </a:rPr>
              <a:t>in various tasks?</a:t>
            </a:r>
          </a:p>
          <a:p>
            <a:pPr marL="0" indent="0">
              <a:buNone/>
            </a:pPr>
            <a:r>
              <a:rPr lang="en-US" altLang="ja-JP" sz="2800" dirty="0" smtClean="0">
                <a:solidFill>
                  <a:srgbClr val="000000"/>
                </a:solidFill>
                <a:latin typeface="Times"/>
                <a:cs typeface="Times"/>
              </a:rPr>
              <a:t>2. How did they develop collaborative dialogue?</a:t>
            </a:r>
          </a:p>
          <a:p>
            <a:pPr marL="0" indent="0">
              <a:buNone/>
            </a:pPr>
            <a:r>
              <a:rPr lang="en-US" altLang="ja-JP" sz="2800" dirty="0" smtClean="0">
                <a:solidFill>
                  <a:srgbClr val="000000"/>
                </a:solidFill>
                <a:latin typeface="Times"/>
                <a:cs typeface="Times"/>
              </a:rPr>
              <a:t>3. How did they build a community of practice?</a:t>
            </a:r>
          </a:p>
          <a:p>
            <a:pPr marL="514350" indent="-514350">
              <a:buAutoNum type="arabicPeriod"/>
            </a:pPr>
            <a:endParaRPr kumimoji="1" lang="en-US" altLang="ja-JP" sz="2800" dirty="0" smtClean="0">
              <a:solidFill>
                <a:srgbClr val="000000"/>
              </a:solidFill>
              <a:latin typeface="Times"/>
              <a:cs typeface="Times"/>
            </a:endParaRPr>
          </a:p>
          <a:p>
            <a:pPr marL="0" indent="0">
              <a:buNone/>
            </a:pPr>
            <a:endParaRPr kumimoji="1" lang="ja-JP" altLang="en-US" dirty="0"/>
          </a:p>
        </p:txBody>
      </p:sp>
    </p:spTree>
    <p:extLst>
      <p:ext uri="{BB962C8B-B14F-4D97-AF65-F5344CB8AC3E}">
        <p14:creationId xmlns:p14="http://schemas.microsoft.com/office/powerpoint/2010/main" val="1673235332"/>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79463" y="406399"/>
            <a:ext cx="7583487" cy="849655"/>
          </a:xfrm>
        </p:spPr>
        <p:txBody>
          <a:bodyPr/>
          <a:lstStyle/>
          <a:p>
            <a:r>
              <a:rPr kumimoji="1" lang="en-US" altLang="ja-JP" sz="4000" dirty="0" smtClean="0">
                <a:solidFill>
                  <a:schemeClr val="tx1"/>
                </a:solidFill>
                <a:latin typeface="Times"/>
                <a:cs typeface="Times"/>
              </a:rPr>
              <a:t>Participants and Teaching Context</a:t>
            </a:r>
            <a:endParaRPr kumimoji="1" lang="ja-JP" altLang="en-US" sz="4000" dirty="0">
              <a:solidFill>
                <a:schemeClr val="tx1"/>
              </a:solidFill>
              <a:latin typeface="Times"/>
              <a:cs typeface="Times"/>
            </a:endParaRPr>
          </a:p>
        </p:txBody>
      </p:sp>
      <p:sp>
        <p:nvSpPr>
          <p:cNvPr id="3" name="コンテンツ プレースホルダー 2"/>
          <p:cNvSpPr>
            <a:spLocks noGrp="1"/>
          </p:cNvSpPr>
          <p:nvPr>
            <p:ph idx="1"/>
          </p:nvPr>
        </p:nvSpPr>
        <p:spPr>
          <a:xfrm>
            <a:off x="779463" y="1425388"/>
            <a:ext cx="7583487" cy="4924612"/>
          </a:xfrm>
        </p:spPr>
        <p:txBody>
          <a:bodyPr>
            <a:normAutofit fontScale="92500" lnSpcReduction="10000"/>
          </a:bodyPr>
          <a:lstStyle/>
          <a:p>
            <a:pPr>
              <a:buNone/>
            </a:pPr>
            <a:r>
              <a:rPr lang="en-US" altLang="ja-JP" sz="2400" dirty="0" smtClean="0">
                <a:solidFill>
                  <a:srgbClr val="000000"/>
                </a:solidFill>
                <a:latin typeface="Times"/>
                <a:cs typeface="Times"/>
              </a:rPr>
              <a:t>・43 </a:t>
            </a:r>
            <a:r>
              <a:rPr lang="en-US" altLang="ja-JP" sz="2400" dirty="0">
                <a:solidFill>
                  <a:srgbClr val="000000"/>
                </a:solidFill>
                <a:latin typeface="Times"/>
                <a:cs typeface="Times"/>
              </a:rPr>
              <a:t>first-year university students </a:t>
            </a:r>
            <a:r>
              <a:rPr lang="en-US" altLang="ja-JP" sz="2400" dirty="0" smtClean="0">
                <a:solidFill>
                  <a:srgbClr val="000000"/>
                </a:solidFill>
                <a:latin typeface="Times"/>
                <a:cs typeface="Times"/>
              </a:rPr>
              <a:t>(two classes-A&amp;B)</a:t>
            </a:r>
          </a:p>
          <a:p>
            <a:pPr>
              <a:buNone/>
            </a:pPr>
            <a:r>
              <a:rPr lang="en-US" altLang="ja-JP" sz="2400" dirty="0" smtClean="0">
                <a:solidFill>
                  <a:srgbClr val="000000"/>
                </a:solidFill>
                <a:latin typeface="Times"/>
                <a:cs typeface="Times"/>
              </a:rPr>
              <a:t>   in Department of English Language Teaching, NUFS. </a:t>
            </a:r>
          </a:p>
          <a:p>
            <a:pPr>
              <a:buNone/>
            </a:pPr>
            <a:r>
              <a:rPr lang="ja-JP" altLang="en-US" sz="2400" dirty="0" smtClean="0">
                <a:solidFill>
                  <a:srgbClr val="000000"/>
                </a:solidFill>
                <a:latin typeface="Times"/>
                <a:cs typeface="Times"/>
              </a:rPr>
              <a:t>・</a:t>
            </a:r>
            <a:r>
              <a:rPr lang="en-US" altLang="ja-JP" sz="2400" dirty="0" smtClean="0">
                <a:solidFill>
                  <a:srgbClr val="000000"/>
                </a:solidFill>
                <a:latin typeface="Times"/>
                <a:cs typeface="Times"/>
              </a:rPr>
              <a:t>For this study, we focused on B class with 21 students. </a:t>
            </a:r>
          </a:p>
          <a:p>
            <a:pPr>
              <a:buNone/>
            </a:pPr>
            <a:r>
              <a:rPr lang="ja-JP" altLang="ja-JP" sz="2400" dirty="0" smtClean="0">
                <a:solidFill>
                  <a:srgbClr val="000000"/>
                </a:solidFill>
                <a:latin typeface="Times"/>
                <a:cs typeface="Times"/>
              </a:rPr>
              <a:t>・</a:t>
            </a:r>
            <a:r>
              <a:rPr lang="en-US" altLang="ja-JP" sz="2400" dirty="0">
                <a:solidFill>
                  <a:srgbClr val="000000"/>
                </a:solidFill>
                <a:latin typeface="Times"/>
                <a:cs typeface="Times"/>
              </a:rPr>
              <a:t>DELT was established in 2008 with an integrated English curriculum called CBEC. </a:t>
            </a:r>
          </a:p>
          <a:p>
            <a:pPr>
              <a:buNone/>
            </a:pPr>
            <a:r>
              <a:rPr lang="ja-JP" altLang="ja-JP" sz="2400" dirty="0">
                <a:solidFill>
                  <a:srgbClr val="000000"/>
                </a:solidFill>
                <a:latin typeface="Times"/>
                <a:cs typeface="Times"/>
              </a:rPr>
              <a:t>・</a:t>
            </a:r>
            <a:r>
              <a:rPr lang="en-US" altLang="ja-JP" sz="2400" dirty="0">
                <a:solidFill>
                  <a:srgbClr val="000000"/>
                </a:solidFill>
                <a:latin typeface="Times"/>
                <a:cs typeface="Times"/>
              </a:rPr>
              <a:t>There are 7 English classes. Among them, four classes (D&amp;D, IR, AW, PUT) are integrated according to the same topic.</a:t>
            </a:r>
          </a:p>
          <a:p>
            <a:pPr>
              <a:buNone/>
            </a:pPr>
            <a:r>
              <a:rPr lang="ja-JP" altLang="ja-JP" sz="2400" dirty="0">
                <a:solidFill>
                  <a:srgbClr val="000000"/>
                </a:solidFill>
                <a:latin typeface="Times"/>
                <a:cs typeface="Times"/>
              </a:rPr>
              <a:t>・</a:t>
            </a:r>
            <a:r>
              <a:rPr lang="en-US" altLang="ja-JP" sz="2400" dirty="0">
                <a:solidFill>
                  <a:srgbClr val="000000"/>
                </a:solidFill>
                <a:latin typeface="Times"/>
                <a:cs typeface="Times"/>
              </a:rPr>
              <a:t>Each topic is covered in two weeks. </a:t>
            </a:r>
          </a:p>
          <a:p>
            <a:pPr>
              <a:buNone/>
            </a:pPr>
            <a:r>
              <a:rPr lang="ja-JP" altLang="ja-JP" sz="2400" dirty="0">
                <a:solidFill>
                  <a:srgbClr val="000000"/>
                </a:solidFill>
                <a:latin typeface="Times"/>
                <a:cs typeface="Times"/>
              </a:rPr>
              <a:t>・</a:t>
            </a:r>
            <a:r>
              <a:rPr lang="en-US" altLang="ja-JP" sz="2400" dirty="0">
                <a:solidFill>
                  <a:srgbClr val="000000"/>
                </a:solidFill>
                <a:latin typeface="Times"/>
                <a:cs typeface="Times"/>
              </a:rPr>
              <a:t>The participants’ average score of TOEFL was 420 in April, 2009. </a:t>
            </a:r>
            <a:endParaRPr lang="ja-JP" altLang="en-US" sz="2400" dirty="0">
              <a:solidFill>
                <a:srgbClr val="000000"/>
              </a:solidFill>
              <a:latin typeface="Times"/>
              <a:cs typeface="Times"/>
            </a:endParaRPr>
          </a:p>
          <a:p>
            <a:pPr marL="0" indent="0">
              <a:buNone/>
            </a:pPr>
            <a:endParaRPr kumimoji="1" lang="ja-JP" altLang="en-US" dirty="0"/>
          </a:p>
        </p:txBody>
      </p:sp>
    </p:spTree>
    <p:extLst>
      <p:ext uri="{BB962C8B-B14F-4D97-AF65-F5344CB8AC3E}">
        <p14:creationId xmlns:p14="http://schemas.microsoft.com/office/powerpoint/2010/main" val="757156150"/>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79463" y="576356"/>
            <a:ext cx="7583487" cy="726888"/>
          </a:xfrm>
        </p:spPr>
        <p:txBody>
          <a:bodyPr/>
          <a:lstStyle/>
          <a:p>
            <a:pPr algn="ctr"/>
            <a:r>
              <a:rPr kumimoji="1" lang="en-US" altLang="ja-JP" sz="4000" dirty="0" smtClean="0">
                <a:solidFill>
                  <a:srgbClr val="000000"/>
                </a:solidFill>
                <a:latin typeface="Times"/>
                <a:cs typeface="Times"/>
              </a:rPr>
              <a:t>Introduction</a:t>
            </a:r>
            <a:endParaRPr kumimoji="1" lang="ja-JP" altLang="en-US" sz="4000" dirty="0">
              <a:solidFill>
                <a:srgbClr val="000000"/>
              </a:solidFill>
              <a:latin typeface="Times"/>
              <a:cs typeface="Times"/>
            </a:endParaRPr>
          </a:p>
        </p:txBody>
      </p:sp>
      <p:sp>
        <p:nvSpPr>
          <p:cNvPr id="3" name="コンテンツ プレースホルダー 2"/>
          <p:cNvSpPr>
            <a:spLocks noGrp="1"/>
          </p:cNvSpPr>
          <p:nvPr>
            <p:ph idx="1"/>
          </p:nvPr>
        </p:nvSpPr>
        <p:spPr>
          <a:xfrm>
            <a:off x="779463" y="1460500"/>
            <a:ext cx="7583487" cy="3987800"/>
          </a:xfrm>
        </p:spPr>
        <p:txBody>
          <a:bodyPr>
            <a:noAutofit/>
          </a:bodyPr>
          <a:lstStyle/>
          <a:p>
            <a:pPr marL="0" indent="0">
              <a:buNone/>
            </a:pPr>
            <a:r>
              <a:rPr lang="en-US" altLang="ja-JP" sz="2400" dirty="0">
                <a:solidFill>
                  <a:srgbClr val="000000"/>
                </a:solidFill>
                <a:latin typeface="Times"/>
                <a:cs typeface="Times"/>
              </a:rPr>
              <a:t> </a:t>
            </a:r>
            <a:r>
              <a:rPr lang="en-US" altLang="ja-JP" sz="2400" dirty="0" err="1">
                <a:solidFill>
                  <a:srgbClr val="000000"/>
                </a:solidFill>
                <a:latin typeface="Times"/>
                <a:cs typeface="Times"/>
              </a:rPr>
              <a:t>Hinkel</a:t>
            </a:r>
            <a:r>
              <a:rPr lang="en-US" altLang="ja-JP" sz="2400" dirty="0">
                <a:solidFill>
                  <a:srgbClr val="000000"/>
                </a:solidFill>
                <a:latin typeface="Times"/>
                <a:cs typeface="Times"/>
              </a:rPr>
              <a:t> (2006) claims that “[in] an age of globalization, pragmatic objectives of language learning place an increased value on integrated and dynamic </a:t>
            </a:r>
            <a:r>
              <a:rPr lang="en-US" altLang="ja-JP" sz="2400" dirty="0" err="1">
                <a:solidFill>
                  <a:srgbClr val="000000"/>
                </a:solidFill>
                <a:latin typeface="Times"/>
                <a:cs typeface="Times"/>
              </a:rPr>
              <a:t>multiskill</a:t>
            </a:r>
            <a:r>
              <a:rPr lang="en-US" altLang="ja-JP" sz="2400" dirty="0">
                <a:solidFill>
                  <a:srgbClr val="000000"/>
                </a:solidFill>
                <a:latin typeface="Times"/>
                <a:cs typeface="Times"/>
              </a:rPr>
              <a:t> instructional models with a focus on meaningful communication and the development of learners’ communicative competence” (p. 113). Although integrating all language skills has been a recent trend in language classrooms rather than focusing on language skills in separate courses, there has been little research as to how skill integration influences student learning. </a:t>
            </a:r>
            <a:endParaRPr kumimoji="1" lang="ja-JP" altLang="en-US" sz="2400" dirty="0"/>
          </a:p>
        </p:txBody>
      </p:sp>
    </p:spTree>
    <p:extLst>
      <p:ext uri="{BB962C8B-B14F-4D97-AF65-F5344CB8AC3E}">
        <p14:creationId xmlns:p14="http://schemas.microsoft.com/office/powerpoint/2010/main" val="1858962405"/>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79463" y="491066"/>
            <a:ext cx="7583487" cy="798855"/>
          </a:xfrm>
        </p:spPr>
        <p:txBody>
          <a:bodyPr/>
          <a:lstStyle/>
          <a:p>
            <a:pPr algn="ctr"/>
            <a:r>
              <a:rPr kumimoji="1" lang="en-US" altLang="ja-JP" sz="4000" dirty="0" smtClean="0">
                <a:solidFill>
                  <a:srgbClr val="000000"/>
                </a:solidFill>
                <a:latin typeface="Times"/>
                <a:cs typeface="Times"/>
              </a:rPr>
              <a:t>Data Collection</a:t>
            </a:r>
            <a:endParaRPr kumimoji="1" lang="ja-JP" altLang="en-US" sz="4000" dirty="0">
              <a:solidFill>
                <a:srgbClr val="000000"/>
              </a:solidFill>
              <a:latin typeface="Times"/>
              <a:cs typeface="Times"/>
            </a:endParaRPr>
          </a:p>
        </p:txBody>
      </p:sp>
      <p:sp>
        <p:nvSpPr>
          <p:cNvPr id="3" name="コンテンツ プレースホルダー 2"/>
          <p:cNvSpPr>
            <a:spLocks noGrp="1"/>
          </p:cNvSpPr>
          <p:nvPr>
            <p:ph idx="1"/>
          </p:nvPr>
        </p:nvSpPr>
        <p:spPr>
          <a:xfrm>
            <a:off x="779463" y="1425387"/>
            <a:ext cx="7678737" cy="4958479"/>
          </a:xfrm>
        </p:spPr>
        <p:txBody>
          <a:bodyPr>
            <a:normAutofit/>
          </a:bodyPr>
          <a:lstStyle/>
          <a:p>
            <a:pPr marL="514350" indent="-514350">
              <a:buNone/>
            </a:pPr>
            <a:r>
              <a:rPr lang="en-US" altLang="ja-JP" sz="2400" dirty="0">
                <a:solidFill>
                  <a:srgbClr val="000000"/>
                </a:solidFill>
                <a:latin typeface="Times"/>
                <a:cs typeface="Times"/>
              </a:rPr>
              <a:t>1. Videotaped conversations (12 topics):</a:t>
            </a:r>
          </a:p>
          <a:p>
            <a:pPr marL="514350" indent="-514350">
              <a:buNone/>
            </a:pPr>
            <a:r>
              <a:rPr lang="en-US" altLang="ja-JP" sz="2400" dirty="0">
                <a:solidFill>
                  <a:srgbClr val="000000"/>
                </a:solidFill>
                <a:latin typeface="Times"/>
                <a:cs typeface="Times"/>
              </a:rPr>
              <a:t>	No.1, 6, and 12 were evaluated by 3 NETs based on the rubric. </a:t>
            </a:r>
          </a:p>
          <a:p>
            <a:pPr marL="514350" indent="-514350">
              <a:buNone/>
            </a:pPr>
            <a:r>
              <a:rPr lang="en-US" altLang="ja-JP" sz="2400" dirty="0">
                <a:solidFill>
                  <a:srgbClr val="000000"/>
                </a:solidFill>
                <a:latin typeface="Times"/>
                <a:cs typeface="Times"/>
              </a:rPr>
              <a:t>2. Essays (12 topics):No.1, 6, and 12 were evaluated by 3 NETs based on the rubric. </a:t>
            </a:r>
          </a:p>
          <a:p>
            <a:pPr marL="514350" indent="-514350">
              <a:buNone/>
            </a:pPr>
            <a:r>
              <a:rPr lang="en-US" altLang="ja-JP" sz="2400" dirty="0">
                <a:solidFill>
                  <a:srgbClr val="000000"/>
                </a:solidFill>
                <a:latin typeface="Times"/>
                <a:cs typeface="Times"/>
              </a:rPr>
              <a:t>3. Self-evaluation reports (twice, at the end of each </a:t>
            </a:r>
            <a:r>
              <a:rPr lang="en-US" altLang="ja-JP" sz="2400" dirty="0" smtClean="0">
                <a:solidFill>
                  <a:srgbClr val="000000"/>
                </a:solidFill>
                <a:latin typeface="Times"/>
                <a:cs typeface="Times"/>
              </a:rPr>
              <a:t>semester)</a:t>
            </a:r>
            <a:endParaRPr lang="en-US" altLang="ja-JP" sz="2400" dirty="0">
              <a:solidFill>
                <a:srgbClr val="000000"/>
              </a:solidFill>
              <a:latin typeface="Times"/>
              <a:cs typeface="Times"/>
            </a:endParaRPr>
          </a:p>
          <a:p>
            <a:pPr marL="514350" indent="-514350">
              <a:buNone/>
            </a:pPr>
            <a:r>
              <a:rPr lang="en-US" altLang="ja-JP" sz="2400" dirty="0">
                <a:solidFill>
                  <a:srgbClr val="000000"/>
                </a:solidFill>
                <a:latin typeface="Times"/>
                <a:cs typeface="Times"/>
              </a:rPr>
              <a:t>4. Interviews with 6 selected students from B class </a:t>
            </a:r>
            <a:r>
              <a:rPr lang="en-US" altLang="ja-JP" sz="2400" dirty="0" smtClean="0">
                <a:solidFill>
                  <a:srgbClr val="000000"/>
                </a:solidFill>
                <a:latin typeface="Times"/>
                <a:cs typeface="Times"/>
              </a:rPr>
              <a:t>(January by </a:t>
            </a:r>
            <a:r>
              <a:rPr lang="en-US" altLang="ja-JP" sz="2400" dirty="0">
                <a:solidFill>
                  <a:srgbClr val="000000"/>
                </a:solidFill>
                <a:latin typeface="Times"/>
                <a:cs typeface="Times"/>
              </a:rPr>
              <a:t>Sato in Japanese)</a:t>
            </a:r>
          </a:p>
          <a:p>
            <a:pPr marL="514350" indent="-514350">
              <a:buNone/>
            </a:pPr>
            <a:r>
              <a:rPr lang="en-US" altLang="ja-JP" sz="2400" dirty="0">
                <a:solidFill>
                  <a:srgbClr val="000000"/>
                </a:solidFill>
                <a:latin typeface="Times"/>
                <a:cs typeface="Times"/>
              </a:rPr>
              <a:t>5. TOEFL tests (April, January) </a:t>
            </a:r>
          </a:p>
          <a:p>
            <a:pPr marL="0" indent="0">
              <a:buNone/>
            </a:pPr>
            <a:endParaRPr kumimoji="1" lang="ja-JP" altLang="en-US" dirty="0"/>
          </a:p>
        </p:txBody>
      </p:sp>
    </p:spTree>
    <p:extLst>
      <p:ext uri="{BB962C8B-B14F-4D97-AF65-F5344CB8AC3E}">
        <p14:creationId xmlns:p14="http://schemas.microsoft.com/office/powerpoint/2010/main" val="2310740419"/>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79465" y="618067"/>
            <a:ext cx="7583487" cy="1044388"/>
          </a:xfrm>
        </p:spPr>
        <p:txBody>
          <a:bodyPr>
            <a:normAutofit fontScale="90000"/>
          </a:bodyPr>
          <a:lstStyle/>
          <a:p>
            <a:r>
              <a:rPr lang="en-US" altLang="ja-JP" dirty="0" smtClean="0">
                <a:solidFill>
                  <a:srgbClr val="000000"/>
                </a:solidFill>
              </a:rPr>
              <a:t>Content Based English Curriculum</a:t>
            </a:r>
            <a:br>
              <a:rPr lang="en-US" altLang="ja-JP" dirty="0" smtClean="0">
                <a:solidFill>
                  <a:srgbClr val="000000"/>
                </a:solidFill>
              </a:rPr>
            </a:br>
            <a:r>
              <a:rPr lang="en-US" altLang="ja-JP" dirty="0" smtClean="0">
                <a:solidFill>
                  <a:srgbClr val="000000"/>
                </a:solidFill>
              </a:rPr>
              <a:t>(CBEC)</a:t>
            </a:r>
            <a:endParaRPr lang="ja-JP" altLang="en-US" dirty="0">
              <a:solidFill>
                <a:srgbClr val="000000"/>
              </a:solidFill>
            </a:endParaRPr>
          </a:p>
        </p:txBody>
      </p:sp>
      <p:sp>
        <p:nvSpPr>
          <p:cNvPr id="3" name="コンテンツ プレースホルダ 2"/>
          <p:cNvSpPr>
            <a:spLocks noGrp="1"/>
          </p:cNvSpPr>
          <p:nvPr>
            <p:ph idx="1"/>
          </p:nvPr>
        </p:nvSpPr>
        <p:spPr>
          <a:xfrm>
            <a:off x="428596" y="2190211"/>
            <a:ext cx="8486804" cy="4464589"/>
          </a:xfrm>
        </p:spPr>
        <p:txBody>
          <a:bodyPr>
            <a:normAutofit/>
          </a:bodyPr>
          <a:lstStyle/>
          <a:p>
            <a:pPr>
              <a:buNone/>
            </a:pPr>
            <a:r>
              <a:rPr lang="en-US" altLang="ja-JP" sz="3200" dirty="0" smtClean="0">
                <a:solidFill>
                  <a:srgbClr val="000000"/>
                </a:solidFill>
                <a:latin typeface="Times"/>
                <a:cs typeface="Times"/>
              </a:rPr>
              <a:t>1</a:t>
            </a:r>
            <a:r>
              <a:rPr lang="en-US" altLang="ja-JP" sz="3200" baseline="30000" dirty="0" smtClean="0">
                <a:solidFill>
                  <a:srgbClr val="000000"/>
                </a:solidFill>
                <a:latin typeface="Times"/>
                <a:cs typeface="Times"/>
              </a:rPr>
              <a:t>st</a:t>
            </a:r>
            <a:r>
              <a:rPr lang="en-US" altLang="ja-JP" sz="3200" dirty="0" smtClean="0">
                <a:solidFill>
                  <a:srgbClr val="000000"/>
                </a:solidFill>
                <a:latin typeface="Times"/>
                <a:cs typeface="Times"/>
              </a:rPr>
              <a:t> Year 	Discussion &amp; Debate	(Friday)</a:t>
            </a:r>
          </a:p>
          <a:p>
            <a:pPr>
              <a:buNone/>
            </a:pPr>
            <a:r>
              <a:rPr lang="en-US" altLang="ja-JP" sz="3200" dirty="0">
                <a:solidFill>
                  <a:srgbClr val="000000"/>
                </a:solidFill>
                <a:latin typeface="Times"/>
                <a:cs typeface="Times"/>
              </a:rPr>
              <a:t>	</a:t>
            </a:r>
            <a:r>
              <a:rPr lang="en-US" altLang="ja-JP" sz="3200" dirty="0" smtClean="0">
                <a:solidFill>
                  <a:srgbClr val="000000"/>
                </a:solidFill>
                <a:latin typeface="Times"/>
                <a:cs typeface="Times"/>
              </a:rPr>
              <a:t>		Intensive Reading	(Monday)</a:t>
            </a:r>
          </a:p>
          <a:p>
            <a:pPr>
              <a:buNone/>
            </a:pPr>
            <a:r>
              <a:rPr lang="en-US" altLang="ja-JP" sz="3200" dirty="0">
                <a:solidFill>
                  <a:srgbClr val="000000"/>
                </a:solidFill>
                <a:latin typeface="Times"/>
                <a:cs typeface="Times"/>
              </a:rPr>
              <a:t>	</a:t>
            </a:r>
            <a:r>
              <a:rPr lang="en-US" altLang="ja-JP" sz="3200" dirty="0" smtClean="0">
                <a:solidFill>
                  <a:srgbClr val="000000"/>
                </a:solidFill>
                <a:latin typeface="Times"/>
                <a:cs typeface="Times"/>
              </a:rPr>
              <a:t>		Academic Writing	(Tuesday)</a:t>
            </a:r>
          </a:p>
          <a:p>
            <a:pPr>
              <a:buNone/>
            </a:pPr>
            <a:r>
              <a:rPr lang="en-US" altLang="ja-JP" sz="3200" dirty="0">
                <a:solidFill>
                  <a:srgbClr val="000000"/>
                </a:solidFill>
                <a:latin typeface="Times"/>
                <a:cs typeface="Times"/>
              </a:rPr>
              <a:t>	</a:t>
            </a:r>
            <a:r>
              <a:rPr lang="en-US" altLang="ja-JP" sz="3200" dirty="0" smtClean="0">
                <a:solidFill>
                  <a:srgbClr val="000000"/>
                </a:solidFill>
                <a:latin typeface="Times"/>
                <a:cs typeface="Times"/>
              </a:rPr>
              <a:t>		Power-up Tutorial	(Thursday)</a:t>
            </a:r>
            <a:endParaRPr lang="ja-JP" altLang="en-US" sz="3200" dirty="0">
              <a:solidFill>
                <a:srgbClr val="000000"/>
              </a:solidFill>
              <a:latin typeface="Times"/>
              <a:cs typeface="Times"/>
            </a:endParaRPr>
          </a:p>
        </p:txBody>
      </p:sp>
    </p:spTree>
    <p:extLst>
      <p:ext uri="{BB962C8B-B14F-4D97-AF65-F5344CB8AC3E}">
        <p14:creationId xmlns:p14="http://schemas.microsoft.com/office/powerpoint/2010/main" val="872739142"/>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79465" y="601134"/>
            <a:ext cx="7583487" cy="1044388"/>
          </a:xfrm>
        </p:spPr>
        <p:txBody>
          <a:bodyPr>
            <a:normAutofit fontScale="90000"/>
          </a:bodyPr>
          <a:lstStyle/>
          <a:p>
            <a:pPr algn="ctr"/>
            <a:r>
              <a:rPr lang="en-US" altLang="ja-JP" dirty="0" smtClean="0">
                <a:solidFill>
                  <a:srgbClr val="000000"/>
                </a:solidFill>
              </a:rPr>
              <a:t>Content Based English Curriculum</a:t>
            </a:r>
            <a:br>
              <a:rPr lang="en-US" altLang="ja-JP" dirty="0" smtClean="0">
                <a:solidFill>
                  <a:srgbClr val="000000"/>
                </a:solidFill>
              </a:rPr>
            </a:br>
            <a:r>
              <a:rPr lang="en-US" altLang="ja-JP" dirty="0" smtClean="0">
                <a:solidFill>
                  <a:srgbClr val="000000"/>
                </a:solidFill>
              </a:rPr>
              <a:t>(CBEC)</a:t>
            </a:r>
            <a:endParaRPr lang="ja-JP" altLang="en-US" dirty="0">
              <a:solidFill>
                <a:srgbClr val="000000"/>
              </a:solidFill>
            </a:endParaRPr>
          </a:p>
        </p:txBody>
      </p:sp>
      <p:sp>
        <p:nvSpPr>
          <p:cNvPr id="3" name="コンテンツ プレースホルダ 2"/>
          <p:cNvSpPr>
            <a:spLocks noGrp="1"/>
          </p:cNvSpPr>
          <p:nvPr>
            <p:ph idx="1"/>
          </p:nvPr>
        </p:nvSpPr>
        <p:spPr>
          <a:xfrm>
            <a:off x="301596" y="1645521"/>
            <a:ext cx="8486804" cy="4789145"/>
          </a:xfrm>
        </p:spPr>
        <p:txBody>
          <a:bodyPr>
            <a:noAutofit/>
          </a:bodyPr>
          <a:lstStyle/>
          <a:p>
            <a:pPr marL="0" indent="0">
              <a:lnSpc>
                <a:spcPct val="50000"/>
              </a:lnSpc>
              <a:buNone/>
            </a:pPr>
            <a:r>
              <a:rPr lang="en-US" sz="2000" b="1" i="1" dirty="0" smtClean="0">
                <a:solidFill>
                  <a:srgbClr val="000000"/>
                </a:solidFill>
              </a:rPr>
              <a:t>1</a:t>
            </a:r>
            <a:r>
              <a:rPr lang="en-US" sz="2000" b="1" i="1" baseline="30000" dirty="0" smtClean="0">
                <a:solidFill>
                  <a:srgbClr val="000000"/>
                </a:solidFill>
              </a:rPr>
              <a:t>st</a:t>
            </a:r>
            <a:r>
              <a:rPr lang="en-US" sz="2000" b="1" i="1" dirty="0" smtClean="0">
                <a:solidFill>
                  <a:srgbClr val="000000"/>
                </a:solidFill>
              </a:rPr>
              <a:t> Year Sample Class Flow (CBEC) 	p. 4</a:t>
            </a:r>
            <a:endParaRPr lang="en-US" sz="2000" dirty="0">
              <a:solidFill>
                <a:srgbClr val="000000"/>
              </a:solidFill>
            </a:endParaRPr>
          </a:p>
          <a:p>
            <a:pPr marL="0" indent="0">
              <a:lnSpc>
                <a:spcPct val="50000"/>
              </a:lnSpc>
              <a:buNone/>
            </a:pPr>
            <a:r>
              <a:rPr lang="en-US" sz="2000" i="1" u="sng" dirty="0" smtClean="0">
                <a:solidFill>
                  <a:srgbClr val="000000"/>
                </a:solidFill>
              </a:rPr>
              <a:t>Week 1</a:t>
            </a:r>
            <a:endParaRPr lang="en-US" sz="2000" dirty="0" smtClean="0">
              <a:solidFill>
                <a:srgbClr val="000000"/>
              </a:solidFill>
            </a:endParaRPr>
          </a:p>
          <a:p>
            <a:pPr marL="0" indent="0">
              <a:lnSpc>
                <a:spcPct val="70000"/>
              </a:lnSpc>
              <a:buNone/>
            </a:pPr>
            <a:r>
              <a:rPr lang="en-US" sz="2000" dirty="0" smtClean="0">
                <a:solidFill>
                  <a:srgbClr val="000000"/>
                </a:solidFill>
              </a:rPr>
              <a:t>Class 1 (Fri.):    	DD: </a:t>
            </a:r>
            <a:r>
              <a:rPr lang="en-US" sz="2000" dirty="0" err="1" smtClean="0">
                <a:solidFill>
                  <a:srgbClr val="000000"/>
                </a:solidFill>
              </a:rPr>
              <a:t>Ss</a:t>
            </a:r>
            <a:r>
              <a:rPr lang="en-US" sz="2000" dirty="0" smtClean="0">
                <a:solidFill>
                  <a:srgbClr val="000000"/>
                </a:solidFill>
              </a:rPr>
              <a:t> are introduced to the main topic &amp; vocabulary, practice listening, and discussing the topic.</a:t>
            </a:r>
          </a:p>
          <a:p>
            <a:pPr marL="0" indent="0">
              <a:lnSpc>
                <a:spcPct val="70000"/>
              </a:lnSpc>
              <a:buNone/>
            </a:pPr>
            <a:r>
              <a:rPr lang="en-US" sz="2000" dirty="0" smtClean="0">
                <a:solidFill>
                  <a:srgbClr val="000000"/>
                </a:solidFill>
              </a:rPr>
              <a:t>Class 2: (Mon.) 	IR: </a:t>
            </a:r>
            <a:r>
              <a:rPr lang="en-US" sz="2000" dirty="0" err="1" smtClean="0">
                <a:solidFill>
                  <a:srgbClr val="000000"/>
                </a:solidFill>
              </a:rPr>
              <a:t>Ss</a:t>
            </a:r>
            <a:r>
              <a:rPr lang="en-US" sz="2000" dirty="0" smtClean="0">
                <a:solidFill>
                  <a:srgbClr val="000000"/>
                </a:solidFill>
              </a:rPr>
              <a:t> read deeply about the main topic utilizing an authentic news article.</a:t>
            </a:r>
          </a:p>
          <a:p>
            <a:pPr marL="0" indent="0">
              <a:lnSpc>
                <a:spcPct val="70000"/>
              </a:lnSpc>
              <a:buNone/>
            </a:pPr>
            <a:r>
              <a:rPr lang="en-US" sz="2000" dirty="0" smtClean="0">
                <a:solidFill>
                  <a:srgbClr val="000000"/>
                </a:solidFill>
              </a:rPr>
              <a:t>Class 3:  (Tue.) 	AW: </a:t>
            </a:r>
            <a:r>
              <a:rPr lang="en-US" sz="2000" dirty="0" err="1" smtClean="0">
                <a:solidFill>
                  <a:srgbClr val="000000"/>
                </a:solidFill>
              </a:rPr>
              <a:t>Ss</a:t>
            </a:r>
            <a:r>
              <a:rPr lang="en-US" sz="2000" dirty="0" smtClean="0">
                <a:solidFill>
                  <a:srgbClr val="000000"/>
                </a:solidFill>
              </a:rPr>
              <a:t> write a paragraph stating their opinion about the main topic “Get Ready 1 - 1</a:t>
            </a:r>
            <a:r>
              <a:rPr lang="en-US" sz="2000" baseline="30000" dirty="0" smtClean="0">
                <a:solidFill>
                  <a:srgbClr val="000000"/>
                </a:solidFill>
              </a:rPr>
              <a:t>st</a:t>
            </a:r>
            <a:r>
              <a:rPr lang="en-US" sz="2000" dirty="0" smtClean="0">
                <a:solidFill>
                  <a:srgbClr val="000000"/>
                </a:solidFill>
              </a:rPr>
              <a:t> draft”</a:t>
            </a:r>
          </a:p>
          <a:p>
            <a:pPr marL="0" indent="0">
              <a:lnSpc>
                <a:spcPct val="70000"/>
              </a:lnSpc>
              <a:buNone/>
            </a:pPr>
            <a:r>
              <a:rPr lang="en-US" sz="2000" dirty="0" smtClean="0">
                <a:solidFill>
                  <a:srgbClr val="000000"/>
                </a:solidFill>
              </a:rPr>
              <a:t>Class 4:  (Thur.) 	PUT:  </a:t>
            </a:r>
            <a:r>
              <a:rPr lang="en-US" sz="2000" dirty="0" err="1" smtClean="0">
                <a:solidFill>
                  <a:srgbClr val="000000"/>
                </a:solidFill>
              </a:rPr>
              <a:t>Ss</a:t>
            </a:r>
            <a:r>
              <a:rPr lang="en-US" sz="2000" dirty="0" smtClean="0">
                <a:solidFill>
                  <a:srgbClr val="000000"/>
                </a:solidFill>
              </a:rPr>
              <a:t> discuss an informal topic and then the main topic in groups of 3 </a:t>
            </a:r>
            <a:r>
              <a:rPr lang="en-US" sz="2000" dirty="0" err="1" smtClean="0">
                <a:solidFill>
                  <a:srgbClr val="000000"/>
                </a:solidFill>
              </a:rPr>
              <a:t>Ss</a:t>
            </a:r>
            <a:r>
              <a:rPr lang="en-US" sz="2000" dirty="0" smtClean="0">
                <a:solidFill>
                  <a:srgbClr val="000000"/>
                </a:solidFill>
              </a:rPr>
              <a:t> with 1 NS.</a:t>
            </a:r>
          </a:p>
          <a:p>
            <a:pPr marL="0" indent="0">
              <a:buNone/>
            </a:pPr>
            <a:endParaRPr lang="ja-JP" altLang="en-US" sz="2000" dirty="0">
              <a:solidFill>
                <a:srgbClr val="000000"/>
              </a:solidFill>
              <a:cs typeface="Times"/>
            </a:endParaRPr>
          </a:p>
        </p:txBody>
      </p:sp>
    </p:spTree>
    <p:extLst>
      <p:ext uri="{BB962C8B-B14F-4D97-AF65-F5344CB8AC3E}">
        <p14:creationId xmlns:p14="http://schemas.microsoft.com/office/powerpoint/2010/main" val="1037213508"/>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pPr algn="ctr"/>
            <a:r>
              <a:rPr lang="en-US" altLang="ja-JP" dirty="0" smtClean="0">
                <a:solidFill>
                  <a:srgbClr val="000000"/>
                </a:solidFill>
              </a:rPr>
              <a:t>Content Based English Curriculum</a:t>
            </a:r>
            <a:br>
              <a:rPr lang="en-US" altLang="ja-JP" dirty="0" smtClean="0">
                <a:solidFill>
                  <a:srgbClr val="000000"/>
                </a:solidFill>
              </a:rPr>
            </a:br>
            <a:r>
              <a:rPr lang="en-US" altLang="ja-JP" dirty="0" smtClean="0">
                <a:solidFill>
                  <a:srgbClr val="000000"/>
                </a:solidFill>
              </a:rPr>
              <a:t>(CBEC)</a:t>
            </a:r>
            <a:endParaRPr lang="ja-JP" altLang="en-US" dirty="0">
              <a:solidFill>
                <a:srgbClr val="000000"/>
              </a:solidFill>
            </a:endParaRPr>
          </a:p>
        </p:txBody>
      </p:sp>
      <p:sp>
        <p:nvSpPr>
          <p:cNvPr id="3" name="コンテンツ プレースホルダ 2"/>
          <p:cNvSpPr>
            <a:spLocks noGrp="1"/>
          </p:cNvSpPr>
          <p:nvPr>
            <p:ph idx="1"/>
          </p:nvPr>
        </p:nvSpPr>
        <p:spPr>
          <a:xfrm>
            <a:off x="301596" y="1425387"/>
            <a:ext cx="8486804" cy="5026212"/>
          </a:xfrm>
        </p:spPr>
        <p:txBody>
          <a:bodyPr>
            <a:normAutofit/>
          </a:bodyPr>
          <a:lstStyle/>
          <a:p>
            <a:pPr marL="0" indent="0">
              <a:buNone/>
            </a:pPr>
            <a:r>
              <a:rPr lang="en-US" b="1" i="1" u="sng" dirty="0">
                <a:solidFill>
                  <a:srgbClr val="000000"/>
                </a:solidFill>
              </a:rPr>
              <a:t>Week </a:t>
            </a:r>
            <a:r>
              <a:rPr lang="en-US" b="1" i="1" u="sng" dirty="0" smtClean="0">
                <a:solidFill>
                  <a:srgbClr val="000000"/>
                </a:solidFill>
              </a:rPr>
              <a:t>2	</a:t>
            </a:r>
            <a:endParaRPr lang="en-US" b="1" dirty="0">
              <a:solidFill>
                <a:srgbClr val="000000"/>
              </a:solidFill>
            </a:endParaRPr>
          </a:p>
          <a:p>
            <a:pPr marL="0" indent="0">
              <a:buNone/>
            </a:pPr>
            <a:r>
              <a:rPr lang="en-US" dirty="0">
                <a:solidFill>
                  <a:srgbClr val="000000"/>
                </a:solidFill>
              </a:rPr>
              <a:t>Class 5: (Fri.):    	DD: </a:t>
            </a:r>
            <a:r>
              <a:rPr lang="en-US" dirty="0" err="1">
                <a:solidFill>
                  <a:srgbClr val="000000"/>
                </a:solidFill>
              </a:rPr>
              <a:t>Ss</a:t>
            </a:r>
            <a:r>
              <a:rPr lang="en-US" dirty="0">
                <a:solidFill>
                  <a:srgbClr val="000000"/>
                </a:solidFill>
              </a:rPr>
              <a:t> work on basic skills for discussion and debate for the main topic.</a:t>
            </a:r>
          </a:p>
          <a:p>
            <a:pPr marL="0" indent="0">
              <a:buNone/>
            </a:pPr>
            <a:r>
              <a:rPr lang="en-US" dirty="0">
                <a:solidFill>
                  <a:srgbClr val="000000"/>
                </a:solidFill>
              </a:rPr>
              <a:t>Class 6: (Mon.) 	IR: </a:t>
            </a:r>
            <a:r>
              <a:rPr lang="en-US" dirty="0" err="1">
                <a:solidFill>
                  <a:srgbClr val="000000"/>
                </a:solidFill>
              </a:rPr>
              <a:t>Ss</a:t>
            </a:r>
            <a:r>
              <a:rPr lang="en-US" dirty="0">
                <a:solidFill>
                  <a:srgbClr val="000000"/>
                </a:solidFill>
              </a:rPr>
              <a:t> read deeply about the main topic utilizing </a:t>
            </a:r>
            <a:r>
              <a:rPr lang="en-US" i="1" dirty="0">
                <a:solidFill>
                  <a:srgbClr val="000000"/>
                </a:solidFill>
              </a:rPr>
              <a:t>another</a:t>
            </a:r>
            <a:r>
              <a:rPr lang="en-US" dirty="0">
                <a:solidFill>
                  <a:srgbClr val="000000"/>
                </a:solidFill>
              </a:rPr>
              <a:t> authentic news article.</a:t>
            </a:r>
          </a:p>
          <a:p>
            <a:pPr marL="0" indent="0">
              <a:buNone/>
            </a:pPr>
            <a:r>
              <a:rPr lang="en-US" dirty="0">
                <a:solidFill>
                  <a:srgbClr val="000000"/>
                </a:solidFill>
              </a:rPr>
              <a:t>Class 7: (Tue.) 	AW: </a:t>
            </a:r>
            <a:r>
              <a:rPr lang="en-US" dirty="0" err="1">
                <a:solidFill>
                  <a:srgbClr val="000000"/>
                </a:solidFill>
              </a:rPr>
              <a:t>Ss</a:t>
            </a:r>
            <a:r>
              <a:rPr lang="en-US" dirty="0">
                <a:solidFill>
                  <a:srgbClr val="000000"/>
                </a:solidFill>
              </a:rPr>
              <a:t> practice their rhetorical writing skills adding support from outside sources to their “Get Ready 2- </a:t>
            </a:r>
            <a:r>
              <a:rPr lang="en-US" dirty="0" smtClean="0">
                <a:solidFill>
                  <a:srgbClr val="000000"/>
                </a:solidFill>
              </a:rPr>
              <a:t>2</a:t>
            </a:r>
            <a:r>
              <a:rPr lang="en-US" baseline="30000" dirty="0" smtClean="0">
                <a:solidFill>
                  <a:srgbClr val="000000"/>
                </a:solidFill>
              </a:rPr>
              <a:t>nd</a:t>
            </a:r>
            <a:r>
              <a:rPr lang="en-US" dirty="0" smtClean="0">
                <a:solidFill>
                  <a:srgbClr val="000000"/>
                </a:solidFill>
              </a:rPr>
              <a:t> </a:t>
            </a:r>
            <a:r>
              <a:rPr lang="en-US" dirty="0">
                <a:solidFill>
                  <a:srgbClr val="000000"/>
                </a:solidFill>
              </a:rPr>
              <a:t>draft”</a:t>
            </a:r>
          </a:p>
          <a:p>
            <a:pPr marL="0" indent="0">
              <a:buNone/>
            </a:pPr>
            <a:r>
              <a:rPr lang="en-US" dirty="0">
                <a:solidFill>
                  <a:srgbClr val="000000"/>
                </a:solidFill>
              </a:rPr>
              <a:t>Class 8:(Thur.) 	PUT: </a:t>
            </a:r>
            <a:r>
              <a:rPr lang="en-US" dirty="0" err="1">
                <a:solidFill>
                  <a:srgbClr val="000000"/>
                </a:solidFill>
              </a:rPr>
              <a:t>Ss</a:t>
            </a:r>
            <a:r>
              <a:rPr lang="en-US" dirty="0">
                <a:solidFill>
                  <a:srgbClr val="000000"/>
                </a:solidFill>
              </a:rPr>
              <a:t> discuss another informal topic and then practice discussing the main topic and then record on </a:t>
            </a:r>
            <a:r>
              <a:rPr lang="en-US" dirty="0" smtClean="0">
                <a:solidFill>
                  <a:srgbClr val="000000"/>
                </a:solidFill>
              </a:rPr>
              <a:t>video </a:t>
            </a:r>
            <a:r>
              <a:rPr lang="en-US" dirty="0">
                <a:solidFill>
                  <a:srgbClr val="000000"/>
                </a:solidFill>
              </a:rPr>
              <a:t>for later review and transcription</a:t>
            </a:r>
          </a:p>
          <a:p>
            <a:pPr marL="0" indent="0">
              <a:buNone/>
            </a:pPr>
            <a:endParaRPr lang="ja-JP" altLang="en-US" dirty="0">
              <a:solidFill>
                <a:srgbClr val="000000"/>
              </a:solidFill>
              <a:latin typeface="Times"/>
              <a:cs typeface="Times"/>
            </a:endParaRPr>
          </a:p>
        </p:txBody>
      </p:sp>
    </p:spTree>
    <p:extLst>
      <p:ext uri="{BB962C8B-B14F-4D97-AF65-F5344CB8AC3E}">
        <p14:creationId xmlns:p14="http://schemas.microsoft.com/office/powerpoint/2010/main" val="367322133"/>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kumimoji="1" lang="en-US" altLang="ja-JP" sz="4000" dirty="0" smtClean="0">
                <a:solidFill>
                  <a:srgbClr val="000000"/>
                </a:solidFill>
                <a:latin typeface="Times"/>
                <a:cs typeface="Times"/>
              </a:rPr>
              <a:t>6 selected students (B class)</a:t>
            </a:r>
            <a:endParaRPr kumimoji="1" lang="ja-JP" altLang="en-US" sz="4000" dirty="0">
              <a:solidFill>
                <a:srgbClr val="000000"/>
              </a:solidFill>
              <a:latin typeface="Times"/>
              <a:cs typeface="Times"/>
            </a:endParaRPr>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2707291075"/>
              </p:ext>
            </p:extLst>
          </p:nvPr>
        </p:nvGraphicFramePr>
        <p:xfrm>
          <a:off x="779465" y="2082800"/>
          <a:ext cx="7583485" cy="2336800"/>
        </p:xfrm>
        <a:graphic>
          <a:graphicData uri="http://schemas.openxmlformats.org/drawingml/2006/table">
            <a:tbl>
              <a:tblPr firstRow="1" bandRow="1">
                <a:tableStyleId>{5C22544A-7EE6-4342-B048-85BDC9FD1C3A}</a:tableStyleId>
              </a:tblPr>
              <a:tblGrid>
                <a:gridCol w="1083355"/>
                <a:gridCol w="1083355"/>
                <a:gridCol w="1083355"/>
                <a:gridCol w="1083355"/>
                <a:gridCol w="1083355"/>
                <a:gridCol w="1083355"/>
                <a:gridCol w="1083355"/>
              </a:tblGrid>
              <a:tr h="762000">
                <a:tc>
                  <a:txBody>
                    <a:bodyPr/>
                    <a:lstStyle/>
                    <a:p>
                      <a:pPr algn="ctr"/>
                      <a:r>
                        <a:rPr kumimoji="1" lang="en-US" altLang="ja-JP" dirty="0" smtClean="0"/>
                        <a:t>student</a:t>
                      </a:r>
                      <a:endParaRPr kumimoji="1" lang="ja-JP" altLang="en-US" dirty="0"/>
                    </a:p>
                  </a:txBody>
                  <a:tcPr/>
                </a:tc>
                <a:tc>
                  <a:txBody>
                    <a:bodyPr/>
                    <a:lstStyle/>
                    <a:p>
                      <a:pPr algn="ctr"/>
                      <a:r>
                        <a:rPr kumimoji="1" lang="en-US" altLang="ja-JP" dirty="0" smtClean="0"/>
                        <a:t>Aki</a:t>
                      </a:r>
                      <a:endParaRPr kumimoji="1" lang="ja-JP" altLang="en-US" dirty="0"/>
                    </a:p>
                  </a:txBody>
                  <a:tcPr/>
                </a:tc>
                <a:tc>
                  <a:txBody>
                    <a:bodyPr/>
                    <a:lstStyle/>
                    <a:p>
                      <a:pPr algn="ctr"/>
                      <a:r>
                        <a:rPr kumimoji="1" lang="en-US" altLang="ja-JP" dirty="0" smtClean="0"/>
                        <a:t>Koji</a:t>
                      </a:r>
                      <a:endParaRPr kumimoji="1" lang="ja-JP" altLang="en-US" dirty="0"/>
                    </a:p>
                  </a:txBody>
                  <a:tcPr/>
                </a:tc>
                <a:tc>
                  <a:txBody>
                    <a:bodyPr/>
                    <a:lstStyle/>
                    <a:p>
                      <a:pPr algn="ctr"/>
                      <a:r>
                        <a:rPr kumimoji="1" lang="en-US" altLang="ja-JP" dirty="0" smtClean="0"/>
                        <a:t>Midori</a:t>
                      </a:r>
                      <a:endParaRPr kumimoji="1" lang="ja-JP" altLang="en-US" dirty="0"/>
                    </a:p>
                  </a:txBody>
                  <a:tcPr/>
                </a:tc>
                <a:tc>
                  <a:txBody>
                    <a:bodyPr/>
                    <a:lstStyle/>
                    <a:p>
                      <a:pPr algn="ctr"/>
                      <a:r>
                        <a:rPr kumimoji="1" lang="en-US" altLang="ja-JP" dirty="0" smtClean="0"/>
                        <a:t>Keiko</a:t>
                      </a:r>
                      <a:endParaRPr kumimoji="1" lang="ja-JP" altLang="en-US" dirty="0"/>
                    </a:p>
                  </a:txBody>
                  <a:tcPr/>
                </a:tc>
                <a:tc>
                  <a:txBody>
                    <a:bodyPr/>
                    <a:lstStyle/>
                    <a:p>
                      <a:pPr algn="ctr"/>
                      <a:r>
                        <a:rPr kumimoji="1" lang="en-US" altLang="ja-JP" dirty="0" smtClean="0"/>
                        <a:t>Hiroki</a:t>
                      </a:r>
                      <a:endParaRPr kumimoji="1" lang="ja-JP" altLang="en-US" dirty="0"/>
                    </a:p>
                  </a:txBody>
                  <a:tcPr/>
                </a:tc>
                <a:tc>
                  <a:txBody>
                    <a:bodyPr/>
                    <a:lstStyle/>
                    <a:p>
                      <a:pPr algn="ctr"/>
                      <a:r>
                        <a:rPr kumimoji="1" lang="en-US" altLang="ja-JP" dirty="0" smtClean="0"/>
                        <a:t>Toru</a:t>
                      </a:r>
                      <a:endParaRPr kumimoji="1" lang="ja-JP" altLang="en-US" dirty="0"/>
                    </a:p>
                  </a:txBody>
                  <a:tcPr/>
                </a:tc>
              </a:tr>
              <a:tr h="762000">
                <a:tc>
                  <a:txBody>
                    <a:bodyPr/>
                    <a:lstStyle/>
                    <a:p>
                      <a:pPr algn="ctr"/>
                      <a:r>
                        <a:rPr kumimoji="1" lang="en-US" altLang="ja-JP" dirty="0" smtClean="0"/>
                        <a:t>Sex</a:t>
                      </a:r>
                      <a:endParaRPr kumimoji="1" lang="ja-JP" altLang="en-US" dirty="0"/>
                    </a:p>
                  </a:txBody>
                  <a:tcPr/>
                </a:tc>
                <a:tc>
                  <a:txBody>
                    <a:bodyPr/>
                    <a:lstStyle/>
                    <a:p>
                      <a:pPr algn="ctr"/>
                      <a:r>
                        <a:rPr kumimoji="1" lang="en-US" altLang="ja-JP" dirty="0" smtClean="0"/>
                        <a:t>F</a:t>
                      </a:r>
                      <a:endParaRPr kumimoji="1" lang="ja-JP" altLang="en-US" dirty="0"/>
                    </a:p>
                  </a:txBody>
                  <a:tcPr/>
                </a:tc>
                <a:tc>
                  <a:txBody>
                    <a:bodyPr/>
                    <a:lstStyle/>
                    <a:p>
                      <a:pPr algn="ctr"/>
                      <a:r>
                        <a:rPr kumimoji="1" lang="en-US" altLang="ja-JP" dirty="0" smtClean="0"/>
                        <a:t>M</a:t>
                      </a:r>
                      <a:endParaRPr kumimoji="1" lang="ja-JP" altLang="en-US" dirty="0"/>
                    </a:p>
                  </a:txBody>
                  <a:tcPr/>
                </a:tc>
                <a:tc>
                  <a:txBody>
                    <a:bodyPr/>
                    <a:lstStyle/>
                    <a:p>
                      <a:pPr algn="ctr"/>
                      <a:r>
                        <a:rPr kumimoji="1" lang="en-US" altLang="ja-JP" dirty="0" smtClean="0"/>
                        <a:t>F</a:t>
                      </a:r>
                      <a:endParaRPr kumimoji="1" lang="ja-JP" altLang="en-US" dirty="0"/>
                    </a:p>
                  </a:txBody>
                  <a:tcPr/>
                </a:tc>
                <a:tc>
                  <a:txBody>
                    <a:bodyPr/>
                    <a:lstStyle/>
                    <a:p>
                      <a:pPr algn="ctr"/>
                      <a:r>
                        <a:rPr kumimoji="1" lang="en-US" altLang="ja-JP" dirty="0" smtClean="0"/>
                        <a:t>F</a:t>
                      </a:r>
                      <a:endParaRPr kumimoji="1" lang="ja-JP" altLang="en-US" dirty="0"/>
                    </a:p>
                  </a:txBody>
                  <a:tcPr/>
                </a:tc>
                <a:tc>
                  <a:txBody>
                    <a:bodyPr/>
                    <a:lstStyle/>
                    <a:p>
                      <a:pPr algn="ctr"/>
                      <a:r>
                        <a:rPr kumimoji="1" lang="en-US" altLang="ja-JP" dirty="0" smtClean="0"/>
                        <a:t>M</a:t>
                      </a:r>
                      <a:endParaRPr kumimoji="1" lang="ja-JP" altLang="en-US" dirty="0"/>
                    </a:p>
                  </a:txBody>
                  <a:tcPr/>
                </a:tc>
                <a:tc>
                  <a:txBody>
                    <a:bodyPr/>
                    <a:lstStyle/>
                    <a:p>
                      <a:pPr algn="ctr"/>
                      <a:r>
                        <a:rPr kumimoji="1" lang="en-US" altLang="ja-JP" dirty="0" smtClean="0"/>
                        <a:t>M</a:t>
                      </a:r>
                      <a:endParaRPr kumimoji="1" lang="ja-JP" altLang="en-US" dirty="0"/>
                    </a:p>
                  </a:txBody>
                  <a:tcPr/>
                </a:tc>
              </a:tr>
              <a:tr h="812800">
                <a:tc>
                  <a:txBody>
                    <a:bodyPr/>
                    <a:lstStyle/>
                    <a:p>
                      <a:pPr algn="ctr"/>
                      <a:r>
                        <a:rPr kumimoji="1" lang="en-US" altLang="ja-JP" dirty="0" smtClean="0"/>
                        <a:t>Level</a:t>
                      </a:r>
                      <a:endParaRPr kumimoji="1" lang="ja-JP" altLang="en-US" dirty="0"/>
                    </a:p>
                  </a:txBody>
                  <a:tcPr/>
                </a:tc>
                <a:tc>
                  <a:txBody>
                    <a:bodyPr/>
                    <a:lstStyle/>
                    <a:p>
                      <a:pPr algn="ctr"/>
                      <a:r>
                        <a:rPr kumimoji="1" lang="en-US" altLang="ja-JP" dirty="0" smtClean="0"/>
                        <a:t>Low-IM</a:t>
                      </a:r>
                      <a:endParaRPr kumimoji="1" lang="ja-JP" altLang="en-US" dirty="0"/>
                    </a:p>
                  </a:txBody>
                  <a:tcPr/>
                </a:tc>
                <a:tc>
                  <a:txBody>
                    <a:bodyPr/>
                    <a:lstStyle/>
                    <a:p>
                      <a:pPr algn="ctr"/>
                      <a:r>
                        <a:rPr kumimoji="1" lang="en-US" altLang="ja-JP" dirty="0" smtClean="0"/>
                        <a:t>IM</a:t>
                      </a:r>
                      <a:endParaRPr kumimoji="1" lang="ja-JP" altLang="en-US" dirty="0"/>
                    </a:p>
                  </a:txBody>
                  <a:tcPr/>
                </a:tc>
                <a:tc>
                  <a:txBody>
                    <a:bodyPr/>
                    <a:lstStyle/>
                    <a:p>
                      <a:pPr algn="ctr"/>
                      <a:r>
                        <a:rPr kumimoji="1" lang="en-US" altLang="ja-JP" dirty="0" smtClean="0"/>
                        <a:t>High-IM</a:t>
                      </a:r>
                      <a:endParaRPr kumimoji="1" lang="ja-JP" altLang="en-US" dirty="0"/>
                    </a:p>
                  </a:txBody>
                  <a:tcPr/>
                </a:tc>
                <a:tc>
                  <a:txBody>
                    <a:bodyPr/>
                    <a:lstStyle/>
                    <a:p>
                      <a:pPr algn="ctr"/>
                      <a:r>
                        <a:rPr kumimoji="1" lang="en-US" altLang="ja-JP" dirty="0" smtClean="0"/>
                        <a:t>High-IM</a:t>
                      </a:r>
                      <a:endParaRPr kumimoji="1" lang="ja-JP" altLang="en-US" dirty="0"/>
                    </a:p>
                  </a:txBody>
                  <a:tcPr/>
                </a:tc>
                <a:tc>
                  <a:txBody>
                    <a:bodyPr/>
                    <a:lstStyle/>
                    <a:p>
                      <a:pPr algn="ctr"/>
                      <a:r>
                        <a:rPr kumimoji="1" lang="en-US" altLang="ja-JP" dirty="0" smtClean="0"/>
                        <a:t>IM</a:t>
                      </a:r>
                      <a:endParaRPr kumimoji="1" lang="ja-JP" altLang="en-US" dirty="0"/>
                    </a:p>
                  </a:txBody>
                  <a:tcPr/>
                </a:tc>
                <a:tc>
                  <a:txBody>
                    <a:bodyPr/>
                    <a:lstStyle/>
                    <a:p>
                      <a:pPr algn="ctr"/>
                      <a:r>
                        <a:rPr kumimoji="1" lang="en-US" altLang="ja-JP" dirty="0" smtClean="0"/>
                        <a:t>Low-IM</a:t>
                      </a:r>
                      <a:endParaRPr kumimoji="1" lang="ja-JP" altLang="en-US" dirty="0"/>
                    </a:p>
                  </a:txBody>
                  <a:tcPr/>
                </a:tc>
              </a:tr>
            </a:tbl>
          </a:graphicData>
        </a:graphic>
      </p:graphicFrame>
    </p:spTree>
    <p:extLst>
      <p:ext uri="{BB962C8B-B14F-4D97-AF65-F5344CB8AC3E}">
        <p14:creationId xmlns:p14="http://schemas.microsoft.com/office/powerpoint/2010/main" val="1782609206"/>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lang="en-US" altLang="ja-JP" dirty="0" smtClean="0">
                <a:solidFill>
                  <a:srgbClr val="000000"/>
                </a:solidFill>
              </a:rPr>
              <a:t>3 selected students (B class)</a:t>
            </a:r>
            <a:endParaRPr kumimoji="1" lang="ja-JP" altLang="en-US" dirty="0">
              <a:solidFill>
                <a:srgbClr val="000000"/>
              </a:solidFill>
            </a:endParaRPr>
          </a:p>
        </p:txBody>
      </p:sp>
      <p:graphicFrame>
        <p:nvGraphicFramePr>
          <p:cNvPr id="4" name="コンテンツ プレースホルダ 3"/>
          <p:cNvGraphicFramePr>
            <a:graphicFrameLocks noGrp="1"/>
          </p:cNvGraphicFramePr>
          <p:nvPr>
            <p:ph idx="1"/>
            <p:extLst>
              <p:ext uri="{D42A27DB-BD31-4B8C-83A1-F6EECF244321}">
                <p14:modId xmlns:p14="http://schemas.microsoft.com/office/powerpoint/2010/main" val="2647740693"/>
              </p:ext>
            </p:extLst>
          </p:nvPr>
        </p:nvGraphicFramePr>
        <p:xfrm>
          <a:off x="1114423" y="1882564"/>
          <a:ext cx="6518276" cy="3214368"/>
        </p:xfrm>
        <a:graphic>
          <a:graphicData uri="http://schemas.openxmlformats.org/drawingml/2006/table">
            <a:tbl>
              <a:tblPr firstRow="1" bandRow="1">
                <a:tableStyleId>{5C22544A-7EE6-4342-B048-85BDC9FD1C3A}</a:tableStyleId>
              </a:tblPr>
              <a:tblGrid>
                <a:gridCol w="1629569"/>
                <a:gridCol w="1629569"/>
                <a:gridCol w="1629569"/>
                <a:gridCol w="1629569"/>
              </a:tblGrid>
              <a:tr h="1071456">
                <a:tc>
                  <a:txBody>
                    <a:bodyPr/>
                    <a:lstStyle/>
                    <a:p>
                      <a:pPr algn="ctr"/>
                      <a:r>
                        <a:rPr kumimoji="1" lang="en-US" altLang="ja-JP" sz="2400" dirty="0" smtClean="0">
                          <a:latin typeface="Times"/>
                        </a:rPr>
                        <a:t>Student</a:t>
                      </a:r>
                      <a:endParaRPr kumimoji="1" lang="ja-JP" altLang="en-US" sz="2400" dirty="0">
                        <a:latin typeface="Times"/>
                      </a:endParaRPr>
                    </a:p>
                  </a:txBody>
                  <a:tcPr marT="60960" marB="60960"/>
                </a:tc>
                <a:tc>
                  <a:txBody>
                    <a:bodyPr/>
                    <a:lstStyle/>
                    <a:p>
                      <a:pPr algn="ctr"/>
                      <a:r>
                        <a:rPr kumimoji="1" lang="en-US" altLang="ja-JP" sz="2400" dirty="0" smtClean="0">
                          <a:latin typeface="Times"/>
                        </a:rPr>
                        <a:t>Aki</a:t>
                      </a:r>
                      <a:endParaRPr kumimoji="1" lang="ja-JP" altLang="en-US" sz="2400" dirty="0">
                        <a:latin typeface="Times"/>
                      </a:endParaRPr>
                    </a:p>
                  </a:txBody>
                  <a:tcPr marT="60960" marB="60960"/>
                </a:tc>
                <a:tc>
                  <a:txBody>
                    <a:bodyPr/>
                    <a:lstStyle/>
                    <a:p>
                      <a:pPr algn="ctr"/>
                      <a:r>
                        <a:rPr kumimoji="1" lang="en-US" altLang="ja-JP" sz="2400" dirty="0" smtClean="0">
                          <a:latin typeface="Times"/>
                        </a:rPr>
                        <a:t>Koji</a:t>
                      </a:r>
                      <a:endParaRPr kumimoji="1" lang="ja-JP" altLang="en-US" sz="2400" dirty="0">
                        <a:latin typeface="Times"/>
                      </a:endParaRPr>
                    </a:p>
                  </a:txBody>
                  <a:tcPr marT="60960" marB="60960"/>
                </a:tc>
                <a:tc>
                  <a:txBody>
                    <a:bodyPr/>
                    <a:lstStyle/>
                    <a:p>
                      <a:pPr algn="ctr"/>
                      <a:r>
                        <a:rPr kumimoji="1" lang="en-US" altLang="ja-JP" sz="2400" dirty="0" smtClean="0">
                          <a:latin typeface="Times"/>
                        </a:rPr>
                        <a:t>Midori</a:t>
                      </a:r>
                      <a:endParaRPr kumimoji="1" lang="ja-JP" altLang="en-US" sz="2400" dirty="0">
                        <a:latin typeface="Times"/>
                      </a:endParaRPr>
                    </a:p>
                  </a:txBody>
                  <a:tcPr marT="60960" marB="60960"/>
                </a:tc>
              </a:tr>
              <a:tr h="1071456">
                <a:tc>
                  <a:txBody>
                    <a:bodyPr/>
                    <a:lstStyle/>
                    <a:p>
                      <a:pPr algn="ctr"/>
                      <a:r>
                        <a:rPr kumimoji="1" lang="en-US" altLang="ja-JP" sz="2400" dirty="0" smtClean="0">
                          <a:latin typeface="Times"/>
                        </a:rPr>
                        <a:t>Sex</a:t>
                      </a:r>
                      <a:endParaRPr kumimoji="1" lang="ja-JP" altLang="en-US" sz="2400" dirty="0">
                        <a:latin typeface="Times"/>
                      </a:endParaRPr>
                    </a:p>
                  </a:txBody>
                  <a:tcPr marT="60960" marB="60960"/>
                </a:tc>
                <a:tc>
                  <a:txBody>
                    <a:bodyPr/>
                    <a:lstStyle/>
                    <a:p>
                      <a:pPr algn="ctr"/>
                      <a:r>
                        <a:rPr kumimoji="1" lang="en-US" altLang="ja-JP" sz="2400" dirty="0" smtClean="0">
                          <a:latin typeface="Times"/>
                        </a:rPr>
                        <a:t>F</a:t>
                      </a:r>
                      <a:endParaRPr kumimoji="1" lang="ja-JP" altLang="en-US" sz="2400" dirty="0">
                        <a:latin typeface="Times"/>
                      </a:endParaRPr>
                    </a:p>
                  </a:txBody>
                  <a:tcPr marT="60960" marB="60960"/>
                </a:tc>
                <a:tc>
                  <a:txBody>
                    <a:bodyPr/>
                    <a:lstStyle/>
                    <a:p>
                      <a:pPr algn="ctr"/>
                      <a:r>
                        <a:rPr kumimoji="1" lang="en-US" altLang="ja-JP" sz="2400" dirty="0" smtClean="0">
                          <a:latin typeface="Times"/>
                        </a:rPr>
                        <a:t>M</a:t>
                      </a:r>
                      <a:endParaRPr kumimoji="1" lang="ja-JP" altLang="en-US" sz="2400" dirty="0">
                        <a:latin typeface="Times"/>
                      </a:endParaRPr>
                    </a:p>
                  </a:txBody>
                  <a:tcPr marT="60960" marB="60960"/>
                </a:tc>
                <a:tc>
                  <a:txBody>
                    <a:bodyPr/>
                    <a:lstStyle/>
                    <a:p>
                      <a:pPr algn="ctr"/>
                      <a:r>
                        <a:rPr kumimoji="1" lang="en-US" altLang="ja-JP" sz="2400" dirty="0" smtClean="0">
                          <a:latin typeface="Times"/>
                        </a:rPr>
                        <a:t>F</a:t>
                      </a:r>
                      <a:endParaRPr kumimoji="1" lang="ja-JP" altLang="en-US" sz="2400" dirty="0">
                        <a:latin typeface="Times"/>
                      </a:endParaRPr>
                    </a:p>
                  </a:txBody>
                  <a:tcPr marT="60960" marB="60960"/>
                </a:tc>
              </a:tr>
              <a:tr h="1071456">
                <a:tc>
                  <a:txBody>
                    <a:bodyPr/>
                    <a:lstStyle/>
                    <a:p>
                      <a:pPr algn="ctr"/>
                      <a:r>
                        <a:rPr kumimoji="1" lang="en-US" altLang="ja-JP" sz="2400" dirty="0" smtClean="0">
                          <a:latin typeface="Times"/>
                        </a:rPr>
                        <a:t>Level</a:t>
                      </a:r>
                      <a:endParaRPr kumimoji="1" lang="ja-JP" altLang="en-US" sz="2400" dirty="0">
                        <a:latin typeface="Times"/>
                      </a:endParaRPr>
                    </a:p>
                  </a:txBody>
                  <a:tcPr marT="60960" marB="60960"/>
                </a:tc>
                <a:tc>
                  <a:txBody>
                    <a:bodyPr/>
                    <a:lstStyle/>
                    <a:p>
                      <a:pPr algn="ctr"/>
                      <a:r>
                        <a:rPr kumimoji="1" lang="en-US" altLang="ja-JP" sz="2400" dirty="0" smtClean="0">
                          <a:latin typeface="Times"/>
                        </a:rPr>
                        <a:t>Low -IM</a:t>
                      </a:r>
                      <a:endParaRPr kumimoji="1" lang="ja-JP" altLang="en-US" sz="2400" dirty="0">
                        <a:latin typeface="Times"/>
                      </a:endParaRPr>
                    </a:p>
                  </a:txBody>
                  <a:tcPr marT="60960" marB="60960"/>
                </a:tc>
                <a:tc>
                  <a:txBody>
                    <a:bodyPr/>
                    <a:lstStyle/>
                    <a:p>
                      <a:pPr algn="ctr"/>
                      <a:r>
                        <a:rPr kumimoji="1" lang="en-US" altLang="ja-JP" sz="2400" dirty="0" smtClean="0">
                          <a:latin typeface="Times"/>
                        </a:rPr>
                        <a:t>IM</a:t>
                      </a:r>
                      <a:endParaRPr kumimoji="1" lang="ja-JP" altLang="en-US" sz="2400" dirty="0">
                        <a:latin typeface="Times"/>
                      </a:endParaRPr>
                    </a:p>
                  </a:txBody>
                  <a:tcPr marT="60960" marB="60960"/>
                </a:tc>
                <a:tc>
                  <a:txBody>
                    <a:bodyPr/>
                    <a:lstStyle/>
                    <a:p>
                      <a:pPr algn="ctr"/>
                      <a:r>
                        <a:rPr kumimoji="1" lang="en-US" altLang="ja-JP" sz="2400" dirty="0" smtClean="0">
                          <a:latin typeface="Times"/>
                        </a:rPr>
                        <a:t>High-IM</a:t>
                      </a:r>
                      <a:endParaRPr kumimoji="1" lang="ja-JP" altLang="en-US" sz="2400" dirty="0">
                        <a:latin typeface="Times"/>
                      </a:endParaRPr>
                    </a:p>
                  </a:txBody>
                  <a:tcPr marT="60960" marB="60960"/>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solidFill>
                  <a:schemeClr val="tx1"/>
                </a:solidFill>
              </a:rPr>
              <a:t>Collaboration in student talk</a:t>
            </a:r>
            <a:br>
              <a:rPr lang="en-US" dirty="0" smtClean="0">
                <a:solidFill>
                  <a:schemeClr val="tx1"/>
                </a:solidFill>
              </a:rPr>
            </a:br>
            <a:r>
              <a:rPr lang="en-US" sz="3100" dirty="0" smtClean="0">
                <a:solidFill>
                  <a:schemeClr val="tx1"/>
                </a:solidFill>
              </a:rPr>
              <a:t> </a:t>
            </a:r>
            <a:endParaRPr lang="en-US" sz="3100" dirty="0">
              <a:solidFill>
                <a:schemeClr val="tx1"/>
              </a:solidFill>
            </a:endParaRPr>
          </a:p>
        </p:txBody>
      </p:sp>
      <p:sp>
        <p:nvSpPr>
          <p:cNvPr id="3" name="Content Placeholder 2"/>
          <p:cNvSpPr>
            <a:spLocks noGrp="1"/>
          </p:cNvSpPr>
          <p:nvPr>
            <p:ph idx="1"/>
          </p:nvPr>
        </p:nvSpPr>
        <p:spPr>
          <a:xfrm>
            <a:off x="461964" y="863600"/>
            <a:ext cx="8301036" cy="5672667"/>
          </a:xfrm>
        </p:spPr>
        <p:txBody>
          <a:bodyPr>
            <a:normAutofit/>
          </a:bodyPr>
          <a:lstStyle/>
          <a:p>
            <a:pPr marL="0" indent="0">
              <a:lnSpc>
                <a:spcPct val="120000"/>
              </a:lnSpc>
              <a:buNone/>
            </a:pPr>
            <a:r>
              <a:rPr lang="en-US" sz="2800" b="1" dirty="0" smtClean="0">
                <a:solidFill>
                  <a:srgbClr val="000000"/>
                </a:solidFill>
              </a:rPr>
              <a:t>Negotiation for meaning </a:t>
            </a:r>
            <a:r>
              <a:rPr lang="en-US" sz="2800" dirty="0" smtClean="0">
                <a:solidFill>
                  <a:srgbClr val="000000"/>
                </a:solidFill>
              </a:rPr>
              <a:t>(Long 1996)</a:t>
            </a:r>
          </a:p>
          <a:p>
            <a:pPr marL="0" indent="0">
              <a:lnSpc>
                <a:spcPct val="120000"/>
              </a:lnSpc>
              <a:buNone/>
            </a:pPr>
            <a:r>
              <a:rPr lang="en-US" sz="2800" dirty="0" smtClean="0">
                <a:solidFill>
                  <a:srgbClr val="000000"/>
                </a:solidFill>
              </a:rPr>
              <a:t>SLA studies have looked at </a:t>
            </a:r>
            <a:r>
              <a:rPr lang="en-US" sz="2800" dirty="0" err="1" smtClean="0">
                <a:solidFill>
                  <a:srgbClr val="000000"/>
                </a:solidFill>
              </a:rPr>
              <a:t>NfM</a:t>
            </a:r>
            <a:r>
              <a:rPr lang="en-US" sz="2800" dirty="0" smtClean="0">
                <a:solidFill>
                  <a:srgbClr val="000000"/>
                </a:solidFill>
              </a:rPr>
              <a:t> to see if interactional adjustments occur during communication breakdown.</a:t>
            </a:r>
          </a:p>
          <a:p>
            <a:pPr marL="0" indent="0">
              <a:lnSpc>
                <a:spcPct val="120000"/>
              </a:lnSpc>
              <a:buNone/>
            </a:pPr>
            <a:r>
              <a:rPr lang="en-US" sz="2800" i="1" dirty="0">
                <a:solidFill>
                  <a:srgbClr val="000000"/>
                </a:solidFill>
              </a:rPr>
              <a:t>	</a:t>
            </a:r>
            <a:r>
              <a:rPr lang="en-US" sz="2800" i="1" dirty="0" smtClean="0">
                <a:solidFill>
                  <a:srgbClr val="000000"/>
                </a:solidFill>
              </a:rPr>
              <a:t>Comprehension</a:t>
            </a:r>
          </a:p>
          <a:p>
            <a:pPr marL="0" indent="0">
              <a:lnSpc>
                <a:spcPct val="120000"/>
              </a:lnSpc>
              <a:buNone/>
            </a:pPr>
            <a:r>
              <a:rPr lang="en-US" sz="2800" i="1" dirty="0">
                <a:solidFill>
                  <a:srgbClr val="000000"/>
                </a:solidFill>
              </a:rPr>
              <a:t>	</a:t>
            </a:r>
            <a:r>
              <a:rPr lang="en-US" sz="2800" i="1" dirty="0" smtClean="0">
                <a:solidFill>
                  <a:srgbClr val="000000"/>
                </a:solidFill>
              </a:rPr>
              <a:t>Clarification</a:t>
            </a:r>
          </a:p>
          <a:p>
            <a:pPr marL="0" indent="0">
              <a:lnSpc>
                <a:spcPct val="120000"/>
              </a:lnSpc>
              <a:buNone/>
            </a:pPr>
            <a:r>
              <a:rPr lang="en-US" sz="2800" i="1" dirty="0">
                <a:solidFill>
                  <a:srgbClr val="000000"/>
                </a:solidFill>
              </a:rPr>
              <a:t>	</a:t>
            </a:r>
            <a:r>
              <a:rPr lang="en-US" sz="2800" i="1" dirty="0" smtClean="0">
                <a:solidFill>
                  <a:srgbClr val="000000"/>
                </a:solidFill>
              </a:rPr>
              <a:t>Confirmation</a:t>
            </a:r>
          </a:p>
          <a:p>
            <a:pPr marL="0" indent="0">
              <a:lnSpc>
                <a:spcPct val="120000"/>
              </a:lnSpc>
              <a:buNone/>
            </a:pPr>
            <a:endParaRPr lang="en-US" sz="2800" i="1" dirty="0" smtClean="0">
              <a:solidFill>
                <a:srgbClr val="000000"/>
              </a:solidFill>
            </a:endParaRPr>
          </a:p>
        </p:txBody>
      </p:sp>
    </p:spTree>
    <p:extLst>
      <p:ext uri="{BB962C8B-B14F-4D97-AF65-F5344CB8AC3E}">
        <p14:creationId xmlns:p14="http://schemas.microsoft.com/office/powerpoint/2010/main" val="3536359028"/>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solidFill>
                  <a:schemeClr val="tx1"/>
                </a:solidFill>
              </a:rPr>
              <a:t>Collaboration in student talk</a:t>
            </a:r>
            <a:br>
              <a:rPr lang="en-US" dirty="0" smtClean="0">
                <a:solidFill>
                  <a:schemeClr val="tx1"/>
                </a:solidFill>
              </a:rPr>
            </a:br>
            <a:r>
              <a:rPr lang="en-US" sz="3100" dirty="0" smtClean="0">
                <a:solidFill>
                  <a:schemeClr val="tx1"/>
                </a:solidFill>
              </a:rPr>
              <a:t> </a:t>
            </a:r>
            <a:endParaRPr lang="en-US" sz="3100" dirty="0">
              <a:solidFill>
                <a:schemeClr val="tx1"/>
              </a:solidFill>
            </a:endParaRPr>
          </a:p>
        </p:txBody>
      </p:sp>
      <p:sp>
        <p:nvSpPr>
          <p:cNvPr id="3" name="Content Placeholder 2"/>
          <p:cNvSpPr>
            <a:spLocks noGrp="1"/>
          </p:cNvSpPr>
          <p:nvPr>
            <p:ph idx="1"/>
          </p:nvPr>
        </p:nvSpPr>
        <p:spPr>
          <a:xfrm>
            <a:off x="360364" y="948267"/>
            <a:ext cx="8377236" cy="5588000"/>
          </a:xfrm>
        </p:spPr>
        <p:txBody>
          <a:bodyPr>
            <a:normAutofit/>
          </a:bodyPr>
          <a:lstStyle/>
          <a:p>
            <a:pPr marL="0" indent="0">
              <a:lnSpc>
                <a:spcPct val="120000"/>
              </a:lnSpc>
              <a:buNone/>
            </a:pPr>
            <a:r>
              <a:rPr lang="en-US" sz="2800" b="1" dirty="0" smtClean="0">
                <a:solidFill>
                  <a:srgbClr val="000000"/>
                </a:solidFill>
              </a:rPr>
              <a:t>Negotiation for meaning </a:t>
            </a:r>
          </a:p>
          <a:p>
            <a:pPr marL="0" indent="0">
              <a:lnSpc>
                <a:spcPct val="120000"/>
              </a:lnSpc>
              <a:buNone/>
            </a:pPr>
            <a:r>
              <a:rPr lang="en-US" sz="2800" u="sng" dirty="0" smtClean="0">
                <a:solidFill>
                  <a:srgbClr val="000000"/>
                </a:solidFill>
              </a:rPr>
              <a:t>Comprehension</a:t>
            </a:r>
            <a:r>
              <a:rPr lang="en-US" sz="2800" dirty="0" smtClean="0">
                <a:solidFill>
                  <a:srgbClr val="000000"/>
                </a:solidFill>
              </a:rPr>
              <a:t> –</a:t>
            </a:r>
            <a:r>
              <a:rPr lang="en-US" sz="2800" i="1" dirty="0" smtClean="0">
                <a:solidFill>
                  <a:srgbClr val="000000"/>
                </a:solidFill>
              </a:rPr>
              <a:t> “Do you understand?”</a:t>
            </a:r>
            <a:endParaRPr lang="en-US" sz="2800" i="1" dirty="0">
              <a:solidFill>
                <a:srgbClr val="000000"/>
              </a:solidFill>
            </a:endParaRPr>
          </a:p>
          <a:p>
            <a:pPr marL="0" indent="0">
              <a:lnSpc>
                <a:spcPct val="120000"/>
              </a:lnSpc>
              <a:buNone/>
            </a:pPr>
            <a:r>
              <a:rPr lang="en-US" sz="2800" u="sng" dirty="0" smtClean="0">
                <a:solidFill>
                  <a:srgbClr val="000000"/>
                </a:solidFill>
              </a:rPr>
              <a:t>Confirmation</a:t>
            </a:r>
            <a:r>
              <a:rPr lang="en-US" sz="2800" dirty="0" smtClean="0">
                <a:solidFill>
                  <a:srgbClr val="000000"/>
                </a:solidFill>
              </a:rPr>
              <a:t> –</a:t>
            </a:r>
            <a:r>
              <a:rPr lang="en-US" sz="2800" i="1" dirty="0" smtClean="0">
                <a:solidFill>
                  <a:srgbClr val="000000"/>
                </a:solidFill>
              </a:rPr>
              <a:t> </a:t>
            </a:r>
            <a:r>
              <a:rPr lang="en-US" sz="2800" i="1" dirty="0">
                <a:solidFill>
                  <a:srgbClr val="000000"/>
                </a:solidFill>
              </a:rPr>
              <a:t>repetition followed by Y/N, rising intonation</a:t>
            </a:r>
            <a:r>
              <a:rPr lang="en-US" sz="2800" dirty="0">
                <a:solidFill>
                  <a:srgbClr val="000000"/>
                </a:solidFill>
              </a:rPr>
              <a:t> </a:t>
            </a:r>
            <a:endParaRPr lang="en-US" sz="2800" i="1" dirty="0" smtClean="0">
              <a:solidFill>
                <a:srgbClr val="000000"/>
              </a:solidFill>
            </a:endParaRPr>
          </a:p>
          <a:p>
            <a:pPr marL="0" indent="0">
              <a:lnSpc>
                <a:spcPct val="120000"/>
              </a:lnSpc>
              <a:buNone/>
            </a:pPr>
            <a:r>
              <a:rPr lang="en-US" sz="2800" u="sng" dirty="0">
                <a:solidFill>
                  <a:srgbClr val="000000"/>
                </a:solidFill>
              </a:rPr>
              <a:t>Clarification</a:t>
            </a:r>
            <a:r>
              <a:rPr lang="en-US" sz="2800" dirty="0">
                <a:solidFill>
                  <a:srgbClr val="000000"/>
                </a:solidFill>
              </a:rPr>
              <a:t> </a:t>
            </a:r>
            <a:r>
              <a:rPr lang="en-US" sz="2800" i="1" dirty="0">
                <a:solidFill>
                  <a:srgbClr val="000000"/>
                </a:solidFill>
              </a:rPr>
              <a:t>- diff. b/n confirmation is that there is no presupposition of understanding</a:t>
            </a:r>
            <a:r>
              <a:rPr lang="en-US" sz="2800" dirty="0">
                <a:solidFill>
                  <a:srgbClr val="000000"/>
                </a:solidFill>
              </a:rPr>
              <a:t> </a:t>
            </a:r>
          </a:p>
          <a:p>
            <a:pPr marL="0" indent="0">
              <a:lnSpc>
                <a:spcPct val="120000"/>
              </a:lnSpc>
              <a:buNone/>
            </a:pPr>
            <a:endParaRPr lang="en-US" sz="2800" i="1" dirty="0">
              <a:solidFill>
                <a:srgbClr val="000000"/>
              </a:solidFill>
            </a:endParaRPr>
          </a:p>
          <a:p>
            <a:pPr marL="0" indent="0">
              <a:lnSpc>
                <a:spcPct val="120000"/>
              </a:lnSpc>
              <a:buNone/>
            </a:pPr>
            <a:endParaRPr lang="en-US" sz="2800" i="1" dirty="0" smtClean="0">
              <a:solidFill>
                <a:srgbClr val="000000"/>
              </a:solidFill>
            </a:endParaRPr>
          </a:p>
        </p:txBody>
      </p:sp>
    </p:spTree>
    <p:extLst>
      <p:ext uri="{BB962C8B-B14F-4D97-AF65-F5344CB8AC3E}">
        <p14:creationId xmlns:p14="http://schemas.microsoft.com/office/powerpoint/2010/main" val="2554436527"/>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solidFill>
                  <a:schemeClr val="tx1"/>
                </a:solidFill>
              </a:rPr>
              <a:t>Collaboration in student talk</a:t>
            </a:r>
            <a:br>
              <a:rPr lang="en-US" dirty="0" smtClean="0">
                <a:solidFill>
                  <a:schemeClr val="tx1"/>
                </a:solidFill>
              </a:rPr>
            </a:br>
            <a:r>
              <a:rPr lang="en-US" sz="3100" dirty="0" smtClean="0">
                <a:solidFill>
                  <a:schemeClr val="tx1"/>
                </a:solidFill>
              </a:rPr>
              <a:t> </a:t>
            </a:r>
            <a:endParaRPr lang="en-US" sz="3100" dirty="0">
              <a:solidFill>
                <a:schemeClr val="tx1"/>
              </a:solidFill>
            </a:endParaRPr>
          </a:p>
        </p:txBody>
      </p:sp>
      <p:sp>
        <p:nvSpPr>
          <p:cNvPr id="3" name="Content Placeholder 2"/>
          <p:cNvSpPr>
            <a:spLocks noGrp="1"/>
          </p:cNvSpPr>
          <p:nvPr>
            <p:ph idx="1"/>
          </p:nvPr>
        </p:nvSpPr>
        <p:spPr>
          <a:xfrm>
            <a:off x="398464" y="846667"/>
            <a:ext cx="8326436" cy="5604933"/>
          </a:xfrm>
        </p:spPr>
        <p:txBody>
          <a:bodyPr>
            <a:normAutofit/>
          </a:bodyPr>
          <a:lstStyle/>
          <a:p>
            <a:pPr marL="0" indent="0">
              <a:lnSpc>
                <a:spcPct val="120000"/>
              </a:lnSpc>
              <a:buNone/>
            </a:pPr>
            <a:r>
              <a:rPr lang="en-US" sz="2800" b="1" dirty="0">
                <a:solidFill>
                  <a:srgbClr val="000000"/>
                </a:solidFill>
              </a:rPr>
              <a:t>Drawbacks of </a:t>
            </a:r>
            <a:r>
              <a:rPr lang="en-US" sz="2800" b="1" dirty="0" err="1" smtClean="0">
                <a:solidFill>
                  <a:srgbClr val="000000"/>
                </a:solidFill>
              </a:rPr>
              <a:t>NfM</a:t>
            </a:r>
            <a:r>
              <a:rPr lang="en-US" sz="2800" b="1" dirty="0" smtClean="0">
                <a:solidFill>
                  <a:srgbClr val="000000"/>
                </a:solidFill>
              </a:rPr>
              <a:t> analysis </a:t>
            </a:r>
            <a:r>
              <a:rPr lang="en-US" sz="2800" dirty="0">
                <a:solidFill>
                  <a:srgbClr val="000000"/>
                </a:solidFill>
              </a:rPr>
              <a:t>(Foster and </a:t>
            </a:r>
            <a:r>
              <a:rPr lang="en-US" sz="2800" dirty="0" err="1">
                <a:solidFill>
                  <a:srgbClr val="000000"/>
                </a:solidFill>
              </a:rPr>
              <a:t>Ohta</a:t>
            </a:r>
            <a:r>
              <a:rPr lang="en-US" sz="2800" dirty="0">
                <a:solidFill>
                  <a:srgbClr val="000000"/>
                </a:solidFill>
              </a:rPr>
              <a:t>, 2005</a:t>
            </a:r>
            <a:r>
              <a:rPr lang="en-US" sz="2800" dirty="0" smtClean="0">
                <a:solidFill>
                  <a:srgbClr val="000000"/>
                </a:solidFill>
              </a:rPr>
              <a:t>)</a:t>
            </a:r>
          </a:p>
          <a:p>
            <a:pPr marL="514350" indent="-514350">
              <a:lnSpc>
                <a:spcPct val="120000"/>
              </a:lnSpc>
              <a:buAutoNum type="arabicPeriod"/>
            </a:pPr>
            <a:r>
              <a:rPr lang="en-US" sz="2800" i="1" dirty="0" smtClean="0">
                <a:solidFill>
                  <a:srgbClr val="000000"/>
                </a:solidFill>
              </a:rPr>
              <a:t>“tedious and face threatening”</a:t>
            </a:r>
          </a:p>
          <a:p>
            <a:pPr marL="514350" indent="-514350">
              <a:lnSpc>
                <a:spcPct val="120000"/>
              </a:lnSpc>
              <a:buAutoNum type="arabicPeriod"/>
            </a:pPr>
            <a:r>
              <a:rPr lang="en-US" sz="2800" i="1" dirty="0" smtClean="0">
                <a:solidFill>
                  <a:srgbClr val="000000"/>
                </a:solidFill>
              </a:rPr>
              <a:t>“typically lexical in nature; not </a:t>
            </a:r>
            <a:r>
              <a:rPr lang="en-US" sz="2800" i="1" dirty="0" err="1" smtClean="0">
                <a:solidFill>
                  <a:srgbClr val="000000"/>
                </a:solidFill>
              </a:rPr>
              <a:t>morphosyntactic</a:t>
            </a:r>
            <a:r>
              <a:rPr lang="en-US" sz="2800" i="1" dirty="0" smtClean="0">
                <a:solidFill>
                  <a:srgbClr val="000000"/>
                </a:solidFill>
              </a:rPr>
              <a:t>”</a:t>
            </a:r>
          </a:p>
          <a:p>
            <a:pPr marL="514350" indent="-514350">
              <a:lnSpc>
                <a:spcPct val="120000"/>
              </a:lnSpc>
              <a:buFont typeface="Wingdings"/>
              <a:buAutoNum type="arabicPeriod"/>
            </a:pPr>
            <a:r>
              <a:rPr lang="en-US" sz="2800" i="1" dirty="0">
                <a:solidFill>
                  <a:srgbClr val="000000"/>
                </a:solidFill>
              </a:rPr>
              <a:t>“surface structures are </a:t>
            </a:r>
            <a:r>
              <a:rPr lang="en-US" sz="2800" i="1" dirty="0" smtClean="0">
                <a:solidFill>
                  <a:srgbClr val="000000"/>
                </a:solidFill>
              </a:rPr>
              <a:t>ambiguous”</a:t>
            </a:r>
          </a:p>
          <a:p>
            <a:pPr marL="514350" indent="-514350">
              <a:lnSpc>
                <a:spcPct val="120000"/>
              </a:lnSpc>
              <a:buFont typeface="Wingdings"/>
              <a:buAutoNum type="arabicPeriod"/>
            </a:pPr>
            <a:r>
              <a:rPr lang="en-US" sz="2800" i="1" dirty="0" smtClean="0">
                <a:solidFill>
                  <a:srgbClr val="000000"/>
                </a:solidFill>
              </a:rPr>
              <a:t>Task value evaluation may not be accurate for assessing language learning.</a:t>
            </a:r>
            <a:endParaRPr lang="en-US" sz="2800" i="1" dirty="0">
              <a:solidFill>
                <a:srgbClr val="000000"/>
              </a:solidFill>
            </a:endParaRPr>
          </a:p>
          <a:p>
            <a:pPr marL="514350" indent="-514350">
              <a:lnSpc>
                <a:spcPct val="120000"/>
              </a:lnSpc>
              <a:buAutoNum type="arabicPeriod"/>
            </a:pPr>
            <a:endParaRPr lang="en-US" sz="2800" i="1" dirty="0" smtClean="0">
              <a:solidFill>
                <a:srgbClr val="000000"/>
              </a:solidFill>
            </a:endParaRPr>
          </a:p>
          <a:p>
            <a:pPr marL="0" indent="0">
              <a:lnSpc>
                <a:spcPct val="120000"/>
              </a:lnSpc>
              <a:buNone/>
            </a:pPr>
            <a:endParaRPr lang="en-US" sz="2800" i="1" dirty="0" smtClean="0">
              <a:solidFill>
                <a:srgbClr val="000000"/>
              </a:solidFill>
            </a:endParaRPr>
          </a:p>
          <a:p>
            <a:pPr marL="0" indent="0">
              <a:lnSpc>
                <a:spcPct val="120000"/>
              </a:lnSpc>
              <a:buNone/>
            </a:pPr>
            <a:endParaRPr lang="en-US" sz="2800" i="1" dirty="0">
              <a:solidFill>
                <a:srgbClr val="000000"/>
              </a:solidFill>
            </a:endParaRPr>
          </a:p>
        </p:txBody>
      </p:sp>
    </p:spTree>
    <p:extLst>
      <p:ext uri="{BB962C8B-B14F-4D97-AF65-F5344CB8AC3E}">
        <p14:creationId xmlns:p14="http://schemas.microsoft.com/office/powerpoint/2010/main" val="1002413949"/>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8365" y="423336"/>
            <a:ext cx="7583487" cy="1016000"/>
          </a:xfrm>
        </p:spPr>
        <p:txBody>
          <a:bodyPr>
            <a:normAutofit fontScale="90000"/>
          </a:bodyPr>
          <a:lstStyle/>
          <a:p>
            <a:pPr algn="ctr"/>
            <a:r>
              <a:rPr lang="en-US" dirty="0">
                <a:solidFill>
                  <a:schemeClr val="tx1"/>
                </a:solidFill>
              </a:rPr>
              <a:t>Collaboration in student talk</a:t>
            </a:r>
            <a:br>
              <a:rPr lang="en-US" dirty="0">
                <a:solidFill>
                  <a:schemeClr val="tx1"/>
                </a:solidFill>
              </a:rPr>
            </a:br>
            <a:endParaRPr lang="en-US" sz="3100" dirty="0">
              <a:solidFill>
                <a:schemeClr val="tx1"/>
              </a:solidFill>
            </a:endParaRPr>
          </a:p>
        </p:txBody>
      </p:sp>
      <p:sp>
        <p:nvSpPr>
          <p:cNvPr id="3" name="Content Placeholder 2"/>
          <p:cNvSpPr>
            <a:spLocks noGrp="1"/>
          </p:cNvSpPr>
          <p:nvPr>
            <p:ph idx="1"/>
          </p:nvPr>
        </p:nvSpPr>
        <p:spPr>
          <a:xfrm>
            <a:off x="381000" y="1117600"/>
            <a:ext cx="8496300" cy="5384800"/>
          </a:xfrm>
        </p:spPr>
        <p:txBody>
          <a:bodyPr>
            <a:normAutofit/>
          </a:bodyPr>
          <a:lstStyle/>
          <a:p>
            <a:pPr marL="0" indent="0">
              <a:lnSpc>
                <a:spcPct val="120000"/>
              </a:lnSpc>
              <a:buNone/>
            </a:pPr>
            <a:r>
              <a:rPr lang="en-US" sz="2800" dirty="0" smtClean="0">
                <a:solidFill>
                  <a:srgbClr val="000000"/>
                </a:solidFill>
              </a:rPr>
              <a:t>Scaffolding/Assistance   (Foster and </a:t>
            </a:r>
            <a:r>
              <a:rPr lang="en-US" sz="2800" dirty="0" err="1" smtClean="0">
                <a:solidFill>
                  <a:srgbClr val="000000"/>
                </a:solidFill>
              </a:rPr>
              <a:t>Ohta</a:t>
            </a:r>
            <a:r>
              <a:rPr lang="en-US" sz="2800" dirty="0" smtClean="0">
                <a:solidFill>
                  <a:srgbClr val="000000"/>
                </a:solidFill>
              </a:rPr>
              <a:t> 2005)</a:t>
            </a:r>
          </a:p>
          <a:p>
            <a:pPr marL="0" indent="0">
              <a:lnSpc>
                <a:spcPct val="120000"/>
              </a:lnSpc>
              <a:buNone/>
            </a:pPr>
            <a:r>
              <a:rPr lang="en-US" sz="2800" i="1" dirty="0" smtClean="0">
                <a:solidFill>
                  <a:srgbClr val="000000"/>
                </a:solidFill>
              </a:rPr>
              <a:t>“… feature of learner talk that is claimed to promote L2 development.”</a:t>
            </a:r>
          </a:p>
          <a:p>
            <a:pPr marL="0" indent="0">
              <a:lnSpc>
                <a:spcPct val="120000"/>
              </a:lnSpc>
              <a:buNone/>
            </a:pPr>
            <a:r>
              <a:rPr lang="en-US" sz="2800" i="1" dirty="0" smtClean="0">
                <a:solidFill>
                  <a:srgbClr val="000000"/>
                </a:solidFill>
              </a:rPr>
              <a:t>“… learners collaborate to create discourse in the target language...”</a:t>
            </a:r>
          </a:p>
        </p:txBody>
      </p:sp>
    </p:spTree>
    <p:extLst>
      <p:ext uri="{BB962C8B-B14F-4D97-AF65-F5344CB8AC3E}">
        <p14:creationId xmlns:p14="http://schemas.microsoft.com/office/powerpoint/2010/main" val="283336237"/>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kumimoji="1" lang="en-US" altLang="ja-JP" sz="4000" dirty="0" smtClean="0">
                <a:solidFill>
                  <a:srgbClr val="000000"/>
                </a:solidFill>
                <a:latin typeface="Times"/>
                <a:cs typeface="Times"/>
              </a:rPr>
              <a:t>Introduction</a:t>
            </a:r>
            <a:endParaRPr kumimoji="1" lang="ja-JP" altLang="en-US" sz="4000" dirty="0">
              <a:solidFill>
                <a:srgbClr val="000000"/>
              </a:solidFill>
              <a:latin typeface="Times"/>
              <a:cs typeface="Times"/>
            </a:endParaRPr>
          </a:p>
        </p:txBody>
      </p:sp>
      <p:sp>
        <p:nvSpPr>
          <p:cNvPr id="3" name="コンテンツ プレースホルダー 2"/>
          <p:cNvSpPr>
            <a:spLocks noGrp="1"/>
          </p:cNvSpPr>
          <p:nvPr>
            <p:ph idx="1"/>
          </p:nvPr>
        </p:nvSpPr>
        <p:spPr/>
        <p:txBody>
          <a:bodyPr>
            <a:normAutofit/>
          </a:bodyPr>
          <a:lstStyle/>
          <a:p>
            <a:pPr marL="0" indent="0">
              <a:buNone/>
            </a:pPr>
            <a:r>
              <a:rPr kumimoji="1" lang="en-US" altLang="ja-JP" sz="2800" dirty="0" smtClean="0">
                <a:solidFill>
                  <a:schemeClr val="tx1"/>
                </a:solidFill>
                <a:latin typeface="Times"/>
                <a:cs typeface="Times"/>
              </a:rPr>
              <a:t>This study reports the results of an integrated English curriculum over one year from a sociocultural perspective. In particular, we focus on how Japanese university students learned from each other and built a learning community. </a:t>
            </a:r>
            <a:endParaRPr kumimoji="1" lang="ja-JP" altLang="en-US" sz="2800" dirty="0">
              <a:solidFill>
                <a:schemeClr val="tx1"/>
              </a:solidFill>
              <a:latin typeface="Times"/>
              <a:cs typeface="Times"/>
            </a:endParaRPr>
          </a:p>
        </p:txBody>
      </p:sp>
    </p:spTree>
    <p:extLst>
      <p:ext uri="{BB962C8B-B14F-4D97-AF65-F5344CB8AC3E}">
        <p14:creationId xmlns:p14="http://schemas.microsoft.com/office/powerpoint/2010/main" val="4164850390"/>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solidFill>
                  <a:schemeClr val="tx1"/>
                </a:solidFill>
              </a:rPr>
              <a:t>Collaboration in student talk</a:t>
            </a:r>
            <a:br>
              <a:rPr lang="en-US" dirty="0">
                <a:solidFill>
                  <a:schemeClr val="tx1"/>
                </a:solidFill>
              </a:rPr>
            </a:br>
            <a:endParaRPr lang="en-US" sz="3100" dirty="0">
              <a:solidFill>
                <a:schemeClr val="tx1"/>
              </a:solidFill>
            </a:endParaRPr>
          </a:p>
        </p:txBody>
      </p:sp>
      <p:sp>
        <p:nvSpPr>
          <p:cNvPr id="3" name="Content Placeholder 2"/>
          <p:cNvSpPr>
            <a:spLocks noGrp="1"/>
          </p:cNvSpPr>
          <p:nvPr>
            <p:ph idx="1"/>
          </p:nvPr>
        </p:nvSpPr>
        <p:spPr>
          <a:xfrm>
            <a:off x="639765" y="1168400"/>
            <a:ext cx="7723187" cy="4927600"/>
          </a:xfrm>
        </p:spPr>
        <p:txBody>
          <a:bodyPr>
            <a:normAutofit/>
          </a:bodyPr>
          <a:lstStyle/>
          <a:p>
            <a:pPr marL="0" indent="0">
              <a:lnSpc>
                <a:spcPct val="120000"/>
              </a:lnSpc>
              <a:buNone/>
            </a:pPr>
            <a:r>
              <a:rPr lang="en-US" sz="2800" dirty="0" smtClean="0">
                <a:solidFill>
                  <a:srgbClr val="000000"/>
                </a:solidFill>
              </a:rPr>
              <a:t>Scaffolding/Assistance  (Foster and </a:t>
            </a:r>
            <a:r>
              <a:rPr lang="en-US" sz="2800" dirty="0" err="1" smtClean="0">
                <a:solidFill>
                  <a:srgbClr val="000000"/>
                </a:solidFill>
              </a:rPr>
              <a:t>Ohta</a:t>
            </a:r>
            <a:r>
              <a:rPr lang="en-US" sz="2800" dirty="0" smtClean="0">
                <a:solidFill>
                  <a:srgbClr val="000000"/>
                </a:solidFill>
              </a:rPr>
              <a:t> 2005)</a:t>
            </a:r>
          </a:p>
          <a:p>
            <a:pPr marL="514350" indent="-514350">
              <a:lnSpc>
                <a:spcPct val="120000"/>
              </a:lnSpc>
              <a:buFont typeface="+mj-lt"/>
              <a:buAutoNum type="arabicPeriod"/>
            </a:pPr>
            <a:r>
              <a:rPr lang="en-US" sz="2800" i="1" dirty="0" smtClean="0">
                <a:solidFill>
                  <a:srgbClr val="000000"/>
                </a:solidFill>
              </a:rPr>
              <a:t>Co-construction</a:t>
            </a:r>
          </a:p>
          <a:p>
            <a:pPr marL="514350" indent="-514350">
              <a:lnSpc>
                <a:spcPct val="120000"/>
              </a:lnSpc>
              <a:buFont typeface="+mj-lt"/>
              <a:buAutoNum type="arabicPeriod"/>
            </a:pPr>
            <a:r>
              <a:rPr lang="en-US" sz="2800" i="1" dirty="0" smtClean="0">
                <a:solidFill>
                  <a:srgbClr val="000000"/>
                </a:solidFill>
              </a:rPr>
              <a:t>Other/self correction</a:t>
            </a:r>
          </a:p>
          <a:p>
            <a:pPr marL="514350" indent="-514350">
              <a:lnSpc>
                <a:spcPct val="120000"/>
              </a:lnSpc>
              <a:buFont typeface="+mj-lt"/>
              <a:buAutoNum type="arabicPeriod"/>
            </a:pPr>
            <a:r>
              <a:rPr lang="en-US" sz="2800" i="1" dirty="0" smtClean="0">
                <a:solidFill>
                  <a:srgbClr val="000000"/>
                </a:solidFill>
              </a:rPr>
              <a:t>Continuers</a:t>
            </a:r>
          </a:p>
        </p:txBody>
      </p:sp>
    </p:spTree>
    <p:extLst>
      <p:ext uri="{BB962C8B-B14F-4D97-AF65-F5344CB8AC3E}">
        <p14:creationId xmlns:p14="http://schemas.microsoft.com/office/powerpoint/2010/main" val="354286288"/>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solidFill>
                  <a:schemeClr val="tx1"/>
                </a:solidFill>
              </a:rPr>
              <a:t>Collaboration in student talk</a:t>
            </a:r>
            <a:br>
              <a:rPr lang="en-US" dirty="0">
                <a:solidFill>
                  <a:schemeClr val="tx1"/>
                </a:solidFill>
              </a:rPr>
            </a:br>
            <a:endParaRPr lang="en-US" sz="3100" dirty="0">
              <a:solidFill>
                <a:schemeClr val="tx1"/>
              </a:solidFill>
            </a:endParaRPr>
          </a:p>
        </p:txBody>
      </p:sp>
      <p:sp>
        <p:nvSpPr>
          <p:cNvPr id="3" name="Content Placeholder 2"/>
          <p:cNvSpPr>
            <a:spLocks noGrp="1"/>
          </p:cNvSpPr>
          <p:nvPr>
            <p:ph idx="1"/>
          </p:nvPr>
        </p:nvSpPr>
        <p:spPr/>
        <p:txBody>
          <a:bodyPr>
            <a:normAutofit/>
          </a:bodyPr>
          <a:lstStyle/>
          <a:p>
            <a:pPr marL="0" indent="0">
              <a:lnSpc>
                <a:spcPct val="120000"/>
              </a:lnSpc>
              <a:buNone/>
            </a:pPr>
            <a:r>
              <a:rPr lang="en-US" sz="2800" dirty="0" smtClean="0">
                <a:solidFill>
                  <a:schemeClr val="tx1"/>
                </a:solidFill>
              </a:rPr>
              <a:t>Scaffolding/Assistance </a:t>
            </a:r>
            <a:r>
              <a:rPr lang="en-US" sz="2800" dirty="0" smtClean="0">
                <a:solidFill>
                  <a:srgbClr val="000000"/>
                </a:solidFill>
              </a:rPr>
              <a:t>(Foster and </a:t>
            </a:r>
            <a:r>
              <a:rPr lang="en-US" sz="2800" dirty="0" err="1" smtClean="0">
                <a:solidFill>
                  <a:srgbClr val="000000"/>
                </a:solidFill>
              </a:rPr>
              <a:t>Ohta</a:t>
            </a:r>
            <a:r>
              <a:rPr lang="en-US" sz="2800" dirty="0" smtClean="0">
                <a:solidFill>
                  <a:srgbClr val="000000"/>
                </a:solidFill>
              </a:rPr>
              <a:t> 2005)</a:t>
            </a:r>
          </a:p>
          <a:p>
            <a:pPr marL="514350" indent="-514350">
              <a:lnSpc>
                <a:spcPct val="120000"/>
              </a:lnSpc>
              <a:buFont typeface="+mj-lt"/>
              <a:buAutoNum type="arabicPeriod"/>
            </a:pPr>
            <a:r>
              <a:rPr lang="en-US" sz="2800" dirty="0" smtClean="0">
                <a:solidFill>
                  <a:srgbClr val="000000"/>
                </a:solidFill>
              </a:rPr>
              <a:t>Co-construction – joint creation of an utterance; allows individuals to participate in dialog by building language skills.</a:t>
            </a:r>
          </a:p>
        </p:txBody>
      </p:sp>
    </p:spTree>
    <p:extLst>
      <p:ext uri="{BB962C8B-B14F-4D97-AF65-F5344CB8AC3E}">
        <p14:creationId xmlns:p14="http://schemas.microsoft.com/office/powerpoint/2010/main" val="1671624842"/>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5" y="443255"/>
            <a:ext cx="7583487" cy="1044388"/>
          </a:xfrm>
        </p:spPr>
        <p:txBody>
          <a:bodyPr>
            <a:normAutofit fontScale="90000"/>
          </a:bodyPr>
          <a:lstStyle/>
          <a:p>
            <a:pPr algn="ctr"/>
            <a:r>
              <a:rPr lang="en-US" dirty="0">
                <a:solidFill>
                  <a:schemeClr val="tx1"/>
                </a:solidFill>
              </a:rPr>
              <a:t>Collaboration in student talk</a:t>
            </a:r>
            <a:br>
              <a:rPr lang="en-US" dirty="0">
                <a:solidFill>
                  <a:schemeClr val="tx1"/>
                </a:solidFill>
              </a:rPr>
            </a:br>
            <a:endParaRPr lang="en-US" sz="3100" dirty="0">
              <a:solidFill>
                <a:schemeClr val="tx1"/>
              </a:solidFill>
            </a:endParaRPr>
          </a:p>
        </p:txBody>
      </p:sp>
      <p:sp>
        <p:nvSpPr>
          <p:cNvPr id="3" name="Content Placeholder 2"/>
          <p:cNvSpPr>
            <a:spLocks noGrp="1"/>
          </p:cNvSpPr>
          <p:nvPr>
            <p:ph idx="1"/>
          </p:nvPr>
        </p:nvSpPr>
        <p:spPr>
          <a:xfrm>
            <a:off x="538164" y="1117600"/>
            <a:ext cx="8123236" cy="4944533"/>
          </a:xfrm>
        </p:spPr>
        <p:txBody>
          <a:bodyPr>
            <a:normAutofit/>
          </a:bodyPr>
          <a:lstStyle/>
          <a:p>
            <a:pPr marL="0" indent="0">
              <a:lnSpc>
                <a:spcPct val="120000"/>
              </a:lnSpc>
              <a:buNone/>
            </a:pPr>
            <a:r>
              <a:rPr lang="en-US" sz="2800" dirty="0" smtClean="0">
                <a:solidFill>
                  <a:srgbClr val="000000"/>
                </a:solidFill>
              </a:rPr>
              <a:t>Scaffolding/Assistance   (Foster and </a:t>
            </a:r>
            <a:r>
              <a:rPr lang="en-US" sz="2800" dirty="0" err="1" smtClean="0">
                <a:solidFill>
                  <a:srgbClr val="000000"/>
                </a:solidFill>
              </a:rPr>
              <a:t>Ohta</a:t>
            </a:r>
            <a:r>
              <a:rPr lang="en-US" sz="2800" dirty="0" smtClean="0">
                <a:solidFill>
                  <a:srgbClr val="000000"/>
                </a:solidFill>
              </a:rPr>
              <a:t> 2005)</a:t>
            </a:r>
          </a:p>
          <a:p>
            <a:pPr marL="0" indent="0">
              <a:lnSpc>
                <a:spcPct val="120000"/>
              </a:lnSpc>
              <a:buNone/>
            </a:pPr>
            <a:r>
              <a:rPr lang="en-US" sz="2800" dirty="0" smtClean="0">
                <a:solidFill>
                  <a:srgbClr val="000000"/>
                </a:solidFill>
              </a:rPr>
              <a:t>2. Other/self correction  –  Peer or self correction; OIOR, SISR</a:t>
            </a:r>
          </a:p>
          <a:p>
            <a:pPr marL="0" indent="0">
              <a:lnSpc>
                <a:spcPct val="120000"/>
              </a:lnSpc>
              <a:buNone/>
            </a:pPr>
            <a:endParaRPr lang="en-US" sz="2800" dirty="0">
              <a:solidFill>
                <a:srgbClr val="000000"/>
              </a:solidFill>
            </a:endParaRPr>
          </a:p>
          <a:p>
            <a:pPr marL="0" indent="0">
              <a:lnSpc>
                <a:spcPct val="120000"/>
              </a:lnSpc>
              <a:buNone/>
            </a:pPr>
            <a:endParaRPr lang="en-US" sz="2800" dirty="0" smtClean="0">
              <a:solidFill>
                <a:srgbClr val="000000"/>
              </a:solidFill>
            </a:endParaRPr>
          </a:p>
        </p:txBody>
      </p:sp>
    </p:spTree>
    <p:extLst>
      <p:ext uri="{BB962C8B-B14F-4D97-AF65-F5344CB8AC3E}">
        <p14:creationId xmlns:p14="http://schemas.microsoft.com/office/powerpoint/2010/main" val="2179941918"/>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solidFill>
                  <a:schemeClr val="tx1"/>
                </a:solidFill>
              </a:rPr>
              <a:t>Collaboration in student talk</a:t>
            </a:r>
            <a:br>
              <a:rPr lang="en-US" dirty="0">
                <a:solidFill>
                  <a:schemeClr val="tx1"/>
                </a:solidFill>
              </a:rPr>
            </a:br>
            <a:endParaRPr lang="en-US" sz="3100" dirty="0">
              <a:solidFill>
                <a:schemeClr val="tx1"/>
              </a:solidFill>
            </a:endParaRPr>
          </a:p>
        </p:txBody>
      </p:sp>
      <p:sp>
        <p:nvSpPr>
          <p:cNvPr id="3" name="Content Placeholder 2"/>
          <p:cNvSpPr>
            <a:spLocks noGrp="1"/>
          </p:cNvSpPr>
          <p:nvPr>
            <p:ph idx="1"/>
          </p:nvPr>
        </p:nvSpPr>
        <p:spPr/>
        <p:txBody>
          <a:bodyPr>
            <a:normAutofit/>
          </a:bodyPr>
          <a:lstStyle/>
          <a:p>
            <a:pPr marL="0" indent="0">
              <a:lnSpc>
                <a:spcPct val="120000"/>
              </a:lnSpc>
              <a:buNone/>
            </a:pPr>
            <a:r>
              <a:rPr lang="en-US" sz="2800" dirty="0" smtClean="0">
                <a:solidFill>
                  <a:srgbClr val="000000"/>
                </a:solidFill>
              </a:rPr>
              <a:t>Scaffolding/Assistance (Foster and </a:t>
            </a:r>
            <a:r>
              <a:rPr lang="en-US" sz="2800" dirty="0" err="1" smtClean="0">
                <a:solidFill>
                  <a:srgbClr val="000000"/>
                </a:solidFill>
              </a:rPr>
              <a:t>Ohta</a:t>
            </a:r>
            <a:r>
              <a:rPr lang="en-US" sz="2800" dirty="0" smtClean="0">
                <a:solidFill>
                  <a:srgbClr val="000000"/>
                </a:solidFill>
              </a:rPr>
              <a:t> 2005)</a:t>
            </a:r>
          </a:p>
          <a:p>
            <a:pPr marL="0" indent="0">
              <a:lnSpc>
                <a:spcPct val="120000"/>
              </a:lnSpc>
              <a:buNone/>
            </a:pPr>
            <a:r>
              <a:rPr lang="en-US" sz="2800" dirty="0" smtClean="0">
                <a:solidFill>
                  <a:srgbClr val="000000"/>
                </a:solidFill>
              </a:rPr>
              <a:t>3.  Continuers – function to express interest, to prompt the speaker to continue and to elaborate</a:t>
            </a:r>
          </a:p>
          <a:p>
            <a:pPr marL="0" indent="0">
              <a:lnSpc>
                <a:spcPct val="120000"/>
              </a:lnSpc>
              <a:buNone/>
            </a:pPr>
            <a:endParaRPr lang="en-US" sz="2800" dirty="0">
              <a:solidFill>
                <a:srgbClr val="000000"/>
              </a:solidFill>
            </a:endParaRPr>
          </a:p>
          <a:p>
            <a:pPr marL="0" indent="0">
              <a:lnSpc>
                <a:spcPct val="120000"/>
              </a:lnSpc>
              <a:buNone/>
            </a:pPr>
            <a:endParaRPr lang="en-US" sz="2800" dirty="0" smtClean="0">
              <a:solidFill>
                <a:srgbClr val="000000"/>
              </a:solidFill>
            </a:endParaRPr>
          </a:p>
        </p:txBody>
      </p:sp>
    </p:spTree>
    <p:extLst>
      <p:ext uri="{BB962C8B-B14F-4D97-AF65-F5344CB8AC3E}">
        <p14:creationId xmlns:p14="http://schemas.microsoft.com/office/powerpoint/2010/main" val="1917460276"/>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solidFill>
                  <a:schemeClr val="tx1"/>
                </a:solidFill>
              </a:rPr>
              <a:t>Collaboration in student talk</a:t>
            </a:r>
            <a:br>
              <a:rPr lang="en-US" dirty="0">
                <a:solidFill>
                  <a:schemeClr val="tx1"/>
                </a:solidFill>
              </a:rPr>
            </a:br>
            <a:endParaRPr lang="en-US" sz="3100" dirty="0">
              <a:solidFill>
                <a:schemeClr val="tx1"/>
              </a:solidFill>
            </a:endParaRPr>
          </a:p>
        </p:txBody>
      </p:sp>
      <p:sp>
        <p:nvSpPr>
          <p:cNvPr id="3" name="Content Placeholder 2"/>
          <p:cNvSpPr>
            <a:spLocks noGrp="1"/>
          </p:cNvSpPr>
          <p:nvPr>
            <p:ph idx="1"/>
          </p:nvPr>
        </p:nvSpPr>
        <p:spPr/>
        <p:txBody>
          <a:bodyPr>
            <a:noAutofit/>
          </a:bodyPr>
          <a:lstStyle/>
          <a:p>
            <a:pPr marL="0" indent="0">
              <a:lnSpc>
                <a:spcPct val="120000"/>
              </a:lnSpc>
              <a:buNone/>
            </a:pPr>
            <a:r>
              <a:rPr lang="en-US" sz="3200" dirty="0" smtClean="0">
                <a:solidFill>
                  <a:srgbClr val="000000"/>
                </a:solidFill>
              </a:rPr>
              <a:t>Koji	Sample Video 1 – Topic 6 	</a:t>
            </a:r>
          </a:p>
          <a:p>
            <a:pPr marL="514350" indent="-514350">
              <a:lnSpc>
                <a:spcPct val="120000"/>
              </a:lnSpc>
              <a:buAutoNum type="arabicPeriod"/>
            </a:pPr>
            <a:r>
              <a:rPr lang="en-US" sz="3200" dirty="0" smtClean="0">
                <a:solidFill>
                  <a:srgbClr val="000000"/>
                </a:solidFill>
              </a:rPr>
              <a:t>(1:09~1:54)</a:t>
            </a:r>
          </a:p>
          <a:p>
            <a:pPr marL="514350" indent="-514350">
              <a:lnSpc>
                <a:spcPct val="120000"/>
              </a:lnSpc>
              <a:buAutoNum type="arabicPeriod"/>
            </a:pPr>
            <a:r>
              <a:rPr lang="en-US" sz="3200" dirty="0" smtClean="0">
                <a:solidFill>
                  <a:srgbClr val="000000"/>
                </a:solidFill>
              </a:rPr>
              <a:t>(4:27~5:15)</a:t>
            </a:r>
          </a:p>
          <a:p>
            <a:pPr marL="0" indent="0">
              <a:lnSpc>
                <a:spcPct val="120000"/>
              </a:lnSpc>
              <a:buNone/>
            </a:pPr>
            <a:endParaRPr lang="en-US" sz="3200" dirty="0" smtClean="0">
              <a:solidFill>
                <a:srgbClr val="000000"/>
              </a:solidFill>
            </a:endParaRPr>
          </a:p>
          <a:p>
            <a:pPr marL="0" indent="0">
              <a:lnSpc>
                <a:spcPct val="120000"/>
              </a:lnSpc>
              <a:buNone/>
            </a:pPr>
            <a:r>
              <a:rPr lang="en-US" sz="3200" dirty="0" smtClean="0">
                <a:solidFill>
                  <a:srgbClr val="000000"/>
                </a:solidFill>
              </a:rPr>
              <a:t> </a:t>
            </a:r>
          </a:p>
        </p:txBody>
      </p:sp>
    </p:spTree>
    <p:extLst>
      <p:ext uri="{BB962C8B-B14F-4D97-AF65-F5344CB8AC3E}">
        <p14:creationId xmlns:p14="http://schemas.microsoft.com/office/powerpoint/2010/main" val="3947957650"/>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solidFill>
                  <a:schemeClr val="tx1"/>
                </a:solidFill>
              </a:rPr>
              <a:t>Collaboration in student talk</a:t>
            </a:r>
            <a:br>
              <a:rPr lang="en-US" dirty="0">
                <a:solidFill>
                  <a:schemeClr val="tx1"/>
                </a:solidFill>
              </a:rPr>
            </a:br>
            <a:endParaRPr lang="en-US" sz="3100" dirty="0">
              <a:solidFill>
                <a:schemeClr val="tx1"/>
              </a:solidFill>
            </a:endParaRPr>
          </a:p>
        </p:txBody>
      </p:sp>
      <p:sp>
        <p:nvSpPr>
          <p:cNvPr id="3" name="Content Placeholder 2"/>
          <p:cNvSpPr>
            <a:spLocks noGrp="1"/>
          </p:cNvSpPr>
          <p:nvPr>
            <p:ph idx="1"/>
          </p:nvPr>
        </p:nvSpPr>
        <p:spPr/>
        <p:txBody>
          <a:bodyPr>
            <a:noAutofit/>
          </a:bodyPr>
          <a:lstStyle/>
          <a:p>
            <a:pPr marL="0" indent="0">
              <a:lnSpc>
                <a:spcPct val="120000"/>
              </a:lnSpc>
              <a:buNone/>
            </a:pPr>
            <a:r>
              <a:rPr lang="en-US" sz="3200" dirty="0" smtClean="0">
                <a:solidFill>
                  <a:srgbClr val="000000"/>
                </a:solidFill>
              </a:rPr>
              <a:t>Aki 	Sample Video 2 – Topic 6 	</a:t>
            </a:r>
          </a:p>
          <a:p>
            <a:pPr marL="514350" indent="-514350">
              <a:lnSpc>
                <a:spcPct val="120000"/>
              </a:lnSpc>
              <a:buAutoNum type="arabicPeriod"/>
            </a:pPr>
            <a:r>
              <a:rPr lang="en-US" sz="3200" dirty="0" smtClean="0">
                <a:solidFill>
                  <a:srgbClr val="000000"/>
                </a:solidFill>
              </a:rPr>
              <a:t>(3:52~5:17)</a:t>
            </a:r>
          </a:p>
          <a:p>
            <a:pPr marL="0" indent="0">
              <a:lnSpc>
                <a:spcPct val="120000"/>
              </a:lnSpc>
              <a:buNone/>
            </a:pPr>
            <a:r>
              <a:rPr lang="en-US" sz="3200" dirty="0" smtClean="0">
                <a:solidFill>
                  <a:srgbClr val="000000"/>
                </a:solidFill>
              </a:rPr>
              <a:t> </a:t>
            </a:r>
          </a:p>
        </p:txBody>
      </p:sp>
    </p:spTree>
    <p:extLst>
      <p:ext uri="{BB962C8B-B14F-4D97-AF65-F5344CB8AC3E}">
        <p14:creationId xmlns:p14="http://schemas.microsoft.com/office/powerpoint/2010/main" val="2335072074"/>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000000"/>
                </a:solidFill>
              </a:rPr>
              <a:t>Results (Aki)</a:t>
            </a:r>
            <a:endParaRPr lang="en-US" dirty="0">
              <a:solidFill>
                <a:srgbClr val="00000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89656742"/>
              </p:ext>
            </p:extLst>
          </p:nvPr>
        </p:nvGraphicFramePr>
        <p:xfrm>
          <a:off x="533402" y="1425388"/>
          <a:ext cx="8089899" cy="4744721"/>
        </p:xfrm>
        <a:graphic>
          <a:graphicData uri="http://schemas.openxmlformats.org/drawingml/2006/table">
            <a:tbl>
              <a:tblPr/>
              <a:tblGrid>
                <a:gridCol w="2969077"/>
                <a:gridCol w="1651340"/>
                <a:gridCol w="1401137"/>
                <a:gridCol w="1284376"/>
                <a:gridCol w="783969"/>
              </a:tblGrid>
              <a:tr h="938107">
                <a:tc>
                  <a:txBody>
                    <a:bodyPr/>
                    <a:lstStyle/>
                    <a:p>
                      <a:pPr algn="ctr" fontAlgn="b"/>
                      <a:endParaRPr lang="en-US" sz="3200" b="0" i="0" u="none" strike="noStrike" dirty="0">
                        <a:solidFill>
                          <a:srgbClr val="000000"/>
                        </a:solidFill>
                        <a:effectLst/>
                        <a:latin typeface="Times"/>
                        <a:cs typeface="Times"/>
                      </a:endParaRP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2400" b="0" i="0" u="none" strike="noStrike" dirty="0">
                          <a:solidFill>
                            <a:srgbClr val="000000"/>
                          </a:solidFill>
                          <a:effectLst/>
                          <a:latin typeface="Times"/>
                          <a:cs typeface="Times"/>
                        </a:rPr>
                        <a:t>T1</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2400" b="0" i="0" u="none" strike="noStrike">
                          <a:solidFill>
                            <a:srgbClr val="000000"/>
                          </a:solidFill>
                          <a:effectLst/>
                          <a:latin typeface="Times"/>
                          <a:cs typeface="Times"/>
                        </a:rPr>
                        <a:t>T6</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2400" b="0" i="0" u="none" strike="noStrike">
                          <a:solidFill>
                            <a:srgbClr val="000000"/>
                          </a:solidFill>
                          <a:effectLst/>
                          <a:latin typeface="Times"/>
                          <a:cs typeface="Times"/>
                        </a:rPr>
                        <a:t>T12</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2400" b="1" i="0" u="none" strike="noStrike" dirty="0">
                          <a:solidFill>
                            <a:srgbClr val="000000"/>
                          </a:solidFill>
                          <a:effectLst/>
                          <a:latin typeface="Times"/>
                          <a:cs typeface="Times"/>
                        </a:rPr>
                        <a:t>Total</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r>
              <a:tr h="938107">
                <a:tc>
                  <a:txBody>
                    <a:bodyPr/>
                    <a:lstStyle/>
                    <a:p>
                      <a:pPr algn="ctr" fontAlgn="b"/>
                      <a:r>
                        <a:rPr lang="en-US" sz="2400" b="1" i="0" u="none" strike="noStrike" dirty="0" smtClean="0">
                          <a:solidFill>
                            <a:srgbClr val="000000"/>
                          </a:solidFill>
                          <a:effectLst/>
                          <a:latin typeface="Times"/>
                          <a:cs typeface="Times"/>
                        </a:rPr>
                        <a:t>Assistance/Scaffolding</a:t>
                      </a:r>
                      <a:endParaRPr lang="ru-RU" sz="2400" b="1" i="0" u="none" strike="noStrike" dirty="0" smtClean="0">
                        <a:solidFill>
                          <a:srgbClr val="000000"/>
                        </a:solidFill>
                        <a:effectLst/>
                        <a:latin typeface="Times"/>
                        <a:cs typeface="Times"/>
                      </a:endParaRPr>
                    </a:p>
                    <a:p>
                      <a:pPr algn="ctr" fontAlgn="b"/>
                      <a:endParaRPr lang="en-US" sz="2400" b="1" i="0" u="none" strike="noStrike" dirty="0">
                        <a:solidFill>
                          <a:srgbClr val="000000"/>
                        </a:solidFill>
                        <a:effectLst/>
                        <a:latin typeface="Times"/>
                        <a:cs typeface="Times"/>
                      </a:endParaRP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2400" b="0" i="0" u="none" strike="noStrike" dirty="0">
                          <a:solidFill>
                            <a:srgbClr val="000000"/>
                          </a:solidFill>
                          <a:effectLst/>
                          <a:latin typeface="Times"/>
                          <a:cs typeface="Times"/>
                        </a:rPr>
                        <a:t>4</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2400" b="0" i="0" u="none" strike="noStrike" dirty="0">
                          <a:solidFill>
                            <a:srgbClr val="000000"/>
                          </a:solidFill>
                          <a:effectLst/>
                          <a:latin typeface="Times"/>
                          <a:cs typeface="Times"/>
                        </a:rPr>
                        <a:t>19</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2400" b="0" i="0" u="none" strike="noStrike">
                          <a:solidFill>
                            <a:srgbClr val="000000"/>
                          </a:solidFill>
                          <a:effectLst/>
                          <a:latin typeface="Times"/>
                          <a:cs typeface="Times"/>
                        </a:rPr>
                        <a:t>24</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2400" b="1" i="0" u="none" strike="noStrike" dirty="0">
                          <a:solidFill>
                            <a:srgbClr val="000000"/>
                          </a:solidFill>
                          <a:effectLst/>
                          <a:latin typeface="Times"/>
                          <a:cs typeface="Times"/>
                        </a:rPr>
                        <a:t>47</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r>
              <a:tr h="938107">
                <a:tc>
                  <a:txBody>
                    <a:bodyPr/>
                    <a:lstStyle/>
                    <a:p>
                      <a:pPr algn="ctr" fontAlgn="b"/>
                      <a:r>
                        <a:rPr lang="en-US" sz="3200" b="0" i="1" u="none" strike="noStrike" dirty="0">
                          <a:solidFill>
                            <a:srgbClr val="000000"/>
                          </a:solidFill>
                          <a:effectLst/>
                          <a:latin typeface="Times"/>
                          <a:cs typeface="Times"/>
                        </a:rPr>
                        <a:t>Co-construction</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2400" b="0" i="0" u="none" strike="noStrike">
                          <a:solidFill>
                            <a:srgbClr val="000000"/>
                          </a:solidFill>
                          <a:effectLst/>
                          <a:latin typeface="Times"/>
                          <a:cs typeface="Times"/>
                        </a:rPr>
                        <a:t> </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2400" b="0" i="0" u="none" strike="noStrike" dirty="0">
                          <a:solidFill>
                            <a:srgbClr val="000000"/>
                          </a:solidFill>
                          <a:effectLst/>
                          <a:latin typeface="Times"/>
                          <a:cs typeface="Times"/>
                        </a:rPr>
                        <a:t>2</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2400" b="0" i="0" u="none" strike="noStrike" dirty="0">
                          <a:solidFill>
                            <a:srgbClr val="000000"/>
                          </a:solidFill>
                          <a:effectLst/>
                          <a:latin typeface="Times"/>
                          <a:cs typeface="Times"/>
                        </a:rPr>
                        <a:t>11</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2400" b="1" i="0" u="none" strike="noStrike" dirty="0">
                          <a:solidFill>
                            <a:srgbClr val="000000"/>
                          </a:solidFill>
                          <a:effectLst/>
                          <a:latin typeface="Times"/>
                          <a:cs typeface="Times"/>
                        </a:rPr>
                        <a:t>13</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r>
              <a:tr h="938107">
                <a:tc>
                  <a:txBody>
                    <a:bodyPr/>
                    <a:lstStyle/>
                    <a:p>
                      <a:pPr algn="ctr" fontAlgn="b"/>
                      <a:r>
                        <a:rPr lang="en-US" sz="3200" b="0" i="1" u="none" strike="noStrike" dirty="0">
                          <a:solidFill>
                            <a:srgbClr val="000000"/>
                          </a:solidFill>
                          <a:effectLst/>
                          <a:latin typeface="Times"/>
                          <a:cs typeface="Times"/>
                        </a:rPr>
                        <a:t>Continuers/Prompting</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2400" b="0" i="0" u="none" strike="noStrike">
                          <a:solidFill>
                            <a:srgbClr val="000000"/>
                          </a:solidFill>
                          <a:effectLst/>
                          <a:latin typeface="Times"/>
                          <a:cs typeface="Times"/>
                        </a:rPr>
                        <a:t>4</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2400" b="0" i="0" u="none" strike="noStrike">
                          <a:solidFill>
                            <a:srgbClr val="000000"/>
                          </a:solidFill>
                          <a:effectLst/>
                          <a:latin typeface="Times"/>
                          <a:cs typeface="Times"/>
                        </a:rPr>
                        <a:t>17</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2400" b="0" i="0" u="none" strike="noStrike" dirty="0">
                          <a:solidFill>
                            <a:srgbClr val="000000"/>
                          </a:solidFill>
                          <a:effectLst/>
                          <a:latin typeface="Times"/>
                          <a:cs typeface="Times"/>
                        </a:rPr>
                        <a:t>13</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2400" b="1" i="0" u="none" strike="noStrike" dirty="0">
                          <a:solidFill>
                            <a:srgbClr val="000000"/>
                          </a:solidFill>
                          <a:effectLst/>
                          <a:latin typeface="Times"/>
                          <a:cs typeface="Times"/>
                        </a:rPr>
                        <a:t>34</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r>
              <a:tr h="938107">
                <a:tc>
                  <a:txBody>
                    <a:bodyPr/>
                    <a:lstStyle/>
                    <a:p>
                      <a:pPr algn="ctr" fontAlgn="b"/>
                      <a:r>
                        <a:rPr lang="en-US" sz="3200" b="0" i="1" u="none" strike="noStrike" dirty="0">
                          <a:solidFill>
                            <a:srgbClr val="000000"/>
                          </a:solidFill>
                          <a:effectLst/>
                          <a:latin typeface="Times"/>
                          <a:cs typeface="Times"/>
                        </a:rPr>
                        <a:t>Self correction</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2400" b="0" i="0" u="none" strike="noStrike" dirty="0">
                          <a:solidFill>
                            <a:srgbClr val="000000"/>
                          </a:solidFill>
                          <a:effectLst/>
                          <a:latin typeface="Times"/>
                          <a:cs typeface="Times"/>
                        </a:rPr>
                        <a:t> </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2400" b="0" i="0" u="none" strike="noStrike">
                          <a:solidFill>
                            <a:srgbClr val="000000"/>
                          </a:solidFill>
                          <a:effectLst/>
                          <a:latin typeface="Times"/>
                          <a:cs typeface="Times"/>
                        </a:rPr>
                        <a:t> </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2400" b="0" i="0" u="none" strike="noStrike" dirty="0">
                          <a:solidFill>
                            <a:srgbClr val="000000"/>
                          </a:solidFill>
                          <a:effectLst/>
                          <a:latin typeface="Times"/>
                          <a:cs typeface="Times"/>
                        </a:rPr>
                        <a:t> </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2400" b="1" i="0" u="none" strike="noStrike" dirty="0">
                          <a:solidFill>
                            <a:srgbClr val="000000"/>
                          </a:solidFill>
                          <a:effectLst/>
                          <a:latin typeface="Times"/>
                          <a:cs typeface="Times"/>
                        </a:rPr>
                        <a:t>0</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r>
            </a:tbl>
          </a:graphicData>
        </a:graphic>
      </p:graphicFrame>
    </p:spTree>
    <p:extLst>
      <p:ext uri="{BB962C8B-B14F-4D97-AF65-F5344CB8AC3E}">
        <p14:creationId xmlns:p14="http://schemas.microsoft.com/office/powerpoint/2010/main" val="1236851249"/>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000000"/>
                </a:solidFill>
              </a:rPr>
              <a:t>Results (Aki)</a:t>
            </a:r>
            <a:endParaRPr lang="en-US" dirty="0">
              <a:solidFill>
                <a:srgbClr val="000000"/>
              </a:solidFill>
            </a:endParaRP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863620615"/>
              </p:ext>
            </p:extLst>
          </p:nvPr>
        </p:nvGraphicFramePr>
        <p:xfrm>
          <a:off x="888998" y="1574801"/>
          <a:ext cx="7473952" cy="3936754"/>
        </p:xfrm>
        <a:graphic>
          <a:graphicData uri="http://schemas.openxmlformats.org/drawingml/2006/table">
            <a:tbl>
              <a:tblPr/>
              <a:tblGrid>
                <a:gridCol w="2332834"/>
                <a:gridCol w="1964492"/>
                <a:gridCol w="1657976"/>
                <a:gridCol w="1518650"/>
              </a:tblGrid>
              <a:tr h="1693333">
                <a:tc>
                  <a:txBody>
                    <a:bodyPr/>
                    <a:lstStyle/>
                    <a:p>
                      <a:pPr algn="ctr" fontAlgn="ctr"/>
                      <a:r>
                        <a:rPr lang="en-US" sz="2400" b="1" i="0" u="none" strike="noStrike" dirty="0">
                          <a:solidFill>
                            <a:srgbClr val="000000"/>
                          </a:solidFill>
                          <a:effectLst/>
                          <a:latin typeface="Times"/>
                          <a:cs typeface="Times"/>
                        </a:rPr>
                        <a:t>Total number of negotiation moves</a:t>
                      </a:r>
                    </a:p>
                  </a:txBody>
                  <a:tcPr marL="12700" marR="12700" marT="169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ctr"/>
                      <a:r>
                        <a:rPr lang="en-US" sz="2000" b="1" i="0" u="none" strike="noStrike" dirty="0">
                          <a:solidFill>
                            <a:srgbClr val="000000"/>
                          </a:solidFill>
                          <a:effectLst/>
                          <a:latin typeface="Times"/>
                          <a:cs typeface="Times"/>
                        </a:rPr>
                        <a:t>Comprehension</a:t>
                      </a:r>
                    </a:p>
                  </a:txBody>
                  <a:tcPr marL="12700" marR="12700" marT="169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ctr"/>
                      <a:r>
                        <a:rPr lang="en-US" sz="2000" b="1" i="0" u="none" strike="noStrike" dirty="0">
                          <a:solidFill>
                            <a:srgbClr val="000000"/>
                          </a:solidFill>
                          <a:effectLst/>
                          <a:latin typeface="Times"/>
                          <a:cs typeface="Times"/>
                        </a:rPr>
                        <a:t>Confirmation</a:t>
                      </a:r>
                    </a:p>
                  </a:txBody>
                  <a:tcPr marL="12700" marR="12700" marT="169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ctr"/>
                      <a:r>
                        <a:rPr lang="en-US" sz="2000" b="1" i="0" u="none" strike="noStrike" dirty="0">
                          <a:solidFill>
                            <a:srgbClr val="000000"/>
                          </a:solidFill>
                          <a:effectLst/>
                          <a:latin typeface="Times"/>
                          <a:cs typeface="Times"/>
                        </a:rPr>
                        <a:t>Clarification</a:t>
                      </a:r>
                    </a:p>
                  </a:txBody>
                  <a:tcPr marL="12700" marR="12700" marT="169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r>
              <a:tr h="747807">
                <a:tc>
                  <a:txBody>
                    <a:bodyPr/>
                    <a:lstStyle/>
                    <a:p>
                      <a:pPr algn="ctr" fontAlgn="b"/>
                      <a:r>
                        <a:rPr lang="en-US" sz="3200" b="0" i="0" u="none" strike="noStrike" dirty="0">
                          <a:solidFill>
                            <a:srgbClr val="000000"/>
                          </a:solidFill>
                          <a:effectLst/>
                          <a:latin typeface="Times"/>
                          <a:cs typeface="Times"/>
                        </a:rPr>
                        <a:t>T1</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3200" b="0" i="0" u="none" strike="noStrike" dirty="0">
                          <a:solidFill>
                            <a:srgbClr val="000000"/>
                          </a:solidFill>
                          <a:effectLst/>
                          <a:latin typeface="Times"/>
                          <a:cs typeface="Times"/>
                        </a:rPr>
                        <a:t> </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3200" b="0" i="0" u="none" strike="noStrike" dirty="0">
                          <a:solidFill>
                            <a:srgbClr val="000000"/>
                          </a:solidFill>
                          <a:effectLst/>
                          <a:latin typeface="Times"/>
                          <a:cs typeface="Times"/>
                        </a:rPr>
                        <a:t> </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3200" b="0" i="0" u="none" strike="noStrike">
                          <a:solidFill>
                            <a:srgbClr val="000000"/>
                          </a:solidFill>
                          <a:effectLst/>
                          <a:latin typeface="Times"/>
                          <a:cs typeface="Times"/>
                        </a:rPr>
                        <a:t> </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r>
              <a:tr h="747807">
                <a:tc>
                  <a:txBody>
                    <a:bodyPr/>
                    <a:lstStyle/>
                    <a:p>
                      <a:pPr algn="ctr" fontAlgn="b"/>
                      <a:r>
                        <a:rPr lang="en-US" sz="3200" b="0" i="0" u="none" strike="noStrike">
                          <a:solidFill>
                            <a:srgbClr val="000000"/>
                          </a:solidFill>
                          <a:effectLst/>
                          <a:latin typeface="Times"/>
                          <a:cs typeface="Times"/>
                        </a:rPr>
                        <a:t>T6</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3200" b="0" i="0" u="none" strike="noStrike" dirty="0">
                          <a:solidFill>
                            <a:srgbClr val="000000"/>
                          </a:solidFill>
                          <a:effectLst/>
                          <a:latin typeface="Times"/>
                          <a:cs typeface="Times"/>
                        </a:rPr>
                        <a:t> </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3200" b="0" i="0" u="none" strike="noStrike" dirty="0">
                          <a:solidFill>
                            <a:srgbClr val="000000"/>
                          </a:solidFill>
                          <a:effectLst/>
                          <a:latin typeface="Times"/>
                          <a:cs typeface="Times"/>
                        </a:rPr>
                        <a:t>3</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3200" b="0" i="0" u="none" strike="noStrike" dirty="0">
                          <a:solidFill>
                            <a:srgbClr val="000000"/>
                          </a:solidFill>
                          <a:effectLst/>
                          <a:latin typeface="Times"/>
                          <a:cs typeface="Times"/>
                        </a:rPr>
                        <a:t>2 </a:t>
                      </a:r>
                      <a:r>
                        <a:rPr lang="en-US" sz="3200" b="0" i="0" u="none" strike="noStrike" dirty="0" smtClean="0">
                          <a:solidFill>
                            <a:srgbClr val="000000"/>
                          </a:solidFill>
                          <a:effectLst/>
                          <a:latin typeface="Times"/>
                          <a:cs typeface="Times"/>
                        </a:rPr>
                        <a:t>(2)</a:t>
                      </a:r>
                      <a:endParaRPr lang="en-US" sz="3200" b="0" i="0" u="none" strike="noStrike" dirty="0">
                        <a:solidFill>
                          <a:srgbClr val="000000"/>
                        </a:solidFill>
                        <a:effectLst/>
                        <a:latin typeface="Times"/>
                        <a:cs typeface="Times"/>
                      </a:endParaRP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r>
              <a:tr h="747807">
                <a:tc>
                  <a:txBody>
                    <a:bodyPr/>
                    <a:lstStyle/>
                    <a:p>
                      <a:pPr algn="ctr" fontAlgn="b"/>
                      <a:r>
                        <a:rPr lang="en-US" sz="3200" b="0" i="0" u="none" strike="noStrike">
                          <a:solidFill>
                            <a:srgbClr val="000000"/>
                          </a:solidFill>
                          <a:effectLst/>
                          <a:latin typeface="Times"/>
                          <a:cs typeface="Times"/>
                        </a:rPr>
                        <a:t>T12</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3200" b="0" i="0" u="none" strike="noStrike">
                          <a:solidFill>
                            <a:srgbClr val="000000"/>
                          </a:solidFill>
                          <a:effectLst/>
                          <a:latin typeface="Times"/>
                          <a:cs typeface="Times"/>
                        </a:rPr>
                        <a:t>3 (1) </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3200" b="0" i="0" u="none" strike="noStrike" dirty="0">
                          <a:solidFill>
                            <a:srgbClr val="000000"/>
                          </a:solidFill>
                          <a:effectLst/>
                          <a:latin typeface="Times"/>
                          <a:cs typeface="Times"/>
                        </a:rPr>
                        <a:t> </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en-US" sz="3200" b="0" i="0" u="none" strike="noStrike" dirty="0">
                          <a:solidFill>
                            <a:srgbClr val="000000"/>
                          </a:solidFill>
                          <a:effectLst/>
                          <a:latin typeface="Times"/>
                          <a:cs typeface="Times"/>
                        </a:rPr>
                        <a:t>3 (1)</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r>
            </a:tbl>
          </a:graphicData>
        </a:graphic>
      </p:graphicFrame>
    </p:spTree>
    <p:extLst>
      <p:ext uri="{BB962C8B-B14F-4D97-AF65-F5344CB8AC3E}">
        <p14:creationId xmlns:p14="http://schemas.microsoft.com/office/powerpoint/2010/main" val="950468767"/>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000000"/>
                </a:solidFill>
              </a:rPr>
              <a:t>Results (Koji)</a:t>
            </a:r>
            <a:endParaRPr lang="en-US" dirty="0">
              <a:solidFill>
                <a:srgbClr val="00000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70637262"/>
              </p:ext>
            </p:extLst>
          </p:nvPr>
        </p:nvGraphicFramePr>
        <p:xfrm>
          <a:off x="779464" y="1621196"/>
          <a:ext cx="7767636" cy="4809239"/>
        </p:xfrm>
        <a:graphic>
          <a:graphicData uri="http://schemas.openxmlformats.org/drawingml/2006/table">
            <a:tbl>
              <a:tblPr/>
              <a:tblGrid>
                <a:gridCol w="3235349"/>
                <a:gridCol w="1224149"/>
                <a:gridCol w="1329741"/>
                <a:gridCol w="1216228"/>
                <a:gridCol w="762169"/>
              </a:tblGrid>
              <a:tr h="949337">
                <a:tc>
                  <a:txBody>
                    <a:bodyPr/>
                    <a:lstStyle/>
                    <a:p>
                      <a:pPr algn="ctr" fontAlgn="b"/>
                      <a:r>
                        <a:rPr lang="en-US" sz="3200" b="0" i="0" u="none" strike="noStrike" dirty="0" smtClean="0">
                          <a:solidFill>
                            <a:srgbClr val="000000"/>
                          </a:solidFill>
                          <a:effectLst/>
                          <a:latin typeface="Times"/>
                        </a:rPr>
                        <a:t> </a:t>
                      </a:r>
                      <a:endParaRPr lang="en-US" sz="3200" b="0" i="0" u="none" strike="noStrike" dirty="0">
                        <a:solidFill>
                          <a:srgbClr val="000000"/>
                        </a:solidFill>
                        <a:effectLst/>
                        <a:latin typeface="Times"/>
                      </a:endParaRP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ctr" fontAlgn="b"/>
                      <a:r>
                        <a:rPr lang="en-US" sz="2400" b="0" i="0" u="none" strike="noStrike" dirty="0">
                          <a:solidFill>
                            <a:srgbClr val="000000"/>
                          </a:solidFill>
                          <a:effectLst/>
                          <a:latin typeface="Times"/>
                        </a:rPr>
                        <a:t>T1</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ctr" fontAlgn="b"/>
                      <a:r>
                        <a:rPr lang="en-US" sz="2400" b="0" i="0" u="none" strike="noStrike" dirty="0">
                          <a:solidFill>
                            <a:srgbClr val="000000"/>
                          </a:solidFill>
                          <a:effectLst/>
                          <a:latin typeface="Times"/>
                        </a:rPr>
                        <a:t>T6</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ctr" fontAlgn="b"/>
                      <a:r>
                        <a:rPr lang="en-US" sz="2400" b="0" i="0" u="none" strike="noStrike">
                          <a:solidFill>
                            <a:srgbClr val="000000"/>
                          </a:solidFill>
                          <a:effectLst/>
                          <a:latin typeface="Times"/>
                        </a:rPr>
                        <a:t>T12</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ctr" fontAlgn="b"/>
                      <a:r>
                        <a:rPr lang="en-US" sz="2400" b="1" i="0" u="none" strike="noStrike" dirty="0">
                          <a:solidFill>
                            <a:srgbClr val="000000"/>
                          </a:solidFill>
                          <a:effectLst/>
                          <a:latin typeface="Times"/>
                        </a:rPr>
                        <a:t>Total</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r>
              <a:tr h="968935">
                <a:tc>
                  <a:txBody>
                    <a:bodyPr/>
                    <a:lstStyle/>
                    <a:p>
                      <a:pPr algn="ctr" fontAlgn="b"/>
                      <a:r>
                        <a:rPr lang="en-US" sz="2400" b="1" i="0" u="none" strike="noStrike" dirty="0" smtClean="0">
                          <a:solidFill>
                            <a:srgbClr val="000000"/>
                          </a:solidFill>
                          <a:effectLst/>
                          <a:latin typeface="Times"/>
                        </a:rPr>
                        <a:t>Assistance/Scaffolding</a:t>
                      </a:r>
                      <a:endParaRPr lang="ru-RU" sz="2400" b="1" i="0" u="none" strike="noStrike" dirty="0" smtClean="0">
                        <a:solidFill>
                          <a:srgbClr val="000000"/>
                        </a:solidFill>
                        <a:effectLst/>
                        <a:latin typeface="Times"/>
                      </a:endParaRPr>
                    </a:p>
                    <a:p>
                      <a:pPr algn="ctr" fontAlgn="b"/>
                      <a:endParaRPr lang="en-US" sz="2400" b="1" i="0" u="none" strike="noStrike" dirty="0">
                        <a:solidFill>
                          <a:srgbClr val="000000"/>
                        </a:solidFill>
                        <a:effectLst/>
                        <a:latin typeface="Times"/>
                      </a:endParaRP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ctr" fontAlgn="b"/>
                      <a:r>
                        <a:rPr lang="en-US" sz="2400" b="0" i="0" u="none" strike="noStrike" dirty="0">
                          <a:solidFill>
                            <a:srgbClr val="000000"/>
                          </a:solidFill>
                          <a:effectLst/>
                          <a:latin typeface="Times"/>
                        </a:rPr>
                        <a:t>10</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ctr" fontAlgn="b"/>
                      <a:r>
                        <a:rPr lang="en-US" sz="2400" b="0" i="0" u="none" strike="noStrike" dirty="0">
                          <a:solidFill>
                            <a:srgbClr val="000000"/>
                          </a:solidFill>
                          <a:effectLst/>
                          <a:latin typeface="Times"/>
                        </a:rPr>
                        <a:t>33</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ctr" fontAlgn="b"/>
                      <a:r>
                        <a:rPr lang="en-US" sz="2400" b="0" i="0" u="none" strike="noStrike" dirty="0">
                          <a:solidFill>
                            <a:srgbClr val="000000"/>
                          </a:solidFill>
                          <a:effectLst/>
                          <a:latin typeface="Times"/>
                        </a:rPr>
                        <a:t>24</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ctr" fontAlgn="b"/>
                      <a:r>
                        <a:rPr lang="en-US" sz="2400" b="1" i="0" u="none" strike="noStrike" dirty="0">
                          <a:solidFill>
                            <a:srgbClr val="000000"/>
                          </a:solidFill>
                          <a:effectLst/>
                          <a:latin typeface="Times"/>
                        </a:rPr>
                        <a:t>67</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r>
              <a:tr h="949337">
                <a:tc>
                  <a:txBody>
                    <a:bodyPr/>
                    <a:lstStyle/>
                    <a:p>
                      <a:pPr algn="ctr" fontAlgn="b"/>
                      <a:r>
                        <a:rPr lang="en-US" sz="3200" b="0" i="1" u="none" strike="noStrike" dirty="0">
                          <a:solidFill>
                            <a:srgbClr val="000000"/>
                          </a:solidFill>
                          <a:effectLst/>
                          <a:latin typeface="Times"/>
                        </a:rPr>
                        <a:t>Co-construction</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ctr" fontAlgn="b"/>
                      <a:r>
                        <a:rPr lang="en-US" sz="2400" b="0" i="0" u="none" strike="noStrike">
                          <a:solidFill>
                            <a:srgbClr val="000000"/>
                          </a:solidFill>
                          <a:effectLst/>
                          <a:latin typeface="Times"/>
                        </a:rPr>
                        <a:t> </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ctr" fontAlgn="b"/>
                      <a:r>
                        <a:rPr lang="en-US" sz="2400" b="0" i="0" u="none" strike="noStrike" dirty="0">
                          <a:solidFill>
                            <a:srgbClr val="000000"/>
                          </a:solidFill>
                          <a:effectLst/>
                          <a:latin typeface="Times"/>
                        </a:rPr>
                        <a:t>3</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ctr" fontAlgn="b"/>
                      <a:r>
                        <a:rPr lang="en-US" sz="2400" b="0" i="0" u="none" strike="noStrike">
                          <a:solidFill>
                            <a:srgbClr val="000000"/>
                          </a:solidFill>
                          <a:effectLst/>
                          <a:latin typeface="Times"/>
                        </a:rPr>
                        <a:t>3</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ctr" fontAlgn="b"/>
                      <a:r>
                        <a:rPr lang="en-US" sz="2400" b="1" i="0" u="none" strike="noStrike" dirty="0">
                          <a:solidFill>
                            <a:srgbClr val="000000"/>
                          </a:solidFill>
                          <a:effectLst/>
                          <a:latin typeface="Times"/>
                        </a:rPr>
                        <a:t>6</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r>
              <a:tr h="968935">
                <a:tc>
                  <a:txBody>
                    <a:bodyPr/>
                    <a:lstStyle/>
                    <a:p>
                      <a:pPr algn="ctr" fontAlgn="b"/>
                      <a:r>
                        <a:rPr lang="en-US" sz="3200" b="0" i="1" u="none" strike="noStrike" dirty="0">
                          <a:solidFill>
                            <a:srgbClr val="000000"/>
                          </a:solidFill>
                          <a:effectLst/>
                          <a:latin typeface="Times"/>
                        </a:rPr>
                        <a:t>Continuers/Prompting</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ctr" fontAlgn="b"/>
                      <a:r>
                        <a:rPr lang="en-US" sz="2400" b="0" i="0" u="none" strike="noStrike">
                          <a:solidFill>
                            <a:srgbClr val="000000"/>
                          </a:solidFill>
                          <a:effectLst/>
                          <a:latin typeface="Times"/>
                        </a:rPr>
                        <a:t>10</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ctr" fontAlgn="b"/>
                      <a:r>
                        <a:rPr lang="en-US" sz="2400" b="0" i="0" u="none" strike="noStrike" dirty="0">
                          <a:solidFill>
                            <a:srgbClr val="000000"/>
                          </a:solidFill>
                          <a:effectLst/>
                          <a:latin typeface="Times"/>
                        </a:rPr>
                        <a:t>29</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ctr" fontAlgn="b"/>
                      <a:r>
                        <a:rPr lang="en-US" sz="2400" b="0" i="0" u="none" strike="noStrike">
                          <a:solidFill>
                            <a:srgbClr val="000000"/>
                          </a:solidFill>
                          <a:effectLst/>
                          <a:latin typeface="Times"/>
                        </a:rPr>
                        <a:t>20</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ctr" fontAlgn="b"/>
                      <a:r>
                        <a:rPr lang="en-US" sz="2400" b="1" i="0" u="none" strike="noStrike" dirty="0">
                          <a:solidFill>
                            <a:srgbClr val="000000"/>
                          </a:solidFill>
                          <a:effectLst/>
                          <a:latin typeface="Times"/>
                        </a:rPr>
                        <a:t>59</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r>
              <a:tr h="949337">
                <a:tc>
                  <a:txBody>
                    <a:bodyPr/>
                    <a:lstStyle/>
                    <a:p>
                      <a:pPr algn="ctr" fontAlgn="b"/>
                      <a:r>
                        <a:rPr lang="en-US" sz="3200" b="0" i="1" u="none" strike="noStrike" dirty="0">
                          <a:solidFill>
                            <a:srgbClr val="000000"/>
                          </a:solidFill>
                          <a:effectLst/>
                          <a:latin typeface="Times"/>
                        </a:rPr>
                        <a:t>Self correction</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ctr" fontAlgn="b"/>
                      <a:r>
                        <a:rPr lang="en-US" sz="2400" b="0" i="0" u="none" strike="noStrike">
                          <a:solidFill>
                            <a:srgbClr val="000000"/>
                          </a:solidFill>
                          <a:effectLst/>
                          <a:latin typeface="Times"/>
                        </a:rPr>
                        <a:t> </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ctr" fontAlgn="b"/>
                      <a:r>
                        <a:rPr lang="en-US" sz="2400" b="0" i="0" u="none" strike="noStrike">
                          <a:solidFill>
                            <a:srgbClr val="000000"/>
                          </a:solidFill>
                          <a:effectLst/>
                          <a:latin typeface="Times"/>
                        </a:rPr>
                        <a:t>1</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ctr" fontAlgn="b"/>
                      <a:r>
                        <a:rPr lang="en-US" sz="2400" b="0" i="0" u="none" strike="noStrike" dirty="0">
                          <a:solidFill>
                            <a:srgbClr val="000000"/>
                          </a:solidFill>
                          <a:effectLst/>
                          <a:latin typeface="Times"/>
                        </a:rPr>
                        <a:t>1</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ctr" fontAlgn="b"/>
                      <a:r>
                        <a:rPr lang="en-US" sz="2400" b="1" i="0" u="none" strike="noStrike" dirty="0">
                          <a:solidFill>
                            <a:srgbClr val="000000"/>
                          </a:solidFill>
                          <a:effectLst/>
                          <a:latin typeface="Times"/>
                        </a:rPr>
                        <a:t> </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r>
            </a:tbl>
          </a:graphicData>
        </a:graphic>
      </p:graphicFrame>
    </p:spTree>
    <p:extLst>
      <p:ext uri="{BB962C8B-B14F-4D97-AF65-F5344CB8AC3E}">
        <p14:creationId xmlns:p14="http://schemas.microsoft.com/office/powerpoint/2010/main" val="3580763460"/>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000000"/>
                </a:solidFill>
              </a:rPr>
              <a:t>Results (Koji)</a:t>
            </a:r>
            <a:endParaRPr lang="en-US" dirty="0">
              <a:solidFill>
                <a:srgbClr val="000000"/>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65950172"/>
              </p:ext>
            </p:extLst>
          </p:nvPr>
        </p:nvGraphicFramePr>
        <p:xfrm>
          <a:off x="1168400" y="1574801"/>
          <a:ext cx="7556500" cy="4605867"/>
        </p:xfrm>
        <a:graphic>
          <a:graphicData uri="http://schemas.openxmlformats.org/drawingml/2006/table">
            <a:tbl>
              <a:tblPr/>
              <a:tblGrid>
                <a:gridCol w="2518833"/>
                <a:gridCol w="2075101"/>
                <a:gridCol w="1383401"/>
                <a:gridCol w="1579165"/>
              </a:tblGrid>
              <a:tr h="1810944">
                <a:tc>
                  <a:txBody>
                    <a:bodyPr/>
                    <a:lstStyle/>
                    <a:p>
                      <a:pPr algn="ctr" fontAlgn="b"/>
                      <a:r>
                        <a:rPr lang="en-US" sz="2700" b="1" i="0" u="none" strike="noStrike" dirty="0">
                          <a:solidFill>
                            <a:srgbClr val="000000"/>
                          </a:solidFill>
                          <a:effectLst/>
                          <a:latin typeface="Times"/>
                        </a:rPr>
                        <a:t>Total number of negotiation </a:t>
                      </a:r>
                      <a:r>
                        <a:rPr lang="en-US" sz="2700" b="1" i="0" u="none" strike="noStrike" dirty="0" smtClean="0">
                          <a:solidFill>
                            <a:srgbClr val="000000"/>
                          </a:solidFill>
                          <a:effectLst/>
                          <a:latin typeface="Times"/>
                        </a:rPr>
                        <a:t>moves</a:t>
                      </a:r>
                    </a:p>
                    <a:p>
                      <a:pPr algn="l" fontAlgn="b"/>
                      <a:endParaRPr lang="en-US" sz="2700" b="1" i="0" u="none" strike="noStrike" dirty="0">
                        <a:solidFill>
                          <a:srgbClr val="000000"/>
                        </a:solidFill>
                        <a:effectLst/>
                        <a:latin typeface="Times"/>
                      </a:endParaRP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ctr" fontAlgn="b"/>
                      <a:r>
                        <a:rPr lang="en-US" sz="2000" b="0" i="0" u="none" strike="noStrike" dirty="0" smtClean="0">
                          <a:solidFill>
                            <a:srgbClr val="000000"/>
                          </a:solidFill>
                          <a:effectLst/>
                          <a:latin typeface="Times"/>
                        </a:rPr>
                        <a:t>Comprehension</a:t>
                      </a:r>
                    </a:p>
                    <a:p>
                      <a:pPr algn="ctr" fontAlgn="b"/>
                      <a:endParaRPr lang="en-US" sz="2000" b="0" i="0" u="none" strike="noStrike" dirty="0">
                        <a:solidFill>
                          <a:srgbClr val="000000"/>
                        </a:solidFill>
                        <a:effectLst/>
                        <a:latin typeface="Times"/>
                      </a:endParaRP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ctr" fontAlgn="b"/>
                      <a:r>
                        <a:rPr lang="en-US" sz="2000" b="0" i="0" u="none" strike="noStrike" dirty="0" smtClean="0">
                          <a:solidFill>
                            <a:srgbClr val="000000"/>
                          </a:solidFill>
                          <a:effectLst/>
                          <a:latin typeface="Times"/>
                        </a:rPr>
                        <a:t>Confirmation</a:t>
                      </a:r>
                    </a:p>
                    <a:p>
                      <a:pPr algn="ctr" fontAlgn="b"/>
                      <a:endParaRPr lang="en-US" sz="2000" b="0" i="0" u="none" strike="noStrike" dirty="0">
                        <a:solidFill>
                          <a:srgbClr val="000000"/>
                        </a:solidFill>
                        <a:effectLst/>
                        <a:latin typeface="Times"/>
                      </a:endParaRP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ctr" fontAlgn="b"/>
                      <a:r>
                        <a:rPr lang="en-US" sz="2000" b="0" i="0" u="none" strike="noStrike" dirty="0" smtClean="0">
                          <a:solidFill>
                            <a:srgbClr val="000000"/>
                          </a:solidFill>
                          <a:effectLst/>
                          <a:latin typeface="Times"/>
                        </a:rPr>
                        <a:t>Clarification</a:t>
                      </a:r>
                    </a:p>
                    <a:p>
                      <a:pPr algn="ctr" fontAlgn="b"/>
                      <a:endParaRPr lang="en-US" sz="2000" b="0" i="0" u="none" strike="noStrike" dirty="0">
                        <a:solidFill>
                          <a:srgbClr val="000000"/>
                        </a:solidFill>
                        <a:effectLst/>
                        <a:latin typeface="Times"/>
                      </a:endParaRP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r>
              <a:tr h="931641">
                <a:tc>
                  <a:txBody>
                    <a:bodyPr/>
                    <a:lstStyle/>
                    <a:p>
                      <a:pPr algn="ctr" fontAlgn="b"/>
                      <a:r>
                        <a:rPr lang="en-US" sz="3200" b="0" i="0" u="none" strike="noStrike" dirty="0">
                          <a:solidFill>
                            <a:srgbClr val="000000"/>
                          </a:solidFill>
                          <a:effectLst/>
                          <a:latin typeface="Times"/>
                        </a:rPr>
                        <a:t>T1</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ctr" fontAlgn="b"/>
                      <a:r>
                        <a:rPr lang="en-US" sz="3200" b="0" i="0" u="none" strike="noStrike" dirty="0">
                          <a:solidFill>
                            <a:srgbClr val="000000"/>
                          </a:solidFill>
                          <a:effectLst/>
                          <a:latin typeface="Times"/>
                        </a:rPr>
                        <a:t> </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ctr" fontAlgn="b"/>
                      <a:r>
                        <a:rPr lang="en-US" sz="3200" b="0" i="0" u="none" strike="noStrike">
                          <a:solidFill>
                            <a:srgbClr val="000000"/>
                          </a:solidFill>
                          <a:effectLst/>
                          <a:latin typeface="Times"/>
                        </a:rPr>
                        <a:t> </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ctr" fontAlgn="b"/>
                      <a:r>
                        <a:rPr lang="en-US" sz="3200" b="0" i="0" u="none" strike="noStrike" dirty="0">
                          <a:solidFill>
                            <a:srgbClr val="000000"/>
                          </a:solidFill>
                          <a:effectLst/>
                          <a:latin typeface="Times"/>
                        </a:rPr>
                        <a:t>1</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r>
              <a:tr h="931641">
                <a:tc>
                  <a:txBody>
                    <a:bodyPr/>
                    <a:lstStyle/>
                    <a:p>
                      <a:pPr algn="ctr" fontAlgn="b"/>
                      <a:r>
                        <a:rPr lang="en-US" sz="3200" b="0" i="0" u="none" strike="noStrike">
                          <a:solidFill>
                            <a:srgbClr val="000000"/>
                          </a:solidFill>
                          <a:effectLst/>
                          <a:latin typeface="Times"/>
                        </a:rPr>
                        <a:t>T6</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ctr" fontAlgn="b"/>
                      <a:r>
                        <a:rPr lang="en-US" sz="3200" b="0" i="0" u="none" strike="noStrike" dirty="0">
                          <a:solidFill>
                            <a:srgbClr val="000000"/>
                          </a:solidFill>
                          <a:effectLst/>
                          <a:latin typeface="Times"/>
                        </a:rPr>
                        <a:t> </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ctr" fontAlgn="b"/>
                      <a:r>
                        <a:rPr lang="en-US" sz="3200" b="0" i="0" u="none" strike="noStrike" dirty="0">
                          <a:solidFill>
                            <a:srgbClr val="000000"/>
                          </a:solidFill>
                          <a:effectLst/>
                          <a:latin typeface="Times"/>
                        </a:rPr>
                        <a:t>5 (2)</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ctr" fontAlgn="b"/>
                      <a:r>
                        <a:rPr lang="en-US" sz="3200" b="0" i="0" u="none" strike="noStrike">
                          <a:solidFill>
                            <a:srgbClr val="000000"/>
                          </a:solidFill>
                          <a:effectLst/>
                          <a:latin typeface="Times"/>
                        </a:rPr>
                        <a:t>1 (1)</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r>
              <a:tr h="931641">
                <a:tc>
                  <a:txBody>
                    <a:bodyPr/>
                    <a:lstStyle/>
                    <a:p>
                      <a:pPr algn="ctr" fontAlgn="b"/>
                      <a:r>
                        <a:rPr lang="en-US" sz="3200" b="0" i="0" u="none" strike="noStrike">
                          <a:solidFill>
                            <a:srgbClr val="000000"/>
                          </a:solidFill>
                          <a:effectLst/>
                          <a:latin typeface="Times"/>
                        </a:rPr>
                        <a:t>T12</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ctr" fontAlgn="b"/>
                      <a:r>
                        <a:rPr lang="en-US" sz="3200" b="0" i="0" u="none" strike="noStrike">
                          <a:solidFill>
                            <a:srgbClr val="000000"/>
                          </a:solidFill>
                          <a:effectLst/>
                          <a:latin typeface="Times"/>
                        </a:rPr>
                        <a:t> </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ctr" fontAlgn="b"/>
                      <a:r>
                        <a:rPr lang="en-US" sz="3200" b="0" i="0" u="none" strike="noStrike" dirty="0">
                          <a:solidFill>
                            <a:srgbClr val="000000"/>
                          </a:solidFill>
                          <a:effectLst/>
                          <a:latin typeface="Times"/>
                        </a:rPr>
                        <a:t>1</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ctr" fontAlgn="b"/>
                      <a:r>
                        <a:rPr lang="en-US" sz="3200" b="0" i="0" u="none" strike="noStrike" dirty="0">
                          <a:solidFill>
                            <a:srgbClr val="000000"/>
                          </a:solidFill>
                          <a:effectLst/>
                          <a:latin typeface="Times"/>
                        </a:rPr>
                        <a:t>8 (3)</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r>
            </a:tbl>
          </a:graphicData>
        </a:graphic>
      </p:graphicFrame>
    </p:spTree>
    <p:extLst>
      <p:ext uri="{BB962C8B-B14F-4D97-AF65-F5344CB8AC3E}">
        <p14:creationId xmlns:p14="http://schemas.microsoft.com/office/powerpoint/2010/main" val="1147354678"/>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79463" y="-136712"/>
            <a:ext cx="7583487" cy="1044388"/>
          </a:xfrm>
        </p:spPr>
        <p:txBody>
          <a:bodyPr/>
          <a:lstStyle/>
          <a:p>
            <a:pPr algn="ctr"/>
            <a:r>
              <a:rPr kumimoji="1" lang="en-US" altLang="ja-JP" sz="4000" dirty="0" smtClean="0">
                <a:solidFill>
                  <a:schemeClr val="tx1"/>
                </a:solidFill>
                <a:latin typeface="Times"/>
                <a:cs typeface="Times"/>
              </a:rPr>
              <a:t>Outline</a:t>
            </a:r>
            <a:endParaRPr kumimoji="1" lang="ja-JP" altLang="en-US" sz="4000" dirty="0">
              <a:solidFill>
                <a:schemeClr val="tx1"/>
              </a:solidFill>
              <a:latin typeface="Times"/>
              <a:cs typeface="Times"/>
            </a:endParaRPr>
          </a:p>
        </p:txBody>
      </p:sp>
      <p:sp>
        <p:nvSpPr>
          <p:cNvPr id="3" name="コンテンツ プレースホルダー 2"/>
          <p:cNvSpPr>
            <a:spLocks noGrp="1"/>
          </p:cNvSpPr>
          <p:nvPr>
            <p:ph idx="1"/>
          </p:nvPr>
        </p:nvSpPr>
        <p:spPr>
          <a:xfrm>
            <a:off x="665163" y="1212476"/>
            <a:ext cx="7583487" cy="5429624"/>
          </a:xfrm>
        </p:spPr>
        <p:txBody>
          <a:bodyPr>
            <a:noAutofit/>
          </a:bodyPr>
          <a:lstStyle/>
          <a:p>
            <a:pPr marL="0" indent="0">
              <a:lnSpc>
                <a:spcPct val="70000"/>
              </a:lnSpc>
              <a:buNone/>
            </a:pPr>
            <a:r>
              <a:rPr kumimoji="1" lang="en-US" altLang="ja-JP" sz="2800" dirty="0" smtClean="0">
                <a:solidFill>
                  <a:srgbClr val="000000"/>
                </a:solidFill>
                <a:latin typeface="Times"/>
                <a:cs typeface="Times"/>
              </a:rPr>
              <a:t>1. Theoretical background (Yoshi)</a:t>
            </a:r>
          </a:p>
          <a:p>
            <a:pPr marL="0" indent="0">
              <a:lnSpc>
                <a:spcPct val="70000"/>
              </a:lnSpc>
              <a:buNone/>
            </a:pPr>
            <a:r>
              <a:rPr lang="en-US" altLang="ja-JP" sz="2800" dirty="0" smtClean="0">
                <a:solidFill>
                  <a:srgbClr val="000000"/>
                </a:solidFill>
                <a:latin typeface="Times"/>
                <a:cs typeface="Times"/>
              </a:rPr>
              <a:t>2. Methods and research questions (Yoshi)</a:t>
            </a:r>
          </a:p>
          <a:p>
            <a:pPr marL="0" indent="0">
              <a:lnSpc>
                <a:spcPct val="70000"/>
              </a:lnSpc>
              <a:buNone/>
            </a:pPr>
            <a:r>
              <a:rPr lang="en-US" altLang="ja-JP" sz="2800" dirty="0" smtClean="0">
                <a:solidFill>
                  <a:srgbClr val="000000"/>
                </a:solidFill>
                <a:latin typeface="Times"/>
                <a:cs typeface="Times"/>
              </a:rPr>
              <a:t>3. CBEC (Paul)</a:t>
            </a:r>
          </a:p>
          <a:p>
            <a:pPr marL="0" indent="0">
              <a:lnSpc>
                <a:spcPct val="70000"/>
              </a:lnSpc>
              <a:buNone/>
            </a:pPr>
            <a:r>
              <a:rPr kumimoji="1" lang="en-US" altLang="ja-JP" sz="2800" dirty="0" smtClean="0">
                <a:solidFill>
                  <a:srgbClr val="000000"/>
                </a:solidFill>
                <a:latin typeface="Times"/>
                <a:cs typeface="Times"/>
              </a:rPr>
              <a:t>4. Results</a:t>
            </a:r>
          </a:p>
          <a:p>
            <a:pPr marL="0" indent="0">
              <a:lnSpc>
                <a:spcPct val="70000"/>
              </a:lnSpc>
              <a:buNone/>
            </a:pPr>
            <a:r>
              <a:rPr lang="en-US" altLang="ja-JP" sz="2800" dirty="0">
                <a:solidFill>
                  <a:srgbClr val="000000"/>
                </a:solidFill>
                <a:latin typeface="Times"/>
                <a:cs typeface="Times"/>
              </a:rPr>
              <a:t> </a:t>
            </a:r>
            <a:r>
              <a:rPr lang="en-US" altLang="ja-JP" sz="2800" dirty="0" smtClean="0">
                <a:solidFill>
                  <a:srgbClr val="000000"/>
                </a:solidFill>
                <a:latin typeface="Times"/>
                <a:cs typeface="Times"/>
              </a:rPr>
              <a:t> (1) Speaking data (Paul)</a:t>
            </a:r>
          </a:p>
          <a:p>
            <a:pPr marL="0" indent="0">
              <a:lnSpc>
                <a:spcPct val="70000"/>
              </a:lnSpc>
              <a:buNone/>
            </a:pPr>
            <a:r>
              <a:rPr kumimoji="1" lang="en-US" altLang="ja-JP" sz="2800" dirty="0">
                <a:solidFill>
                  <a:srgbClr val="000000"/>
                </a:solidFill>
                <a:latin typeface="Times"/>
                <a:cs typeface="Times"/>
              </a:rPr>
              <a:t> </a:t>
            </a:r>
            <a:r>
              <a:rPr kumimoji="1" lang="en-US" altLang="ja-JP" sz="2800" dirty="0" smtClean="0">
                <a:solidFill>
                  <a:srgbClr val="000000"/>
                </a:solidFill>
                <a:latin typeface="Times"/>
                <a:cs typeface="Times"/>
              </a:rPr>
              <a:t> (2) Report and interview data (Yoshi)</a:t>
            </a:r>
          </a:p>
          <a:p>
            <a:pPr marL="0" indent="0">
              <a:lnSpc>
                <a:spcPct val="70000"/>
              </a:lnSpc>
              <a:buNone/>
            </a:pPr>
            <a:r>
              <a:rPr lang="en-US" altLang="ja-JP" sz="2800" dirty="0">
                <a:solidFill>
                  <a:srgbClr val="000000"/>
                </a:solidFill>
                <a:latin typeface="Times"/>
                <a:cs typeface="Times"/>
              </a:rPr>
              <a:t> </a:t>
            </a:r>
            <a:r>
              <a:rPr lang="en-US" altLang="ja-JP" sz="2800" dirty="0" smtClean="0">
                <a:solidFill>
                  <a:srgbClr val="000000"/>
                </a:solidFill>
                <a:latin typeface="Times"/>
                <a:cs typeface="Times"/>
              </a:rPr>
              <a:t> (3) TOEFL data (Yoshi)</a:t>
            </a:r>
            <a:endParaRPr kumimoji="1" lang="en-US" altLang="ja-JP" sz="2800" dirty="0" smtClean="0">
              <a:solidFill>
                <a:srgbClr val="000000"/>
              </a:solidFill>
              <a:latin typeface="Times"/>
              <a:cs typeface="Times"/>
            </a:endParaRPr>
          </a:p>
          <a:p>
            <a:pPr marL="0" indent="0">
              <a:lnSpc>
                <a:spcPct val="70000"/>
              </a:lnSpc>
              <a:buNone/>
            </a:pPr>
            <a:r>
              <a:rPr lang="en-US" altLang="ja-JP" sz="2800" dirty="0">
                <a:solidFill>
                  <a:srgbClr val="000000"/>
                </a:solidFill>
                <a:latin typeface="Times"/>
                <a:cs typeface="Times"/>
              </a:rPr>
              <a:t>5</a:t>
            </a:r>
            <a:r>
              <a:rPr lang="en-US" altLang="ja-JP" sz="2800" dirty="0" smtClean="0">
                <a:solidFill>
                  <a:srgbClr val="000000"/>
                </a:solidFill>
                <a:latin typeface="Times"/>
                <a:cs typeface="Times"/>
              </a:rPr>
              <a:t>. Findings (Yoshi)</a:t>
            </a:r>
          </a:p>
          <a:p>
            <a:pPr marL="0" indent="0">
              <a:lnSpc>
                <a:spcPct val="70000"/>
              </a:lnSpc>
              <a:buNone/>
            </a:pPr>
            <a:r>
              <a:rPr lang="en-US" altLang="ja-JP" sz="2800" dirty="0">
                <a:solidFill>
                  <a:srgbClr val="000000"/>
                </a:solidFill>
                <a:latin typeface="Times"/>
                <a:cs typeface="Times"/>
              </a:rPr>
              <a:t>6</a:t>
            </a:r>
            <a:r>
              <a:rPr lang="en-US" altLang="ja-JP" sz="2800" dirty="0" smtClean="0">
                <a:solidFill>
                  <a:srgbClr val="000000"/>
                </a:solidFill>
                <a:latin typeface="Times"/>
                <a:cs typeface="Times"/>
              </a:rPr>
              <a:t>. Conclusion (Yoshi)</a:t>
            </a:r>
          </a:p>
          <a:p>
            <a:pPr marL="0" indent="0">
              <a:lnSpc>
                <a:spcPct val="70000"/>
              </a:lnSpc>
              <a:buNone/>
            </a:pPr>
            <a:endParaRPr kumimoji="1" lang="en-US" altLang="ja-JP" sz="2800" dirty="0" smtClean="0">
              <a:solidFill>
                <a:srgbClr val="000000"/>
              </a:solidFill>
              <a:latin typeface="Times"/>
              <a:cs typeface="Times"/>
            </a:endParaRPr>
          </a:p>
          <a:p>
            <a:pPr marL="457200" indent="-457200">
              <a:lnSpc>
                <a:spcPct val="70000"/>
              </a:lnSpc>
              <a:buAutoNum type="arabicPeriod"/>
            </a:pPr>
            <a:endParaRPr kumimoji="1" lang="en-US" altLang="ja-JP" sz="2800" dirty="0" smtClean="0">
              <a:solidFill>
                <a:srgbClr val="000000"/>
              </a:solidFill>
              <a:latin typeface="Times"/>
              <a:cs typeface="Times"/>
            </a:endParaRPr>
          </a:p>
          <a:p>
            <a:pPr marL="457200" indent="-457200">
              <a:lnSpc>
                <a:spcPct val="70000"/>
              </a:lnSpc>
              <a:buAutoNum type="arabicPeriod"/>
            </a:pPr>
            <a:endParaRPr kumimoji="1" lang="ja-JP" altLang="en-US" sz="2800" dirty="0"/>
          </a:p>
        </p:txBody>
      </p:sp>
    </p:spTree>
    <p:extLst>
      <p:ext uri="{BB962C8B-B14F-4D97-AF65-F5344CB8AC3E}">
        <p14:creationId xmlns:p14="http://schemas.microsoft.com/office/powerpoint/2010/main" val="3396678015"/>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000000"/>
                </a:solidFill>
              </a:rPr>
              <a:t>Results (Midori)</a:t>
            </a:r>
            <a:endParaRPr lang="en-US" dirty="0">
              <a:solidFill>
                <a:srgbClr val="00000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04634185"/>
              </p:ext>
            </p:extLst>
          </p:nvPr>
        </p:nvGraphicFramePr>
        <p:xfrm>
          <a:off x="685800" y="1425389"/>
          <a:ext cx="7861300" cy="4941544"/>
        </p:xfrm>
        <a:graphic>
          <a:graphicData uri="http://schemas.openxmlformats.org/drawingml/2006/table">
            <a:tbl>
              <a:tblPr/>
              <a:tblGrid>
                <a:gridCol w="2997200"/>
                <a:gridCol w="1331776"/>
                <a:gridCol w="1473055"/>
                <a:gridCol w="1352805"/>
                <a:gridCol w="706464"/>
              </a:tblGrid>
              <a:tr h="913152">
                <a:tc>
                  <a:txBody>
                    <a:bodyPr/>
                    <a:lstStyle/>
                    <a:p>
                      <a:pPr algn="ctr" fontAlgn="b"/>
                      <a:endParaRPr lang="en-US" sz="3200" b="0" i="0" u="none" strike="noStrike" dirty="0">
                        <a:solidFill>
                          <a:srgbClr val="000000"/>
                        </a:solidFill>
                        <a:effectLst/>
                        <a:latin typeface="Times"/>
                        <a:cs typeface="Times"/>
                      </a:endParaRP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ctr" fontAlgn="b"/>
                      <a:r>
                        <a:rPr lang="en-US" sz="2400" b="0" i="0" u="none" strike="noStrike" dirty="0">
                          <a:solidFill>
                            <a:srgbClr val="000000"/>
                          </a:solidFill>
                          <a:effectLst/>
                          <a:latin typeface="Times"/>
                          <a:cs typeface="Times"/>
                        </a:rPr>
                        <a:t>T1</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ctr" fontAlgn="b"/>
                      <a:r>
                        <a:rPr lang="en-US" sz="2400" b="0" i="0" u="none" strike="noStrike" dirty="0">
                          <a:solidFill>
                            <a:srgbClr val="000000"/>
                          </a:solidFill>
                          <a:effectLst/>
                          <a:latin typeface="Times"/>
                          <a:cs typeface="Times"/>
                        </a:rPr>
                        <a:t>T6</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ctr" fontAlgn="b"/>
                      <a:r>
                        <a:rPr lang="en-US" sz="2400" b="0" i="0" u="none" strike="noStrike">
                          <a:solidFill>
                            <a:srgbClr val="000000"/>
                          </a:solidFill>
                          <a:effectLst/>
                          <a:latin typeface="Times"/>
                          <a:cs typeface="Times"/>
                        </a:rPr>
                        <a:t>T12</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ctr" fontAlgn="b"/>
                      <a:r>
                        <a:rPr lang="en-US" sz="2400" b="1" i="0" u="none" strike="noStrike">
                          <a:solidFill>
                            <a:srgbClr val="000000"/>
                          </a:solidFill>
                          <a:effectLst/>
                          <a:latin typeface="Times"/>
                          <a:cs typeface="Times"/>
                        </a:rPr>
                        <a:t>Total</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r>
              <a:tr h="1101044">
                <a:tc>
                  <a:txBody>
                    <a:bodyPr/>
                    <a:lstStyle/>
                    <a:p>
                      <a:pPr algn="ctr" fontAlgn="b"/>
                      <a:r>
                        <a:rPr lang="en-US" sz="2800" b="1" i="0" u="none" strike="noStrike" dirty="0" smtClean="0">
                          <a:solidFill>
                            <a:srgbClr val="000000"/>
                          </a:solidFill>
                          <a:effectLst/>
                          <a:latin typeface="Times"/>
                          <a:cs typeface="Times"/>
                        </a:rPr>
                        <a:t>Assistance/Scaffolding</a:t>
                      </a:r>
                      <a:endParaRPr lang="en-US" sz="2800" b="1" i="0" u="none" strike="noStrike" dirty="0">
                        <a:solidFill>
                          <a:srgbClr val="000000"/>
                        </a:solidFill>
                        <a:effectLst/>
                        <a:latin typeface="Times"/>
                        <a:cs typeface="Times"/>
                      </a:endParaRP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ctr" fontAlgn="b"/>
                      <a:r>
                        <a:rPr lang="en-US" sz="2400" b="0" i="0" u="none" strike="noStrike" dirty="0">
                          <a:solidFill>
                            <a:srgbClr val="000000"/>
                          </a:solidFill>
                          <a:effectLst/>
                          <a:latin typeface="Times"/>
                          <a:cs typeface="Times"/>
                        </a:rPr>
                        <a:t>9</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ctr" fontAlgn="b"/>
                      <a:r>
                        <a:rPr lang="en-US" sz="2400" b="0" i="0" u="none" strike="noStrike">
                          <a:solidFill>
                            <a:srgbClr val="000000"/>
                          </a:solidFill>
                          <a:effectLst/>
                          <a:latin typeface="Times"/>
                          <a:cs typeface="Times"/>
                        </a:rPr>
                        <a:t>16</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ctr" fontAlgn="b"/>
                      <a:r>
                        <a:rPr lang="en-US" sz="2400" b="0" i="0" u="none" strike="noStrike" dirty="0">
                          <a:solidFill>
                            <a:srgbClr val="000000"/>
                          </a:solidFill>
                          <a:effectLst/>
                          <a:latin typeface="Times"/>
                          <a:cs typeface="Times"/>
                        </a:rPr>
                        <a:t>34</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ctr" fontAlgn="b"/>
                      <a:r>
                        <a:rPr lang="en-US" sz="2400" b="1" i="0" u="none" strike="noStrike" dirty="0">
                          <a:solidFill>
                            <a:srgbClr val="000000"/>
                          </a:solidFill>
                          <a:effectLst/>
                          <a:latin typeface="Times"/>
                          <a:cs typeface="Times"/>
                        </a:rPr>
                        <a:t>59</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r>
              <a:tr h="913152">
                <a:tc>
                  <a:txBody>
                    <a:bodyPr/>
                    <a:lstStyle/>
                    <a:p>
                      <a:pPr algn="ctr" fontAlgn="b"/>
                      <a:r>
                        <a:rPr lang="en-US" sz="2800" b="0" i="1" u="none" strike="noStrike" dirty="0">
                          <a:solidFill>
                            <a:srgbClr val="000000"/>
                          </a:solidFill>
                          <a:effectLst/>
                          <a:latin typeface="Times"/>
                          <a:cs typeface="Times"/>
                        </a:rPr>
                        <a:t>Co-construction</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ctr" fontAlgn="b"/>
                      <a:r>
                        <a:rPr lang="en-US" sz="2400" b="0" i="0" u="none" strike="noStrike" dirty="0">
                          <a:solidFill>
                            <a:srgbClr val="000000"/>
                          </a:solidFill>
                          <a:effectLst/>
                          <a:latin typeface="Times"/>
                          <a:cs typeface="Times"/>
                        </a:rPr>
                        <a:t>1</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ctr" fontAlgn="b"/>
                      <a:r>
                        <a:rPr lang="en-US" sz="2400" b="0" i="0" u="none" strike="noStrike" dirty="0">
                          <a:solidFill>
                            <a:srgbClr val="000000"/>
                          </a:solidFill>
                          <a:effectLst/>
                          <a:latin typeface="Times"/>
                          <a:cs typeface="Times"/>
                        </a:rPr>
                        <a:t>2</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ctr" fontAlgn="b"/>
                      <a:r>
                        <a:rPr lang="en-US" sz="2400" b="0" i="0" u="none" strike="noStrike">
                          <a:solidFill>
                            <a:srgbClr val="000000"/>
                          </a:solidFill>
                          <a:effectLst/>
                          <a:latin typeface="Times"/>
                          <a:cs typeface="Times"/>
                        </a:rPr>
                        <a:t>2</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ctr" fontAlgn="b"/>
                      <a:r>
                        <a:rPr lang="en-US" sz="2400" b="1" i="0" u="none" strike="noStrike" dirty="0">
                          <a:solidFill>
                            <a:srgbClr val="000000"/>
                          </a:solidFill>
                          <a:effectLst/>
                          <a:latin typeface="Times"/>
                          <a:cs typeface="Times"/>
                        </a:rPr>
                        <a:t>5</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r>
              <a:tr h="1101044">
                <a:tc>
                  <a:txBody>
                    <a:bodyPr/>
                    <a:lstStyle/>
                    <a:p>
                      <a:pPr algn="ctr" fontAlgn="b"/>
                      <a:r>
                        <a:rPr lang="en-US" sz="2800" b="0" i="1" u="none" strike="noStrike" dirty="0">
                          <a:solidFill>
                            <a:srgbClr val="000000"/>
                          </a:solidFill>
                          <a:effectLst/>
                          <a:latin typeface="Times"/>
                          <a:cs typeface="Times"/>
                        </a:rPr>
                        <a:t>Continuers/Prompting</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ctr" fontAlgn="b"/>
                      <a:r>
                        <a:rPr lang="en-US" sz="2400" b="0" i="0" u="none" strike="noStrike" dirty="0">
                          <a:solidFill>
                            <a:srgbClr val="000000"/>
                          </a:solidFill>
                          <a:effectLst/>
                          <a:latin typeface="Times"/>
                          <a:cs typeface="Times"/>
                        </a:rPr>
                        <a:t>7</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ctr" fontAlgn="b"/>
                      <a:r>
                        <a:rPr lang="en-US" sz="2400" b="0" i="0" u="none" strike="noStrike">
                          <a:solidFill>
                            <a:srgbClr val="000000"/>
                          </a:solidFill>
                          <a:effectLst/>
                          <a:latin typeface="Times"/>
                          <a:cs typeface="Times"/>
                        </a:rPr>
                        <a:t>14</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ctr" fontAlgn="b"/>
                      <a:r>
                        <a:rPr lang="en-US" sz="2400" b="0" i="0" u="none" strike="noStrike" dirty="0">
                          <a:solidFill>
                            <a:srgbClr val="000000"/>
                          </a:solidFill>
                          <a:effectLst/>
                          <a:latin typeface="Times"/>
                          <a:cs typeface="Times"/>
                        </a:rPr>
                        <a:t>32</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ctr" fontAlgn="b"/>
                      <a:r>
                        <a:rPr lang="en-US" sz="2400" b="1" i="0" u="none" strike="noStrike" dirty="0">
                          <a:solidFill>
                            <a:srgbClr val="000000"/>
                          </a:solidFill>
                          <a:effectLst/>
                          <a:latin typeface="Times"/>
                          <a:cs typeface="Times"/>
                        </a:rPr>
                        <a:t>53</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r>
              <a:tr h="913152">
                <a:tc>
                  <a:txBody>
                    <a:bodyPr/>
                    <a:lstStyle/>
                    <a:p>
                      <a:pPr algn="ctr" fontAlgn="b"/>
                      <a:r>
                        <a:rPr lang="en-US" sz="2800" b="0" i="1" u="none" strike="noStrike" dirty="0">
                          <a:solidFill>
                            <a:srgbClr val="000000"/>
                          </a:solidFill>
                          <a:effectLst/>
                          <a:latin typeface="Times"/>
                          <a:cs typeface="Times"/>
                        </a:rPr>
                        <a:t>Self correction</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ctr" fontAlgn="b"/>
                      <a:r>
                        <a:rPr lang="en-US" sz="2400" b="0" i="0" u="none" strike="noStrike" dirty="0">
                          <a:solidFill>
                            <a:srgbClr val="000000"/>
                          </a:solidFill>
                          <a:effectLst/>
                          <a:latin typeface="Times"/>
                          <a:cs typeface="Times"/>
                        </a:rPr>
                        <a:t> </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ctr" fontAlgn="b"/>
                      <a:r>
                        <a:rPr lang="en-US" sz="2400" b="0" i="0" u="none" strike="noStrike">
                          <a:solidFill>
                            <a:srgbClr val="000000"/>
                          </a:solidFill>
                          <a:effectLst/>
                          <a:latin typeface="Times"/>
                          <a:cs typeface="Times"/>
                        </a:rPr>
                        <a:t> </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ctr" fontAlgn="b"/>
                      <a:r>
                        <a:rPr lang="en-US" sz="2400" b="0" i="0" u="none" strike="noStrike">
                          <a:solidFill>
                            <a:srgbClr val="000000"/>
                          </a:solidFill>
                          <a:effectLst/>
                          <a:latin typeface="Times"/>
                          <a:cs typeface="Times"/>
                        </a:rPr>
                        <a:t> </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ctr" fontAlgn="b"/>
                      <a:r>
                        <a:rPr lang="en-US" sz="2400" b="1" i="0" u="none" strike="noStrike" dirty="0">
                          <a:solidFill>
                            <a:srgbClr val="000000"/>
                          </a:solidFill>
                          <a:effectLst/>
                          <a:latin typeface="Times"/>
                          <a:cs typeface="Times"/>
                        </a:rPr>
                        <a:t>0</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r>
            </a:tbl>
          </a:graphicData>
        </a:graphic>
      </p:graphicFrame>
    </p:spTree>
    <p:extLst>
      <p:ext uri="{BB962C8B-B14F-4D97-AF65-F5344CB8AC3E}">
        <p14:creationId xmlns:p14="http://schemas.microsoft.com/office/powerpoint/2010/main" val="532197341"/>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000000"/>
                </a:solidFill>
              </a:rPr>
              <a:t>Results (Midori)</a:t>
            </a:r>
            <a:endParaRPr lang="en-US" dirty="0">
              <a:solidFill>
                <a:srgbClr val="000000"/>
              </a:solidFill>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023612156"/>
              </p:ext>
            </p:extLst>
          </p:nvPr>
        </p:nvGraphicFramePr>
        <p:xfrm>
          <a:off x="746128" y="1645523"/>
          <a:ext cx="7737472" cy="4450476"/>
        </p:xfrm>
        <a:graphic>
          <a:graphicData uri="http://schemas.openxmlformats.org/drawingml/2006/table">
            <a:tbl>
              <a:tblPr/>
              <a:tblGrid>
                <a:gridCol w="2812149"/>
                <a:gridCol w="1869347"/>
                <a:gridCol w="1593008"/>
                <a:gridCol w="1462968"/>
              </a:tblGrid>
              <a:tr h="1125933">
                <a:tc>
                  <a:txBody>
                    <a:bodyPr/>
                    <a:lstStyle/>
                    <a:p>
                      <a:pPr algn="ctr" fontAlgn="b"/>
                      <a:r>
                        <a:rPr lang="en-US" sz="2700" b="1" i="0" u="none" strike="noStrike" dirty="0">
                          <a:solidFill>
                            <a:srgbClr val="000000"/>
                          </a:solidFill>
                          <a:effectLst/>
                          <a:latin typeface="Times"/>
                        </a:rPr>
                        <a:t>Total number of negotiation moves</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ctr" fontAlgn="b"/>
                      <a:r>
                        <a:rPr lang="en-US" sz="2000" b="0" i="0" u="none" strike="noStrike" dirty="0" smtClean="0">
                          <a:solidFill>
                            <a:srgbClr val="000000"/>
                          </a:solidFill>
                          <a:effectLst/>
                          <a:latin typeface="Times"/>
                        </a:rPr>
                        <a:t>Comprehension</a:t>
                      </a:r>
                    </a:p>
                    <a:p>
                      <a:pPr algn="ctr" fontAlgn="b"/>
                      <a:endParaRPr lang="en-US" sz="2000" b="0" i="0" u="none" strike="noStrike" dirty="0">
                        <a:solidFill>
                          <a:srgbClr val="000000"/>
                        </a:solidFill>
                        <a:effectLst/>
                        <a:latin typeface="Times"/>
                      </a:endParaRP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ctr" fontAlgn="b"/>
                      <a:r>
                        <a:rPr lang="en-US" sz="2000" b="0" i="0" u="none" strike="noStrike" dirty="0" smtClean="0">
                          <a:solidFill>
                            <a:srgbClr val="000000"/>
                          </a:solidFill>
                          <a:effectLst/>
                          <a:latin typeface="Times"/>
                        </a:rPr>
                        <a:t>Confirmation</a:t>
                      </a:r>
                    </a:p>
                    <a:p>
                      <a:pPr algn="ctr" fontAlgn="b"/>
                      <a:endParaRPr lang="en-US" sz="2000" b="0" i="0" u="none" strike="noStrike" dirty="0">
                        <a:solidFill>
                          <a:srgbClr val="000000"/>
                        </a:solidFill>
                        <a:effectLst/>
                        <a:latin typeface="Times"/>
                      </a:endParaRP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ctr" fontAlgn="b"/>
                      <a:r>
                        <a:rPr lang="en-US" sz="2000" b="0" i="0" u="none" strike="noStrike" dirty="0" smtClean="0">
                          <a:solidFill>
                            <a:srgbClr val="000000"/>
                          </a:solidFill>
                          <a:effectLst/>
                          <a:latin typeface="Times"/>
                        </a:rPr>
                        <a:t>Clarification</a:t>
                      </a:r>
                    </a:p>
                    <a:p>
                      <a:pPr algn="ctr" fontAlgn="b"/>
                      <a:endParaRPr lang="en-US" sz="2000" b="0" i="0" u="none" strike="noStrike" dirty="0">
                        <a:solidFill>
                          <a:srgbClr val="000000"/>
                        </a:solidFill>
                        <a:effectLst/>
                        <a:latin typeface="Times"/>
                      </a:endParaRP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r>
              <a:tr h="1108181">
                <a:tc>
                  <a:txBody>
                    <a:bodyPr/>
                    <a:lstStyle/>
                    <a:p>
                      <a:pPr algn="ctr" fontAlgn="b"/>
                      <a:r>
                        <a:rPr lang="en-US" sz="2400" b="0" i="0" u="none" strike="noStrike" dirty="0">
                          <a:solidFill>
                            <a:srgbClr val="000000"/>
                          </a:solidFill>
                          <a:effectLst/>
                          <a:latin typeface="Times"/>
                        </a:rPr>
                        <a:t>T1</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ctr" fontAlgn="b"/>
                      <a:r>
                        <a:rPr lang="en-US" sz="2400" b="0" i="0" u="none" strike="noStrike" dirty="0">
                          <a:solidFill>
                            <a:srgbClr val="000000"/>
                          </a:solidFill>
                          <a:effectLst/>
                          <a:latin typeface="Times"/>
                        </a:rPr>
                        <a:t>1</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ctr" fontAlgn="b"/>
                      <a:r>
                        <a:rPr lang="en-US" sz="2400" b="0" i="0" u="none" strike="noStrike" dirty="0">
                          <a:solidFill>
                            <a:srgbClr val="000000"/>
                          </a:solidFill>
                          <a:effectLst/>
                          <a:latin typeface="Times"/>
                        </a:rPr>
                        <a:t> </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ctr" fontAlgn="b"/>
                      <a:r>
                        <a:rPr lang="en-US" sz="2400" b="0" i="0" u="none" strike="noStrike" dirty="0">
                          <a:solidFill>
                            <a:srgbClr val="000000"/>
                          </a:solidFill>
                          <a:effectLst/>
                          <a:latin typeface="Times"/>
                        </a:rPr>
                        <a:t> </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r>
              <a:tr h="1108181">
                <a:tc>
                  <a:txBody>
                    <a:bodyPr/>
                    <a:lstStyle/>
                    <a:p>
                      <a:pPr algn="ctr" fontAlgn="b"/>
                      <a:r>
                        <a:rPr lang="en-US" sz="2400" b="0" i="0" u="none" strike="noStrike" dirty="0">
                          <a:solidFill>
                            <a:srgbClr val="000000"/>
                          </a:solidFill>
                          <a:effectLst/>
                          <a:latin typeface="Times"/>
                        </a:rPr>
                        <a:t>T6</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ctr" fontAlgn="b"/>
                      <a:r>
                        <a:rPr lang="en-US" sz="2400" b="0" i="0" u="none" strike="noStrike" dirty="0">
                          <a:solidFill>
                            <a:srgbClr val="000000"/>
                          </a:solidFill>
                          <a:effectLst/>
                          <a:latin typeface="Times"/>
                        </a:rPr>
                        <a:t> </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ctr" fontAlgn="b"/>
                      <a:r>
                        <a:rPr lang="en-US" sz="2400" b="0" i="0" u="none" strike="noStrike" dirty="0">
                          <a:solidFill>
                            <a:srgbClr val="000000"/>
                          </a:solidFill>
                          <a:effectLst/>
                          <a:latin typeface="Times"/>
                        </a:rPr>
                        <a:t>1</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ctr" fontAlgn="b"/>
                      <a:r>
                        <a:rPr lang="en-US" sz="2400" b="0" i="0" u="none" strike="noStrike" dirty="0">
                          <a:solidFill>
                            <a:srgbClr val="000000"/>
                          </a:solidFill>
                          <a:effectLst/>
                          <a:latin typeface="Times"/>
                        </a:rPr>
                        <a:t>1</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r>
              <a:tr h="1108181">
                <a:tc>
                  <a:txBody>
                    <a:bodyPr/>
                    <a:lstStyle/>
                    <a:p>
                      <a:pPr algn="ctr" fontAlgn="b"/>
                      <a:r>
                        <a:rPr lang="en-US" sz="2400" b="0" i="0" u="none" strike="noStrike">
                          <a:solidFill>
                            <a:srgbClr val="000000"/>
                          </a:solidFill>
                          <a:effectLst/>
                          <a:latin typeface="Times"/>
                        </a:rPr>
                        <a:t>T12</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ctr" fontAlgn="b"/>
                      <a:r>
                        <a:rPr lang="en-US" sz="2400" b="0" i="0" u="none" strike="noStrike">
                          <a:solidFill>
                            <a:srgbClr val="000000"/>
                          </a:solidFill>
                          <a:effectLst/>
                          <a:latin typeface="Times"/>
                        </a:rPr>
                        <a:t> </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ctr" fontAlgn="b"/>
                      <a:r>
                        <a:rPr lang="en-US" sz="2400" b="0" i="0" u="none" strike="noStrike" dirty="0">
                          <a:solidFill>
                            <a:srgbClr val="000000"/>
                          </a:solidFill>
                          <a:effectLst/>
                          <a:latin typeface="Times"/>
                        </a:rPr>
                        <a:t>8 (1)</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ctr" fontAlgn="b"/>
                      <a:r>
                        <a:rPr lang="en-US" sz="2400" b="0" i="0" u="none" strike="noStrike" dirty="0">
                          <a:solidFill>
                            <a:srgbClr val="000000"/>
                          </a:solidFill>
                          <a:effectLst/>
                          <a:latin typeface="Times"/>
                        </a:rPr>
                        <a:t>2</a:t>
                      </a:r>
                    </a:p>
                  </a:txBody>
                  <a:tcPr marL="12700" marR="12700" marT="169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r>
            </a:tbl>
          </a:graphicData>
        </a:graphic>
      </p:graphicFrame>
    </p:spTree>
    <p:extLst>
      <p:ext uri="{BB962C8B-B14F-4D97-AF65-F5344CB8AC3E}">
        <p14:creationId xmlns:p14="http://schemas.microsoft.com/office/powerpoint/2010/main" val="1525522233"/>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79463" y="457200"/>
            <a:ext cx="7583487" cy="599888"/>
          </a:xfrm>
        </p:spPr>
        <p:txBody>
          <a:bodyPr/>
          <a:lstStyle/>
          <a:p>
            <a:pPr algn="ctr"/>
            <a:r>
              <a:rPr lang="en-US" altLang="ja-JP" sz="4000" dirty="0">
                <a:solidFill>
                  <a:srgbClr val="000000"/>
                </a:solidFill>
                <a:latin typeface="Times"/>
                <a:cs typeface="Times"/>
              </a:rPr>
              <a:t>Results </a:t>
            </a:r>
            <a:r>
              <a:rPr lang="en-US" altLang="ja-JP" sz="4000" dirty="0" smtClean="0">
                <a:solidFill>
                  <a:srgbClr val="000000"/>
                </a:solidFill>
                <a:latin typeface="Times"/>
                <a:cs typeface="Times"/>
              </a:rPr>
              <a:t>(Reports)</a:t>
            </a:r>
            <a:endParaRPr kumimoji="1" lang="ja-JP" altLang="en-US" sz="4000" dirty="0"/>
          </a:p>
        </p:txBody>
      </p:sp>
      <p:sp>
        <p:nvSpPr>
          <p:cNvPr id="3" name="コンテンツ プレースホルダー 2"/>
          <p:cNvSpPr>
            <a:spLocks noGrp="1"/>
          </p:cNvSpPr>
          <p:nvPr>
            <p:ph idx="1"/>
          </p:nvPr>
        </p:nvSpPr>
        <p:spPr>
          <a:xfrm>
            <a:off x="596901" y="1060076"/>
            <a:ext cx="7766050" cy="5467724"/>
          </a:xfrm>
        </p:spPr>
        <p:txBody>
          <a:bodyPr>
            <a:noAutofit/>
          </a:bodyPr>
          <a:lstStyle/>
          <a:p>
            <a:pPr marL="0" indent="0">
              <a:buNone/>
            </a:pPr>
            <a:r>
              <a:rPr kumimoji="1" lang="en-US" altLang="ja-JP" sz="2000" dirty="0" smtClean="0">
                <a:solidFill>
                  <a:schemeClr val="tx1"/>
                </a:solidFill>
                <a:latin typeface="Times"/>
                <a:cs typeface="Times"/>
              </a:rPr>
              <a:t>At the end of the 1st semester (July)</a:t>
            </a:r>
          </a:p>
          <a:p>
            <a:pPr marL="0" indent="0">
              <a:buNone/>
            </a:pPr>
            <a:r>
              <a:rPr lang="ja-JP" altLang="en-US" sz="2000" dirty="0" smtClean="0">
                <a:solidFill>
                  <a:schemeClr val="tx1"/>
                </a:solidFill>
                <a:latin typeface="Times"/>
                <a:cs typeface="Times"/>
              </a:rPr>
              <a:t>・</a:t>
            </a:r>
            <a:r>
              <a:rPr lang="en-US" altLang="ja-JP" sz="2000" dirty="0" smtClean="0">
                <a:solidFill>
                  <a:schemeClr val="tx1"/>
                </a:solidFill>
                <a:latin typeface="Times"/>
                <a:cs typeface="Times"/>
              </a:rPr>
              <a:t>I was scared of PUT class first because I was poor at speaking. So, I really hated watching the video of my conversation for self-evaluation. However, I learned a lot from my partners because they used good expressions. I underlined those expressions on my transcription and tried to use them actually. Then, gradually, I started to use shadowing and other conversation strategies. I had a feeling of achievement when I could express myself. Then, I thought I would try hard next time (Keiko)</a:t>
            </a:r>
          </a:p>
          <a:p>
            <a:pPr marL="0" indent="0">
              <a:buNone/>
            </a:pPr>
            <a:r>
              <a:rPr lang="ja-JP" altLang="en-US" sz="2000" dirty="0" smtClean="0">
                <a:solidFill>
                  <a:schemeClr val="tx1"/>
                </a:solidFill>
                <a:latin typeface="Times"/>
                <a:cs typeface="Times"/>
              </a:rPr>
              <a:t>・</a:t>
            </a:r>
            <a:r>
              <a:rPr lang="en-US" altLang="ja-JP" sz="2000" dirty="0" smtClean="0">
                <a:solidFill>
                  <a:schemeClr val="tx1"/>
                </a:solidFill>
                <a:latin typeface="Times"/>
                <a:cs typeface="Times"/>
              </a:rPr>
              <a:t>I couldn’t keep talking in English and had difficulty telling what I wanted to say at </a:t>
            </a:r>
            <a:r>
              <a:rPr lang="en-US" altLang="ja-JP" sz="2000" dirty="0">
                <a:solidFill>
                  <a:schemeClr val="tx1"/>
                </a:solidFill>
                <a:latin typeface="Times"/>
                <a:cs typeface="Times"/>
              </a:rPr>
              <a:t>the beginning </a:t>
            </a:r>
            <a:r>
              <a:rPr lang="en-US" altLang="ja-JP" sz="2000" dirty="0" smtClean="0">
                <a:solidFill>
                  <a:schemeClr val="tx1"/>
                </a:solidFill>
                <a:latin typeface="Times"/>
                <a:cs typeface="Times"/>
              </a:rPr>
              <a:t>of the semester. However, once I got used to pair work, I started to use more English by using follow-up questions. (Student A)</a:t>
            </a:r>
          </a:p>
          <a:p>
            <a:pPr marL="0" indent="0">
              <a:buNone/>
            </a:pPr>
            <a:r>
              <a:rPr lang="ja-JP" altLang="en-US" sz="2000" dirty="0" smtClean="0">
                <a:solidFill>
                  <a:schemeClr val="tx1"/>
                </a:solidFill>
                <a:latin typeface="Times"/>
                <a:cs typeface="Times"/>
              </a:rPr>
              <a:t>・</a:t>
            </a:r>
            <a:r>
              <a:rPr lang="en-US" altLang="ja-JP" sz="2000" dirty="0" smtClean="0">
                <a:solidFill>
                  <a:schemeClr val="tx1"/>
                </a:solidFill>
                <a:latin typeface="Times"/>
                <a:cs typeface="Times"/>
              </a:rPr>
              <a:t>My conversation was not natural at first. But as I got used to pair work, I started to move into a main topic naturally and talked a lot even after the set time. (Student B)</a:t>
            </a:r>
          </a:p>
        </p:txBody>
      </p:sp>
    </p:spTree>
    <p:extLst>
      <p:ext uri="{BB962C8B-B14F-4D97-AF65-F5344CB8AC3E}">
        <p14:creationId xmlns:p14="http://schemas.microsoft.com/office/powerpoint/2010/main" val="500059815"/>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79463" y="411256"/>
            <a:ext cx="7583487" cy="676088"/>
          </a:xfrm>
        </p:spPr>
        <p:txBody>
          <a:bodyPr/>
          <a:lstStyle/>
          <a:p>
            <a:pPr algn="ctr"/>
            <a:r>
              <a:rPr lang="en-US" altLang="ja-JP" sz="4000" dirty="0">
                <a:solidFill>
                  <a:srgbClr val="000000"/>
                </a:solidFill>
                <a:latin typeface="Times"/>
                <a:cs typeface="Times"/>
              </a:rPr>
              <a:t>Results (Reports)</a:t>
            </a:r>
            <a:endParaRPr kumimoji="1" lang="ja-JP" altLang="en-US" sz="4000" dirty="0"/>
          </a:p>
        </p:txBody>
      </p:sp>
      <p:sp>
        <p:nvSpPr>
          <p:cNvPr id="3" name="コンテンツ プレースホルダー 2"/>
          <p:cNvSpPr>
            <a:spLocks noGrp="1"/>
          </p:cNvSpPr>
          <p:nvPr>
            <p:ph idx="1"/>
          </p:nvPr>
        </p:nvSpPr>
        <p:spPr>
          <a:xfrm>
            <a:off x="779463" y="1511300"/>
            <a:ext cx="7704137" cy="4584700"/>
          </a:xfrm>
        </p:spPr>
        <p:txBody>
          <a:bodyPr/>
          <a:lstStyle/>
          <a:p>
            <a:pPr marL="0" indent="0">
              <a:buNone/>
            </a:pPr>
            <a:r>
              <a:rPr lang="en-US" altLang="ja-JP" sz="2400" dirty="0">
                <a:solidFill>
                  <a:schemeClr val="tx1"/>
                </a:solidFill>
                <a:latin typeface="Times"/>
                <a:cs typeface="Times"/>
              </a:rPr>
              <a:t>At the end of the </a:t>
            </a:r>
            <a:r>
              <a:rPr lang="en-US" altLang="ja-JP" sz="2400" dirty="0" smtClean="0">
                <a:solidFill>
                  <a:schemeClr val="tx1"/>
                </a:solidFill>
                <a:latin typeface="Times"/>
                <a:cs typeface="Times"/>
              </a:rPr>
              <a:t>2nd </a:t>
            </a:r>
            <a:r>
              <a:rPr lang="en-US" altLang="ja-JP" sz="2400" dirty="0">
                <a:solidFill>
                  <a:schemeClr val="tx1"/>
                </a:solidFill>
                <a:latin typeface="Times"/>
                <a:cs typeface="Times"/>
              </a:rPr>
              <a:t>semester (</a:t>
            </a:r>
            <a:r>
              <a:rPr lang="en-US" altLang="ja-JP" sz="2400" dirty="0" smtClean="0">
                <a:solidFill>
                  <a:schemeClr val="tx1"/>
                </a:solidFill>
                <a:latin typeface="Times"/>
                <a:cs typeface="Times"/>
              </a:rPr>
              <a:t>January)</a:t>
            </a:r>
            <a:endParaRPr kumimoji="1" lang="en-US" altLang="ja-JP" dirty="0" smtClean="0">
              <a:solidFill>
                <a:srgbClr val="000000"/>
              </a:solidFill>
              <a:latin typeface="Times"/>
              <a:cs typeface="Times"/>
            </a:endParaRPr>
          </a:p>
          <a:p>
            <a:pPr marL="0" indent="0">
              <a:buNone/>
            </a:pPr>
            <a:r>
              <a:rPr kumimoji="1" lang="ja-JP" altLang="en-US" dirty="0" smtClean="0">
                <a:solidFill>
                  <a:srgbClr val="000000"/>
                </a:solidFill>
                <a:latin typeface="Times"/>
                <a:cs typeface="Times"/>
              </a:rPr>
              <a:t>・</a:t>
            </a:r>
            <a:r>
              <a:rPr kumimoji="1" lang="en-US" altLang="ja-JP" dirty="0" smtClean="0">
                <a:solidFill>
                  <a:srgbClr val="000000"/>
                </a:solidFill>
                <a:latin typeface="Times"/>
                <a:cs typeface="Times"/>
              </a:rPr>
              <a:t>I increased the amount of my English use, about 90% in the 2nd semester. I think everyone became used to using English and I felt comfortable. </a:t>
            </a:r>
            <a:r>
              <a:rPr lang="en-US" altLang="ja-JP" dirty="0" smtClean="0">
                <a:solidFill>
                  <a:srgbClr val="000000"/>
                </a:solidFill>
                <a:latin typeface="Times"/>
                <a:cs typeface="Times"/>
              </a:rPr>
              <a:t>(Student C)</a:t>
            </a:r>
          </a:p>
          <a:p>
            <a:pPr marL="0" indent="0">
              <a:buNone/>
            </a:pPr>
            <a:r>
              <a:rPr kumimoji="1" lang="ja-JP" altLang="en-US" dirty="0" smtClean="0">
                <a:solidFill>
                  <a:srgbClr val="000000"/>
                </a:solidFill>
                <a:latin typeface="Times"/>
                <a:cs typeface="Times"/>
              </a:rPr>
              <a:t>・</a:t>
            </a:r>
            <a:r>
              <a:rPr kumimoji="1" lang="en-US" altLang="ja-JP" dirty="0" smtClean="0">
                <a:solidFill>
                  <a:srgbClr val="000000"/>
                </a:solidFill>
                <a:latin typeface="Times"/>
                <a:cs typeface="Times"/>
              </a:rPr>
              <a:t>Compared to April, I became able to use more conversation strategies such as rejoinders, follow-up questions, clarification questions, and so on. (Hiroki)</a:t>
            </a:r>
          </a:p>
          <a:p>
            <a:pPr marL="0" indent="0">
              <a:buNone/>
            </a:pPr>
            <a:r>
              <a:rPr kumimoji="1" lang="ja-JP" altLang="en-US" dirty="0" smtClean="0">
                <a:solidFill>
                  <a:srgbClr val="000000"/>
                </a:solidFill>
                <a:latin typeface="Times"/>
                <a:cs typeface="Times"/>
              </a:rPr>
              <a:t>・</a:t>
            </a:r>
            <a:r>
              <a:rPr kumimoji="1" lang="en-US" altLang="ja-JP" dirty="0" smtClean="0">
                <a:solidFill>
                  <a:srgbClr val="000000"/>
                </a:solidFill>
                <a:latin typeface="Times"/>
                <a:cs typeface="Times"/>
              </a:rPr>
              <a:t>I thought 4 minutes was too long at the beginning, but 7 minutes was too short toward the end of the school year. (Student D)</a:t>
            </a:r>
            <a:endParaRPr kumimoji="1" lang="ja-JP" altLang="en-US" dirty="0">
              <a:solidFill>
                <a:srgbClr val="000000"/>
              </a:solidFill>
              <a:latin typeface="Times"/>
              <a:cs typeface="Times"/>
            </a:endParaRPr>
          </a:p>
        </p:txBody>
      </p:sp>
    </p:spTree>
    <p:extLst>
      <p:ext uri="{BB962C8B-B14F-4D97-AF65-F5344CB8AC3E}">
        <p14:creationId xmlns:p14="http://schemas.microsoft.com/office/powerpoint/2010/main" val="3307347970"/>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kumimoji="1" lang="en-US" altLang="ja-JP" sz="4000" dirty="0" smtClean="0">
                <a:solidFill>
                  <a:srgbClr val="000000"/>
                </a:solidFill>
                <a:latin typeface="Times"/>
                <a:cs typeface="Times"/>
              </a:rPr>
              <a:t>Results (Interview)</a:t>
            </a:r>
            <a:endParaRPr kumimoji="1" lang="ja-JP" altLang="en-US" sz="4000" dirty="0">
              <a:solidFill>
                <a:srgbClr val="000000"/>
              </a:solidFill>
              <a:latin typeface="Times"/>
              <a:cs typeface="Times"/>
            </a:endParaRPr>
          </a:p>
        </p:txBody>
      </p:sp>
      <p:sp>
        <p:nvSpPr>
          <p:cNvPr id="3" name="コンテンツ プレースホルダー 2"/>
          <p:cNvSpPr>
            <a:spLocks noGrp="1"/>
          </p:cNvSpPr>
          <p:nvPr>
            <p:ph idx="1"/>
          </p:nvPr>
        </p:nvSpPr>
        <p:spPr/>
        <p:txBody>
          <a:bodyPr>
            <a:normAutofit lnSpcReduction="10000"/>
          </a:bodyPr>
          <a:lstStyle/>
          <a:p>
            <a:pPr>
              <a:buNone/>
            </a:pPr>
            <a:r>
              <a:rPr lang="en-US" altLang="ja-JP" sz="2800" dirty="0">
                <a:solidFill>
                  <a:srgbClr val="000000"/>
                </a:solidFill>
                <a:latin typeface="Times"/>
                <a:cs typeface="Times"/>
              </a:rPr>
              <a:t>1. </a:t>
            </a:r>
            <a:r>
              <a:rPr lang="en-US" altLang="ja-JP" sz="2800" dirty="0" smtClean="0">
                <a:solidFill>
                  <a:srgbClr val="000000"/>
                </a:solidFill>
                <a:latin typeface="Times"/>
                <a:cs typeface="Times"/>
              </a:rPr>
              <a:t>The integrated curriculum </a:t>
            </a:r>
            <a:r>
              <a:rPr lang="en-US" altLang="ja-JP" sz="2800" dirty="0">
                <a:solidFill>
                  <a:srgbClr val="000000"/>
                </a:solidFill>
                <a:latin typeface="Times"/>
                <a:cs typeface="Times"/>
              </a:rPr>
              <a:t>was fun (all six students).</a:t>
            </a:r>
          </a:p>
          <a:p>
            <a:pPr lvl="0">
              <a:buNone/>
            </a:pPr>
            <a:r>
              <a:rPr lang="ja-JP" altLang="en-US" sz="2800" dirty="0">
                <a:solidFill>
                  <a:srgbClr val="000000"/>
                </a:solidFill>
                <a:latin typeface="Times"/>
                <a:cs typeface="Times"/>
              </a:rPr>
              <a:t>・</a:t>
            </a:r>
            <a:r>
              <a:rPr lang="en-US" altLang="ja-JP" sz="2800" dirty="0">
                <a:solidFill>
                  <a:srgbClr val="000000"/>
                </a:solidFill>
                <a:latin typeface="Times"/>
                <a:cs typeface="Times"/>
              </a:rPr>
              <a:t>It was fun. I could listen to different ideas from my classmates. I could change and deepen my ideas through four integrated classes. </a:t>
            </a:r>
            <a:r>
              <a:rPr lang="en-US" altLang="ja-JP" sz="2800" dirty="0" smtClean="0">
                <a:solidFill>
                  <a:srgbClr val="000000"/>
                </a:solidFill>
                <a:latin typeface="Times"/>
                <a:cs typeface="Times"/>
              </a:rPr>
              <a:t>(Keiko)</a:t>
            </a:r>
            <a:endParaRPr lang="en-US" altLang="ja-JP" sz="2800" dirty="0">
              <a:solidFill>
                <a:srgbClr val="000000"/>
              </a:solidFill>
              <a:latin typeface="Times"/>
              <a:cs typeface="Times"/>
            </a:endParaRPr>
          </a:p>
          <a:p>
            <a:pPr lvl="0">
              <a:buNone/>
            </a:pPr>
            <a:r>
              <a:rPr lang="en-US" altLang="ja-JP" sz="2800" dirty="0">
                <a:solidFill>
                  <a:srgbClr val="000000"/>
                </a:solidFill>
                <a:latin typeface="Times"/>
                <a:cs typeface="Times"/>
              </a:rPr>
              <a:t>  </a:t>
            </a:r>
            <a:r>
              <a:rPr lang="ja-JP" altLang="en-US" sz="2800" dirty="0">
                <a:solidFill>
                  <a:srgbClr val="000000"/>
                </a:solidFill>
                <a:latin typeface="Times"/>
                <a:cs typeface="Times"/>
              </a:rPr>
              <a:t>・</a:t>
            </a:r>
            <a:r>
              <a:rPr lang="en-US" altLang="ja-JP" sz="2800" dirty="0">
                <a:solidFill>
                  <a:srgbClr val="000000"/>
                </a:solidFill>
                <a:latin typeface="Times"/>
                <a:cs typeface="Times"/>
              </a:rPr>
              <a:t>I could share and compare my ideas with my classmates’. Then, I could come up with my new ideas. That’s why I enjoyed the program and I think it was useful. </a:t>
            </a:r>
            <a:r>
              <a:rPr lang="en-US" altLang="ja-JP" sz="2800" dirty="0" smtClean="0">
                <a:solidFill>
                  <a:srgbClr val="000000"/>
                </a:solidFill>
                <a:latin typeface="Times"/>
                <a:cs typeface="Times"/>
              </a:rPr>
              <a:t>(Midori)</a:t>
            </a:r>
            <a:endParaRPr lang="ja-JP" altLang="en-US" sz="2800" dirty="0">
              <a:solidFill>
                <a:srgbClr val="000000"/>
              </a:solidFill>
              <a:latin typeface="Times"/>
              <a:cs typeface="Times"/>
            </a:endParaRPr>
          </a:p>
          <a:p>
            <a:pPr marL="0" indent="0">
              <a:buNone/>
            </a:pPr>
            <a:endParaRPr kumimoji="1" lang="ja-JP" altLang="en-US" dirty="0"/>
          </a:p>
        </p:txBody>
      </p:sp>
    </p:spTree>
    <p:extLst>
      <p:ext uri="{BB962C8B-B14F-4D97-AF65-F5344CB8AC3E}">
        <p14:creationId xmlns:p14="http://schemas.microsoft.com/office/powerpoint/2010/main" val="665951471"/>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lang="en-US" altLang="ja-JP" sz="4000" dirty="0">
                <a:solidFill>
                  <a:srgbClr val="000000"/>
                </a:solidFill>
                <a:latin typeface="Times"/>
                <a:cs typeface="Times"/>
              </a:rPr>
              <a:t>Results (Interview)</a:t>
            </a:r>
            <a:endParaRPr kumimoji="1" lang="ja-JP" altLang="en-US" sz="4000" dirty="0"/>
          </a:p>
        </p:txBody>
      </p:sp>
      <p:sp>
        <p:nvSpPr>
          <p:cNvPr id="3" name="コンテンツ プレースホルダー 2"/>
          <p:cNvSpPr>
            <a:spLocks noGrp="1"/>
          </p:cNvSpPr>
          <p:nvPr>
            <p:ph idx="1"/>
          </p:nvPr>
        </p:nvSpPr>
        <p:spPr/>
        <p:txBody>
          <a:bodyPr>
            <a:normAutofit fontScale="92500"/>
          </a:bodyPr>
          <a:lstStyle/>
          <a:p>
            <a:pPr lvl="0">
              <a:buNone/>
            </a:pPr>
            <a:r>
              <a:rPr lang="en-US" altLang="ja-JP" sz="2800" dirty="0">
                <a:solidFill>
                  <a:srgbClr val="000000"/>
                </a:solidFill>
                <a:latin typeface="Times" pitchFamily="18" charset="0"/>
                <a:cs typeface="Times" pitchFamily="18" charset="0"/>
              </a:rPr>
              <a:t>2. T</a:t>
            </a:r>
            <a:r>
              <a:rPr lang="en-US" altLang="ja-JP" sz="2800" dirty="0" smtClean="0">
                <a:solidFill>
                  <a:srgbClr val="000000"/>
                </a:solidFill>
                <a:latin typeface="Times" pitchFamily="18" charset="0"/>
                <a:cs typeface="Times" pitchFamily="18" charset="0"/>
              </a:rPr>
              <a:t>he curriculum was </a:t>
            </a:r>
            <a:r>
              <a:rPr lang="en-US" altLang="ja-JP" sz="2800" dirty="0">
                <a:solidFill>
                  <a:srgbClr val="000000"/>
                </a:solidFill>
                <a:latin typeface="Times" pitchFamily="18" charset="0"/>
                <a:cs typeface="Times" pitchFamily="18" charset="0"/>
              </a:rPr>
              <a:t>different from HS English classes (all six students).   </a:t>
            </a:r>
            <a:endParaRPr lang="ja-JP" altLang="en-US" sz="2800" dirty="0">
              <a:solidFill>
                <a:srgbClr val="000000"/>
              </a:solidFill>
              <a:latin typeface="Times" pitchFamily="18" charset="0"/>
              <a:cs typeface="Times" pitchFamily="18" charset="0"/>
            </a:endParaRPr>
          </a:p>
          <a:p>
            <a:pPr lvl="0">
              <a:buNone/>
            </a:pPr>
            <a:r>
              <a:rPr lang="ja-JP" altLang="en-US" sz="2800" dirty="0">
                <a:solidFill>
                  <a:srgbClr val="000000"/>
                </a:solidFill>
                <a:latin typeface="Times" pitchFamily="18" charset="0"/>
                <a:cs typeface="Times" pitchFamily="18" charset="0"/>
              </a:rPr>
              <a:t>・</a:t>
            </a:r>
            <a:r>
              <a:rPr lang="en-US" altLang="ja-JP" sz="2800" dirty="0">
                <a:solidFill>
                  <a:srgbClr val="000000"/>
                </a:solidFill>
                <a:latin typeface="Times" pitchFamily="18" charset="0"/>
                <a:cs typeface="Times" pitchFamily="18" charset="0"/>
              </a:rPr>
              <a:t>There was no pair work in my HS. The teacher mainly talked and checked the answers of the books for university entrance exams. However, it was boring and many students did not listen to the teacher and just did what they wanted to do. </a:t>
            </a:r>
            <a:r>
              <a:rPr lang="en-US" altLang="ja-JP" sz="2800" dirty="0" smtClean="0">
                <a:solidFill>
                  <a:srgbClr val="000000"/>
                </a:solidFill>
                <a:latin typeface="Times" pitchFamily="18" charset="0"/>
                <a:cs typeface="Times" pitchFamily="18" charset="0"/>
              </a:rPr>
              <a:t>(Koji)</a:t>
            </a:r>
            <a:endParaRPr lang="en-US" altLang="ja-JP" sz="2800" dirty="0">
              <a:solidFill>
                <a:srgbClr val="000000"/>
              </a:solidFill>
              <a:latin typeface="Times" pitchFamily="18" charset="0"/>
              <a:cs typeface="Times" pitchFamily="18" charset="0"/>
            </a:endParaRPr>
          </a:p>
          <a:p>
            <a:pPr>
              <a:buNone/>
            </a:pPr>
            <a:r>
              <a:rPr lang="en-US" altLang="ja-JP" sz="2800" dirty="0">
                <a:solidFill>
                  <a:srgbClr val="000000"/>
                </a:solidFill>
                <a:latin typeface="Times" pitchFamily="18" charset="0"/>
                <a:cs typeface="Times" pitchFamily="18" charset="0"/>
              </a:rPr>
              <a:t> </a:t>
            </a:r>
            <a:r>
              <a:rPr lang="ja-JP" altLang="en-US" sz="2800" dirty="0">
                <a:solidFill>
                  <a:srgbClr val="000000"/>
                </a:solidFill>
                <a:latin typeface="Times" pitchFamily="18" charset="0"/>
                <a:cs typeface="Times" pitchFamily="18" charset="0"/>
              </a:rPr>
              <a:t>・</a:t>
            </a:r>
            <a:r>
              <a:rPr lang="en-US" altLang="ja-JP" sz="2800" dirty="0">
                <a:solidFill>
                  <a:srgbClr val="000000"/>
                </a:solidFill>
                <a:latin typeface="Times" pitchFamily="18" charset="0"/>
                <a:cs typeface="Times" pitchFamily="18" charset="0"/>
              </a:rPr>
              <a:t>We have to express our opinions in CBEC; however, we just memorized in HS. </a:t>
            </a:r>
            <a:r>
              <a:rPr lang="en-US" altLang="ja-JP" sz="2800" dirty="0" smtClean="0">
                <a:solidFill>
                  <a:srgbClr val="000000"/>
                </a:solidFill>
                <a:latin typeface="Times" pitchFamily="18" charset="0"/>
                <a:cs typeface="Times" pitchFamily="18" charset="0"/>
              </a:rPr>
              <a:t>(Keiko)</a:t>
            </a:r>
            <a:endParaRPr lang="ja-JP" altLang="en-US" sz="2800" dirty="0">
              <a:solidFill>
                <a:srgbClr val="000000"/>
              </a:solidFill>
              <a:latin typeface="Times" pitchFamily="18" charset="0"/>
              <a:cs typeface="Times" pitchFamily="18" charset="0"/>
            </a:endParaRPr>
          </a:p>
          <a:p>
            <a:pPr marL="0" indent="0">
              <a:buNone/>
            </a:pPr>
            <a:endParaRPr kumimoji="1" lang="ja-JP" altLang="en-US" dirty="0"/>
          </a:p>
        </p:txBody>
      </p:sp>
    </p:spTree>
    <p:extLst>
      <p:ext uri="{BB962C8B-B14F-4D97-AF65-F5344CB8AC3E}">
        <p14:creationId xmlns:p14="http://schemas.microsoft.com/office/powerpoint/2010/main" val="678036659"/>
      </p:ext>
    </p:extLst>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lang="en-US" altLang="ja-JP" sz="4000" dirty="0">
                <a:solidFill>
                  <a:srgbClr val="000000"/>
                </a:solidFill>
                <a:latin typeface="Times"/>
                <a:cs typeface="Times"/>
              </a:rPr>
              <a:t>Results (Interview)</a:t>
            </a:r>
            <a:endParaRPr kumimoji="1" lang="ja-JP" altLang="en-US" sz="4000" dirty="0"/>
          </a:p>
        </p:txBody>
      </p:sp>
      <p:sp>
        <p:nvSpPr>
          <p:cNvPr id="3" name="コンテンツ プレースホルダー 2"/>
          <p:cNvSpPr>
            <a:spLocks noGrp="1"/>
          </p:cNvSpPr>
          <p:nvPr>
            <p:ph idx="1"/>
          </p:nvPr>
        </p:nvSpPr>
        <p:spPr>
          <a:xfrm>
            <a:off x="779463" y="1625600"/>
            <a:ext cx="7583487" cy="4597400"/>
          </a:xfrm>
        </p:spPr>
        <p:txBody>
          <a:bodyPr>
            <a:normAutofit fontScale="92500" lnSpcReduction="20000"/>
          </a:bodyPr>
          <a:lstStyle/>
          <a:p>
            <a:pPr>
              <a:buNone/>
            </a:pPr>
            <a:r>
              <a:rPr lang="en-US" altLang="ja-JP" sz="2600" dirty="0">
                <a:solidFill>
                  <a:srgbClr val="000000"/>
                </a:solidFill>
                <a:latin typeface="Times"/>
                <a:cs typeface="Times"/>
              </a:rPr>
              <a:t>3. Advantages of CBEC (All six students)</a:t>
            </a:r>
          </a:p>
          <a:p>
            <a:pPr>
              <a:buNone/>
            </a:pPr>
            <a:r>
              <a:rPr lang="en-US" altLang="ja-JP" sz="2600" dirty="0">
                <a:solidFill>
                  <a:srgbClr val="000000"/>
                </a:solidFill>
                <a:latin typeface="Times"/>
                <a:cs typeface="Times"/>
              </a:rPr>
              <a:t> (1) Developing ideas by sharing ideas with classmates (six students)</a:t>
            </a:r>
          </a:p>
          <a:p>
            <a:pPr lvl="0">
              <a:buNone/>
            </a:pPr>
            <a:r>
              <a:rPr lang="en-US" altLang="ja-JP" sz="2600" dirty="0">
                <a:solidFill>
                  <a:srgbClr val="000000"/>
                </a:solidFill>
                <a:latin typeface="Times"/>
                <a:cs typeface="Times"/>
              </a:rPr>
              <a:t> </a:t>
            </a:r>
            <a:r>
              <a:rPr lang="ja-JP" altLang="en-US" sz="2600" dirty="0">
                <a:solidFill>
                  <a:srgbClr val="000000"/>
                </a:solidFill>
                <a:latin typeface="Times"/>
                <a:cs typeface="Times"/>
              </a:rPr>
              <a:t>・</a:t>
            </a:r>
            <a:r>
              <a:rPr lang="en-US" altLang="ja-JP" sz="2600" dirty="0">
                <a:solidFill>
                  <a:srgbClr val="000000"/>
                </a:solidFill>
                <a:latin typeface="Times"/>
                <a:cs typeface="Times"/>
              </a:rPr>
              <a:t>I could develop my ideas through the program. For example, I could learn different ideas from IR and changed my ideas. I sometimes changed my ideas in PUT through listening to others’ ideas. I could choose better ideas by myself. As for “working women,” I had an initial idea that women should continue to work to save money by putting their children to day-care centers. However, someone told me that putting a child to a day-care center costs money. Then, I changed to the idea that women should stay home for one year to raise their babies. </a:t>
            </a:r>
            <a:r>
              <a:rPr lang="en-US" altLang="ja-JP" sz="2600" dirty="0" smtClean="0">
                <a:solidFill>
                  <a:srgbClr val="000000"/>
                </a:solidFill>
                <a:latin typeface="Times"/>
                <a:cs typeface="Times"/>
              </a:rPr>
              <a:t>(Aki) </a:t>
            </a:r>
            <a:endParaRPr lang="en-US" altLang="ja-JP" sz="2600" dirty="0">
              <a:solidFill>
                <a:srgbClr val="000000"/>
              </a:solidFill>
              <a:latin typeface="Times"/>
              <a:cs typeface="Times"/>
            </a:endParaRPr>
          </a:p>
          <a:p>
            <a:pPr marL="0" indent="0">
              <a:buNone/>
            </a:pPr>
            <a:endParaRPr kumimoji="1" lang="ja-JP" altLang="en-US" dirty="0"/>
          </a:p>
        </p:txBody>
      </p:sp>
    </p:spTree>
    <p:extLst>
      <p:ext uri="{BB962C8B-B14F-4D97-AF65-F5344CB8AC3E}">
        <p14:creationId xmlns:p14="http://schemas.microsoft.com/office/powerpoint/2010/main" val="3052170243"/>
      </p:ext>
    </p:extLst>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lang="en-US" altLang="ja-JP" sz="4000" dirty="0">
                <a:solidFill>
                  <a:srgbClr val="000000"/>
                </a:solidFill>
                <a:latin typeface="Times"/>
                <a:cs typeface="Times"/>
              </a:rPr>
              <a:t>Results (Interview)</a:t>
            </a:r>
            <a:endParaRPr kumimoji="1" lang="ja-JP" altLang="en-US" sz="4000" dirty="0"/>
          </a:p>
        </p:txBody>
      </p:sp>
      <p:sp>
        <p:nvSpPr>
          <p:cNvPr id="3" name="コンテンツ プレースホルダー 2"/>
          <p:cNvSpPr>
            <a:spLocks noGrp="1"/>
          </p:cNvSpPr>
          <p:nvPr>
            <p:ph idx="1"/>
          </p:nvPr>
        </p:nvSpPr>
        <p:spPr/>
        <p:txBody>
          <a:bodyPr>
            <a:normAutofit fontScale="92500" lnSpcReduction="20000"/>
          </a:bodyPr>
          <a:lstStyle/>
          <a:p>
            <a:pPr lvl="0">
              <a:buNone/>
            </a:pPr>
            <a:r>
              <a:rPr lang="ja-JP" altLang="en-US" sz="2600" dirty="0">
                <a:solidFill>
                  <a:srgbClr val="000000"/>
                </a:solidFill>
                <a:latin typeface="Times"/>
                <a:cs typeface="Times"/>
              </a:rPr>
              <a:t>・</a:t>
            </a:r>
            <a:r>
              <a:rPr lang="en-US" altLang="ja-JP" sz="2600" dirty="0">
                <a:solidFill>
                  <a:srgbClr val="000000"/>
                </a:solidFill>
                <a:latin typeface="Times"/>
                <a:cs typeface="Times"/>
              </a:rPr>
              <a:t>We started with D&amp;D on Friday. Then, I thought the topic was difficult and I didn’t like it. Next we came to understand the topic better in IR on Monday. After that, I could rewrite my opinion better by finding more information in AW on Tuesday. Then, I came to like the topic. Finally, in PUT on Thursday I had chances to listen to others’ ideas and were often impressed by others’. I thought they were clear and found the topic more interesting. </a:t>
            </a:r>
            <a:r>
              <a:rPr lang="en-US" altLang="ja-JP" sz="2600" dirty="0" smtClean="0">
                <a:solidFill>
                  <a:srgbClr val="000000"/>
                </a:solidFill>
                <a:latin typeface="Times"/>
                <a:cs typeface="Times"/>
              </a:rPr>
              <a:t>(Koji)</a:t>
            </a:r>
            <a:endParaRPr lang="en-US" altLang="ja-JP" sz="2600" dirty="0">
              <a:solidFill>
                <a:srgbClr val="000000"/>
              </a:solidFill>
              <a:latin typeface="Times"/>
              <a:cs typeface="Times"/>
            </a:endParaRPr>
          </a:p>
          <a:p>
            <a:pPr>
              <a:buNone/>
            </a:pPr>
            <a:r>
              <a:rPr lang="ja-JP" altLang="en-US" sz="2600" dirty="0">
                <a:solidFill>
                  <a:srgbClr val="000000"/>
                </a:solidFill>
                <a:latin typeface="Times"/>
                <a:cs typeface="Times"/>
              </a:rPr>
              <a:t>・</a:t>
            </a:r>
            <a:r>
              <a:rPr lang="en-US" altLang="ja-JP" sz="2600" dirty="0">
                <a:solidFill>
                  <a:srgbClr val="000000"/>
                </a:solidFill>
                <a:latin typeface="Times"/>
                <a:cs typeface="Times"/>
              </a:rPr>
              <a:t>I could listen to many ideas from different classmates and expressed my ideas in all four classes. Because there were four classes, I could deepen my understanding about each topic. </a:t>
            </a:r>
            <a:r>
              <a:rPr lang="en-US" altLang="ja-JP" sz="2600" dirty="0" smtClean="0">
                <a:solidFill>
                  <a:srgbClr val="000000"/>
                </a:solidFill>
                <a:latin typeface="Times"/>
                <a:cs typeface="Times"/>
              </a:rPr>
              <a:t>(Keiko)</a:t>
            </a:r>
            <a:endParaRPr lang="ja-JP" altLang="en-US" sz="2600" dirty="0">
              <a:solidFill>
                <a:srgbClr val="000000"/>
              </a:solidFill>
              <a:latin typeface="Times"/>
              <a:cs typeface="Times"/>
            </a:endParaRPr>
          </a:p>
          <a:p>
            <a:pPr marL="0" indent="0">
              <a:buNone/>
            </a:pPr>
            <a:endParaRPr kumimoji="1" lang="ja-JP" altLang="en-US" dirty="0"/>
          </a:p>
        </p:txBody>
      </p:sp>
    </p:spTree>
    <p:extLst>
      <p:ext uri="{BB962C8B-B14F-4D97-AF65-F5344CB8AC3E}">
        <p14:creationId xmlns:p14="http://schemas.microsoft.com/office/powerpoint/2010/main" val="3319893163"/>
      </p:ext>
    </p:extLst>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lang="en-US" altLang="ja-JP" sz="4000" dirty="0">
                <a:solidFill>
                  <a:srgbClr val="000000"/>
                </a:solidFill>
                <a:latin typeface="Times"/>
                <a:cs typeface="Times"/>
              </a:rPr>
              <a:t>Results (Interview)</a:t>
            </a:r>
            <a:endParaRPr kumimoji="1" lang="ja-JP" altLang="en-US" sz="4000" dirty="0"/>
          </a:p>
        </p:txBody>
      </p:sp>
      <p:sp>
        <p:nvSpPr>
          <p:cNvPr id="3" name="コンテンツ プレースホルダー 2"/>
          <p:cNvSpPr>
            <a:spLocks noGrp="1"/>
          </p:cNvSpPr>
          <p:nvPr>
            <p:ph idx="1"/>
          </p:nvPr>
        </p:nvSpPr>
        <p:spPr/>
        <p:txBody>
          <a:bodyPr/>
          <a:lstStyle/>
          <a:p>
            <a:pPr>
              <a:buNone/>
            </a:pPr>
            <a:r>
              <a:rPr lang="en-US" altLang="ja-JP" sz="2400" dirty="0">
                <a:solidFill>
                  <a:srgbClr val="000000"/>
                </a:solidFill>
                <a:latin typeface="Times"/>
                <a:cs typeface="Times"/>
              </a:rPr>
              <a:t>(2) Receiving teachers’ feedback (four students)</a:t>
            </a:r>
          </a:p>
          <a:p>
            <a:pPr lvl="0">
              <a:buNone/>
            </a:pPr>
            <a:r>
              <a:rPr lang="ja-JP" altLang="en-US" sz="2400" dirty="0">
                <a:solidFill>
                  <a:srgbClr val="000000"/>
                </a:solidFill>
                <a:latin typeface="Times"/>
                <a:cs typeface="Times"/>
              </a:rPr>
              <a:t>・</a:t>
            </a:r>
            <a:r>
              <a:rPr lang="en-US" altLang="ja-JP" sz="2400" dirty="0">
                <a:solidFill>
                  <a:srgbClr val="000000"/>
                </a:solidFill>
                <a:latin typeface="Times"/>
                <a:cs typeface="Times"/>
              </a:rPr>
              <a:t>I could see if my ideas in writing were good or not by actually communicating them in class. Then, I could receive feedback on my errors from the teacher. It was good that I could receive feedback about the same topic. After that, I rewrote my ideas and received feedback again. I really like the system. I also enjoyed listening to others’ opinions. </a:t>
            </a:r>
            <a:r>
              <a:rPr lang="en-US" altLang="ja-JP" sz="2400" dirty="0" smtClean="0">
                <a:solidFill>
                  <a:srgbClr val="000000"/>
                </a:solidFill>
                <a:latin typeface="Times"/>
                <a:cs typeface="Times"/>
              </a:rPr>
              <a:t>(Hiroki)</a:t>
            </a:r>
            <a:endParaRPr lang="ja-JP" altLang="en-US" sz="2400" dirty="0">
              <a:solidFill>
                <a:srgbClr val="000000"/>
              </a:solidFill>
              <a:latin typeface="Times"/>
              <a:cs typeface="Times"/>
            </a:endParaRPr>
          </a:p>
          <a:p>
            <a:pPr marL="0" indent="0">
              <a:buNone/>
            </a:pPr>
            <a:endParaRPr kumimoji="1" lang="ja-JP" altLang="en-US" dirty="0"/>
          </a:p>
        </p:txBody>
      </p:sp>
    </p:spTree>
    <p:extLst>
      <p:ext uri="{BB962C8B-B14F-4D97-AF65-F5344CB8AC3E}">
        <p14:creationId xmlns:p14="http://schemas.microsoft.com/office/powerpoint/2010/main" val="274935331"/>
      </p:ext>
    </p:extLst>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lang="en-US" altLang="ja-JP" sz="4000" dirty="0">
                <a:solidFill>
                  <a:srgbClr val="000000"/>
                </a:solidFill>
                <a:latin typeface="Times"/>
                <a:cs typeface="Times"/>
              </a:rPr>
              <a:t>Results (Interview)</a:t>
            </a:r>
            <a:endParaRPr kumimoji="1" lang="ja-JP" altLang="en-US" sz="4000" dirty="0"/>
          </a:p>
        </p:txBody>
      </p:sp>
      <p:sp>
        <p:nvSpPr>
          <p:cNvPr id="3" name="コンテンツ プレースホルダー 2"/>
          <p:cNvSpPr>
            <a:spLocks noGrp="1"/>
          </p:cNvSpPr>
          <p:nvPr>
            <p:ph idx="1"/>
          </p:nvPr>
        </p:nvSpPr>
        <p:spPr/>
        <p:txBody>
          <a:bodyPr/>
          <a:lstStyle/>
          <a:p>
            <a:pPr>
              <a:buNone/>
            </a:pPr>
            <a:r>
              <a:rPr lang="en-US" altLang="ja-JP" sz="2400" dirty="0">
                <a:solidFill>
                  <a:srgbClr val="000000"/>
                </a:solidFill>
                <a:latin typeface="Times"/>
                <a:cs typeface="Times"/>
              </a:rPr>
              <a:t> (3) Using more conversation strategies (three students)</a:t>
            </a:r>
          </a:p>
          <a:p>
            <a:pPr lvl="0">
              <a:buNone/>
            </a:pPr>
            <a:r>
              <a:rPr lang="ja-JP" altLang="en-US" sz="2400" dirty="0">
                <a:solidFill>
                  <a:srgbClr val="000000"/>
                </a:solidFill>
                <a:latin typeface="Times"/>
                <a:cs typeface="Times"/>
              </a:rPr>
              <a:t>・</a:t>
            </a:r>
            <a:r>
              <a:rPr lang="en-US" altLang="ja-JP" sz="2400" dirty="0">
                <a:solidFill>
                  <a:srgbClr val="000000"/>
                </a:solidFill>
                <a:latin typeface="Times"/>
                <a:cs typeface="Times"/>
              </a:rPr>
              <a:t>I was not good at asking follow-up questions so there were many silences at the beginning. It was a torture. Then, I learned what kinds of questions I should ask through the program and got used to asking follow-up questions. </a:t>
            </a:r>
            <a:r>
              <a:rPr lang="en-US" altLang="ja-JP" sz="2400" dirty="0" smtClean="0">
                <a:solidFill>
                  <a:srgbClr val="000000"/>
                </a:solidFill>
                <a:latin typeface="Times"/>
                <a:cs typeface="Times"/>
              </a:rPr>
              <a:t>(Koji)</a:t>
            </a:r>
            <a:endParaRPr lang="ja-JP" altLang="en-US" sz="2400" dirty="0">
              <a:solidFill>
                <a:srgbClr val="000000"/>
              </a:solidFill>
              <a:latin typeface="Times"/>
              <a:cs typeface="Times"/>
            </a:endParaRPr>
          </a:p>
          <a:p>
            <a:pPr lvl="0">
              <a:buNone/>
            </a:pPr>
            <a:r>
              <a:rPr lang="ja-JP" altLang="en-US" sz="2400" dirty="0">
                <a:solidFill>
                  <a:srgbClr val="000000"/>
                </a:solidFill>
                <a:latin typeface="Times"/>
                <a:cs typeface="Times"/>
              </a:rPr>
              <a:t>・</a:t>
            </a:r>
            <a:r>
              <a:rPr lang="en-US" altLang="ja-JP" sz="2400" dirty="0">
                <a:solidFill>
                  <a:srgbClr val="000000"/>
                </a:solidFill>
                <a:latin typeface="Times"/>
                <a:cs typeface="Times"/>
              </a:rPr>
              <a:t>I could keep talking by using conversation strategies such as shadowing and follow-up questions compared to April. </a:t>
            </a:r>
            <a:r>
              <a:rPr lang="en-US" altLang="ja-JP" sz="2400" dirty="0" smtClean="0">
                <a:solidFill>
                  <a:srgbClr val="000000"/>
                </a:solidFill>
                <a:latin typeface="Times"/>
                <a:cs typeface="Times"/>
              </a:rPr>
              <a:t>(Hiroki)</a:t>
            </a:r>
            <a:endParaRPr lang="ja-JP" altLang="en-US" sz="2400" dirty="0">
              <a:solidFill>
                <a:srgbClr val="000000"/>
              </a:solidFill>
              <a:latin typeface="Times"/>
              <a:cs typeface="Times"/>
            </a:endParaRPr>
          </a:p>
          <a:p>
            <a:pPr marL="0" indent="0">
              <a:buNone/>
            </a:pPr>
            <a:endParaRPr kumimoji="1" lang="ja-JP" altLang="en-US" dirty="0"/>
          </a:p>
        </p:txBody>
      </p:sp>
    </p:spTree>
    <p:extLst>
      <p:ext uri="{BB962C8B-B14F-4D97-AF65-F5344CB8AC3E}">
        <p14:creationId xmlns:p14="http://schemas.microsoft.com/office/powerpoint/2010/main" val="92875123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79463" y="533400"/>
            <a:ext cx="7583487" cy="777688"/>
          </a:xfrm>
        </p:spPr>
        <p:txBody>
          <a:bodyPr/>
          <a:lstStyle/>
          <a:p>
            <a:pPr algn="ctr"/>
            <a:r>
              <a:rPr kumimoji="1" lang="en-US" altLang="ja-JP" sz="4000" dirty="0" smtClean="0">
                <a:solidFill>
                  <a:schemeClr val="tx1"/>
                </a:solidFill>
                <a:latin typeface="Times"/>
                <a:cs typeface="Times"/>
              </a:rPr>
              <a:t>Skills Integration</a:t>
            </a:r>
            <a:endParaRPr kumimoji="1" lang="ja-JP" altLang="en-US" sz="4000" dirty="0">
              <a:solidFill>
                <a:schemeClr val="tx1"/>
              </a:solidFill>
              <a:latin typeface="Times"/>
              <a:cs typeface="Times"/>
            </a:endParaRPr>
          </a:p>
        </p:txBody>
      </p:sp>
      <p:sp>
        <p:nvSpPr>
          <p:cNvPr id="3" name="コンテンツ プレースホルダー 2"/>
          <p:cNvSpPr>
            <a:spLocks noGrp="1"/>
          </p:cNvSpPr>
          <p:nvPr>
            <p:ph idx="1"/>
          </p:nvPr>
        </p:nvSpPr>
        <p:spPr>
          <a:xfrm>
            <a:off x="779463" y="1549400"/>
            <a:ext cx="7583487" cy="4368800"/>
          </a:xfrm>
        </p:spPr>
        <p:txBody>
          <a:bodyPr>
            <a:normAutofit lnSpcReduction="10000"/>
          </a:bodyPr>
          <a:lstStyle/>
          <a:p>
            <a:pPr>
              <a:buNone/>
            </a:pPr>
            <a:r>
              <a:rPr lang="en-US" altLang="ja-JP" dirty="0">
                <a:solidFill>
                  <a:srgbClr val="000000"/>
                </a:solidFill>
                <a:latin typeface="Times"/>
                <a:cs typeface="Times"/>
              </a:rPr>
              <a:t>Brown (2007, p.286)</a:t>
            </a:r>
          </a:p>
          <a:p>
            <a:pPr>
              <a:buNone/>
            </a:pPr>
            <a:r>
              <a:rPr lang="en-US" altLang="ja-JP" dirty="0" smtClean="0">
                <a:solidFill>
                  <a:srgbClr val="000000"/>
                </a:solidFill>
                <a:latin typeface="Times"/>
                <a:cs typeface="Times"/>
              </a:rPr>
              <a:t>1. Production </a:t>
            </a:r>
            <a:r>
              <a:rPr lang="en-US" altLang="ja-JP" dirty="0">
                <a:solidFill>
                  <a:srgbClr val="000000"/>
                </a:solidFill>
                <a:latin typeface="Times"/>
                <a:cs typeface="Times"/>
              </a:rPr>
              <a:t>and reception are quite simply two sides of the same coin; one cannot split the coin in two. </a:t>
            </a:r>
            <a:endParaRPr lang="en-US" altLang="ja-JP" dirty="0" smtClean="0">
              <a:solidFill>
                <a:srgbClr val="000000"/>
              </a:solidFill>
              <a:latin typeface="Times"/>
              <a:cs typeface="Times"/>
            </a:endParaRPr>
          </a:p>
          <a:p>
            <a:pPr>
              <a:buNone/>
            </a:pPr>
            <a:r>
              <a:rPr lang="en-US" altLang="ja-JP" dirty="0" smtClean="0">
                <a:solidFill>
                  <a:srgbClr val="000000"/>
                </a:solidFill>
                <a:latin typeface="Times"/>
                <a:cs typeface="Times"/>
              </a:rPr>
              <a:t>2</a:t>
            </a:r>
            <a:r>
              <a:rPr lang="en-US" altLang="ja-JP" dirty="0">
                <a:solidFill>
                  <a:srgbClr val="000000"/>
                </a:solidFill>
                <a:latin typeface="Times"/>
                <a:cs typeface="Times"/>
              </a:rPr>
              <a:t>. Interaction means sending and receiving messages.</a:t>
            </a:r>
            <a:endParaRPr lang="ja-JP" altLang="en-US" dirty="0">
              <a:solidFill>
                <a:srgbClr val="000000"/>
              </a:solidFill>
              <a:latin typeface="Times"/>
              <a:cs typeface="Times"/>
            </a:endParaRPr>
          </a:p>
          <a:p>
            <a:pPr>
              <a:buNone/>
            </a:pPr>
            <a:r>
              <a:rPr lang="en-US" altLang="ja-JP" dirty="0">
                <a:solidFill>
                  <a:srgbClr val="000000"/>
                </a:solidFill>
                <a:latin typeface="Times"/>
                <a:cs typeface="Times"/>
              </a:rPr>
              <a:t>3. Written and spoken language often…bear a relationship to each other; to ignore that  relationship is to ignore the richness of language.</a:t>
            </a:r>
            <a:endParaRPr lang="ja-JP" altLang="en-US" dirty="0">
              <a:solidFill>
                <a:srgbClr val="000000"/>
              </a:solidFill>
              <a:latin typeface="Times"/>
              <a:cs typeface="Times"/>
            </a:endParaRPr>
          </a:p>
          <a:p>
            <a:pPr>
              <a:buNone/>
            </a:pPr>
            <a:r>
              <a:rPr lang="en-US" altLang="ja-JP" dirty="0">
                <a:solidFill>
                  <a:srgbClr val="000000"/>
                </a:solidFill>
                <a:latin typeface="Times"/>
                <a:cs typeface="Times"/>
              </a:rPr>
              <a:t>4. For literate learners, the interrelationship of written and spoken language is an  intrinsically motivating reflection of language and culture and society</a:t>
            </a:r>
            <a:r>
              <a:rPr lang="en-US" altLang="ja-JP" dirty="0"/>
              <a:t>.</a:t>
            </a:r>
            <a:endParaRPr lang="ja-JP" altLang="en-US" dirty="0"/>
          </a:p>
          <a:p>
            <a:pPr marL="0" indent="0">
              <a:buNone/>
            </a:pPr>
            <a:endParaRPr kumimoji="1" lang="ja-JP" altLang="en-US" dirty="0"/>
          </a:p>
        </p:txBody>
      </p:sp>
    </p:spTree>
    <p:extLst>
      <p:ext uri="{BB962C8B-B14F-4D97-AF65-F5344CB8AC3E}">
        <p14:creationId xmlns:p14="http://schemas.microsoft.com/office/powerpoint/2010/main" val="1041476481"/>
      </p:ext>
    </p:extLst>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lang="en-US" altLang="ja-JP" sz="4000" dirty="0">
                <a:solidFill>
                  <a:srgbClr val="000000"/>
                </a:solidFill>
                <a:latin typeface="Times"/>
                <a:cs typeface="Times"/>
              </a:rPr>
              <a:t>Results (Interview)</a:t>
            </a:r>
            <a:endParaRPr kumimoji="1" lang="ja-JP" altLang="en-US" sz="4000" dirty="0"/>
          </a:p>
        </p:txBody>
      </p:sp>
      <p:sp>
        <p:nvSpPr>
          <p:cNvPr id="3" name="コンテンツ プレースホルダー 2"/>
          <p:cNvSpPr>
            <a:spLocks noGrp="1"/>
          </p:cNvSpPr>
          <p:nvPr>
            <p:ph idx="1"/>
          </p:nvPr>
        </p:nvSpPr>
        <p:spPr/>
        <p:txBody>
          <a:bodyPr/>
          <a:lstStyle/>
          <a:p>
            <a:pPr>
              <a:buNone/>
            </a:pPr>
            <a:r>
              <a:rPr lang="en-US" altLang="ja-JP" sz="2800" dirty="0">
                <a:solidFill>
                  <a:srgbClr val="000000"/>
                </a:solidFill>
                <a:latin typeface="Times"/>
                <a:cs typeface="Times"/>
              </a:rPr>
              <a:t> </a:t>
            </a:r>
            <a:r>
              <a:rPr lang="en-US" altLang="ja-JP" sz="2400" dirty="0">
                <a:solidFill>
                  <a:srgbClr val="000000"/>
                </a:solidFill>
                <a:latin typeface="Times"/>
                <a:cs typeface="Times"/>
              </a:rPr>
              <a:t>(4)Learning vocabulary (two students)</a:t>
            </a:r>
          </a:p>
          <a:p>
            <a:pPr>
              <a:buNone/>
            </a:pPr>
            <a:r>
              <a:rPr lang="en-US" altLang="ja-JP" sz="2400" dirty="0">
                <a:solidFill>
                  <a:srgbClr val="000000"/>
                </a:solidFill>
                <a:latin typeface="Times"/>
                <a:cs typeface="Times"/>
              </a:rPr>
              <a:t> </a:t>
            </a:r>
            <a:r>
              <a:rPr lang="ja-JP" altLang="en-US" sz="2400" dirty="0">
                <a:solidFill>
                  <a:srgbClr val="000000"/>
                </a:solidFill>
                <a:latin typeface="Times"/>
                <a:cs typeface="Times"/>
              </a:rPr>
              <a:t>・</a:t>
            </a:r>
            <a:r>
              <a:rPr lang="en-US" altLang="ja-JP" sz="2400" dirty="0">
                <a:solidFill>
                  <a:srgbClr val="000000"/>
                </a:solidFill>
                <a:latin typeface="Times"/>
                <a:cs typeface="Times"/>
              </a:rPr>
              <a:t>I also learned new vocabulary from news articles in IR. Those new words were useful in writing and speaking. </a:t>
            </a:r>
            <a:r>
              <a:rPr lang="en-US" altLang="ja-JP" sz="2400" dirty="0" smtClean="0">
                <a:solidFill>
                  <a:srgbClr val="000000"/>
                </a:solidFill>
                <a:latin typeface="Times"/>
                <a:cs typeface="Times"/>
              </a:rPr>
              <a:t>(Keiko)</a:t>
            </a:r>
            <a:endParaRPr lang="en-US" altLang="ja-JP" sz="2400" dirty="0">
              <a:solidFill>
                <a:srgbClr val="000000"/>
              </a:solidFill>
              <a:latin typeface="Times"/>
              <a:cs typeface="Times"/>
            </a:endParaRPr>
          </a:p>
          <a:p>
            <a:pPr lvl="0">
              <a:buNone/>
            </a:pPr>
            <a:r>
              <a:rPr lang="en-US" altLang="ja-JP" sz="2400" dirty="0">
                <a:solidFill>
                  <a:srgbClr val="000000"/>
                </a:solidFill>
                <a:latin typeface="Times"/>
                <a:cs typeface="Times"/>
              </a:rPr>
              <a:t> </a:t>
            </a:r>
            <a:r>
              <a:rPr lang="ja-JP" altLang="en-US" sz="2400" dirty="0">
                <a:solidFill>
                  <a:srgbClr val="000000"/>
                </a:solidFill>
                <a:latin typeface="Times"/>
                <a:cs typeface="Times"/>
              </a:rPr>
              <a:t>・</a:t>
            </a:r>
            <a:r>
              <a:rPr lang="en-US" altLang="ja-JP" sz="2400" dirty="0">
                <a:solidFill>
                  <a:srgbClr val="000000"/>
                </a:solidFill>
                <a:latin typeface="Times"/>
                <a:cs typeface="Times"/>
              </a:rPr>
              <a:t>I came to use new words by encountering them many times. </a:t>
            </a:r>
            <a:r>
              <a:rPr lang="en-US" altLang="ja-JP" sz="2400" dirty="0" smtClean="0">
                <a:solidFill>
                  <a:srgbClr val="000000"/>
                </a:solidFill>
                <a:latin typeface="Times"/>
                <a:cs typeface="Times"/>
              </a:rPr>
              <a:t>(Koji)</a:t>
            </a:r>
            <a:endParaRPr lang="ja-JP" altLang="en-US" sz="2400" dirty="0">
              <a:solidFill>
                <a:srgbClr val="000000"/>
              </a:solidFill>
              <a:latin typeface="Times"/>
              <a:cs typeface="Times"/>
            </a:endParaRPr>
          </a:p>
          <a:p>
            <a:pPr marL="0" indent="0">
              <a:buNone/>
            </a:pPr>
            <a:endParaRPr kumimoji="1" lang="ja-JP" altLang="en-US" dirty="0"/>
          </a:p>
        </p:txBody>
      </p:sp>
    </p:spTree>
    <p:extLst>
      <p:ext uri="{BB962C8B-B14F-4D97-AF65-F5344CB8AC3E}">
        <p14:creationId xmlns:p14="http://schemas.microsoft.com/office/powerpoint/2010/main" val="3772991993"/>
      </p:ext>
    </p:extLst>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79463" y="571500"/>
            <a:ext cx="7583487" cy="726888"/>
          </a:xfrm>
        </p:spPr>
        <p:txBody>
          <a:bodyPr/>
          <a:lstStyle/>
          <a:p>
            <a:pPr algn="ctr"/>
            <a:r>
              <a:rPr lang="en-US" altLang="ja-JP" sz="4000" dirty="0">
                <a:solidFill>
                  <a:srgbClr val="000000"/>
                </a:solidFill>
                <a:latin typeface="Times"/>
                <a:cs typeface="Times"/>
              </a:rPr>
              <a:t>Results (Interview)</a:t>
            </a:r>
            <a:endParaRPr kumimoji="1" lang="ja-JP" altLang="en-US" sz="4000" dirty="0"/>
          </a:p>
        </p:txBody>
      </p:sp>
      <p:sp>
        <p:nvSpPr>
          <p:cNvPr id="3" name="コンテンツ プレースホルダー 2"/>
          <p:cNvSpPr>
            <a:spLocks noGrp="1"/>
          </p:cNvSpPr>
          <p:nvPr>
            <p:ph idx="1"/>
          </p:nvPr>
        </p:nvSpPr>
        <p:spPr>
          <a:xfrm>
            <a:off x="779463" y="1460500"/>
            <a:ext cx="7583487" cy="4826000"/>
          </a:xfrm>
        </p:spPr>
        <p:txBody>
          <a:bodyPr>
            <a:normAutofit lnSpcReduction="10000"/>
          </a:bodyPr>
          <a:lstStyle/>
          <a:p>
            <a:pPr>
              <a:buNone/>
            </a:pPr>
            <a:r>
              <a:rPr lang="en-US" altLang="ja-JP" sz="2400" dirty="0">
                <a:solidFill>
                  <a:srgbClr val="000000"/>
                </a:solidFill>
                <a:latin typeface="Times"/>
                <a:cs typeface="Times"/>
              </a:rPr>
              <a:t>4. Topics (four students)</a:t>
            </a:r>
          </a:p>
          <a:p>
            <a:pPr lvl="0">
              <a:buNone/>
            </a:pPr>
            <a:r>
              <a:rPr lang="en-US" altLang="ja-JP" sz="2400" dirty="0">
                <a:solidFill>
                  <a:srgbClr val="000000"/>
                </a:solidFill>
                <a:latin typeface="Times"/>
                <a:cs typeface="Times"/>
              </a:rPr>
              <a:t> </a:t>
            </a:r>
            <a:r>
              <a:rPr lang="ja-JP" altLang="en-US" sz="2400" dirty="0">
                <a:solidFill>
                  <a:srgbClr val="000000"/>
                </a:solidFill>
                <a:latin typeface="Times"/>
                <a:cs typeface="Times"/>
              </a:rPr>
              <a:t>・</a:t>
            </a:r>
            <a:r>
              <a:rPr lang="en-US" altLang="ja-JP" sz="2400" dirty="0">
                <a:solidFill>
                  <a:srgbClr val="000000"/>
                </a:solidFill>
                <a:latin typeface="Times"/>
                <a:cs typeface="Times"/>
              </a:rPr>
              <a:t>International marriage and same-sex marriage were difficult because I had never thought about them. I could not find any good reasons and ended up with unclear ideas. </a:t>
            </a:r>
            <a:r>
              <a:rPr lang="en-US" altLang="ja-JP" sz="2400" dirty="0" smtClean="0">
                <a:solidFill>
                  <a:srgbClr val="000000"/>
                </a:solidFill>
                <a:latin typeface="Times"/>
                <a:cs typeface="Times"/>
              </a:rPr>
              <a:t>(Keiko) </a:t>
            </a:r>
            <a:endParaRPr lang="en-US" altLang="ja-JP" sz="2400" dirty="0">
              <a:solidFill>
                <a:srgbClr val="000000"/>
              </a:solidFill>
              <a:latin typeface="Times"/>
              <a:cs typeface="Times"/>
            </a:endParaRPr>
          </a:p>
          <a:p>
            <a:pPr>
              <a:buNone/>
            </a:pPr>
            <a:r>
              <a:rPr lang="ja-JP" altLang="en-US" sz="2400" dirty="0">
                <a:solidFill>
                  <a:srgbClr val="000000"/>
                </a:solidFill>
                <a:latin typeface="Times"/>
                <a:cs typeface="Times"/>
              </a:rPr>
              <a:t>・</a:t>
            </a:r>
            <a:r>
              <a:rPr lang="en-US" altLang="ja-JP" sz="2400" dirty="0">
                <a:solidFill>
                  <a:srgbClr val="000000"/>
                </a:solidFill>
                <a:latin typeface="Times"/>
                <a:cs typeface="Times"/>
              </a:rPr>
              <a:t>I enjoyed talking about women’s place and capital punishment. As for capital punishment, I thought it was the most difficult one. However, I heard </a:t>
            </a:r>
            <a:r>
              <a:rPr lang="en-US" altLang="ja-JP" sz="2400" dirty="0" smtClean="0">
                <a:solidFill>
                  <a:srgbClr val="000000"/>
                </a:solidFill>
                <a:latin typeface="Times"/>
                <a:cs typeface="Times"/>
              </a:rPr>
              <a:t>many different ideas </a:t>
            </a:r>
            <a:r>
              <a:rPr lang="en-US" altLang="ja-JP" sz="2400" dirty="0">
                <a:solidFill>
                  <a:srgbClr val="000000"/>
                </a:solidFill>
                <a:latin typeface="Times"/>
                <a:cs typeface="Times"/>
              </a:rPr>
              <a:t>from my classmates </a:t>
            </a:r>
            <a:r>
              <a:rPr lang="en-US" altLang="ja-JP" sz="2400" dirty="0" smtClean="0">
                <a:solidFill>
                  <a:srgbClr val="000000"/>
                </a:solidFill>
                <a:latin typeface="Times"/>
                <a:cs typeface="Times"/>
              </a:rPr>
              <a:t>and </a:t>
            </a:r>
            <a:r>
              <a:rPr lang="en-US" altLang="ja-JP" sz="2400" dirty="0">
                <a:solidFill>
                  <a:srgbClr val="000000"/>
                </a:solidFill>
                <a:latin typeface="Times"/>
                <a:cs typeface="Times"/>
              </a:rPr>
              <a:t>became interested in it. On the other hand, I had difficulty talking about same-sex marriage because most of the classmates had the same ideas. </a:t>
            </a:r>
            <a:r>
              <a:rPr lang="en-US" altLang="ja-JP" sz="2400" dirty="0" smtClean="0">
                <a:solidFill>
                  <a:srgbClr val="000000"/>
                </a:solidFill>
                <a:latin typeface="Times"/>
                <a:cs typeface="Times"/>
              </a:rPr>
              <a:t>(Koji)</a:t>
            </a:r>
            <a:endParaRPr lang="ja-JP" altLang="en-US" sz="2400" dirty="0">
              <a:solidFill>
                <a:srgbClr val="000000"/>
              </a:solidFill>
              <a:latin typeface="Times"/>
              <a:cs typeface="Times"/>
            </a:endParaRPr>
          </a:p>
          <a:p>
            <a:pPr marL="0" indent="0">
              <a:buNone/>
            </a:pPr>
            <a:endParaRPr kumimoji="1" lang="ja-JP" altLang="en-US" dirty="0"/>
          </a:p>
        </p:txBody>
      </p:sp>
    </p:spTree>
    <p:extLst>
      <p:ext uri="{BB962C8B-B14F-4D97-AF65-F5344CB8AC3E}">
        <p14:creationId xmlns:p14="http://schemas.microsoft.com/office/powerpoint/2010/main" val="771409558"/>
      </p:ext>
    </p:extLst>
  </p:cSld>
  <p:clrMapOvr>
    <a:masterClrMapping/>
  </p:clrMapOvr>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79463" y="571500"/>
            <a:ext cx="7583487" cy="676088"/>
          </a:xfrm>
        </p:spPr>
        <p:txBody>
          <a:bodyPr/>
          <a:lstStyle/>
          <a:p>
            <a:pPr algn="ctr"/>
            <a:r>
              <a:rPr lang="en-US" altLang="ja-JP" sz="4000" dirty="0">
                <a:solidFill>
                  <a:srgbClr val="000000"/>
                </a:solidFill>
                <a:latin typeface="Times"/>
                <a:cs typeface="Times"/>
              </a:rPr>
              <a:t>Results (Interview)</a:t>
            </a:r>
            <a:endParaRPr kumimoji="1" lang="ja-JP" altLang="en-US" sz="4000" dirty="0"/>
          </a:p>
        </p:txBody>
      </p:sp>
      <p:sp>
        <p:nvSpPr>
          <p:cNvPr id="3" name="コンテンツ プレースホルダー 2"/>
          <p:cNvSpPr>
            <a:spLocks noGrp="1"/>
          </p:cNvSpPr>
          <p:nvPr>
            <p:ph idx="1"/>
          </p:nvPr>
        </p:nvSpPr>
        <p:spPr>
          <a:xfrm>
            <a:off x="779463" y="1562100"/>
            <a:ext cx="7583487" cy="4660900"/>
          </a:xfrm>
        </p:spPr>
        <p:txBody>
          <a:bodyPr>
            <a:normAutofit/>
          </a:bodyPr>
          <a:lstStyle/>
          <a:p>
            <a:pPr>
              <a:buNone/>
            </a:pPr>
            <a:r>
              <a:rPr lang="en-US" altLang="ja-JP" sz="2400" dirty="0">
                <a:solidFill>
                  <a:srgbClr val="000000"/>
                </a:solidFill>
                <a:latin typeface="Times"/>
                <a:cs typeface="Times"/>
              </a:rPr>
              <a:t>5. Recording/Self-evaluation was effective (five students) </a:t>
            </a:r>
          </a:p>
          <a:p>
            <a:pPr lvl="0">
              <a:buNone/>
            </a:pPr>
            <a:r>
              <a:rPr lang="ja-JP" altLang="en-US" sz="2400" dirty="0">
                <a:solidFill>
                  <a:srgbClr val="000000"/>
                </a:solidFill>
                <a:latin typeface="Times"/>
                <a:cs typeface="Times"/>
              </a:rPr>
              <a:t>・</a:t>
            </a:r>
            <a:r>
              <a:rPr lang="en-US" altLang="ja-JP" sz="2400" dirty="0">
                <a:solidFill>
                  <a:srgbClr val="000000"/>
                </a:solidFill>
                <a:latin typeface="Times"/>
                <a:cs typeface="Times"/>
              </a:rPr>
              <a:t>I could evaluate my ability objectively by watching the video. So it was useful. Also I was glad to see my progress. Through self-evaluation, I could notice my errors and my bad habits. </a:t>
            </a:r>
            <a:r>
              <a:rPr lang="en-US" altLang="ja-JP" sz="2400" dirty="0" smtClean="0">
                <a:solidFill>
                  <a:srgbClr val="000000"/>
                </a:solidFill>
                <a:latin typeface="Times"/>
                <a:cs typeface="Times"/>
              </a:rPr>
              <a:t>(Hiroki)</a:t>
            </a:r>
            <a:endParaRPr lang="en-US" altLang="ja-JP" sz="2400" dirty="0">
              <a:solidFill>
                <a:srgbClr val="000000"/>
              </a:solidFill>
              <a:latin typeface="Times"/>
              <a:cs typeface="Times"/>
            </a:endParaRPr>
          </a:p>
          <a:p>
            <a:pPr>
              <a:buNone/>
            </a:pPr>
            <a:r>
              <a:rPr lang="en-US" altLang="ja-JP" sz="2400" dirty="0">
                <a:solidFill>
                  <a:srgbClr val="000000"/>
                </a:solidFill>
                <a:latin typeface="Times"/>
                <a:cs typeface="Times"/>
              </a:rPr>
              <a:t> </a:t>
            </a:r>
            <a:r>
              <a:rPr lang="ja-JP" altLang="en-US" sz="2400" dirty="0">
                <a:solidFill>
                  <a:srgbClr val="000000"/>
                </a:solidFill>
                <a:latin typeface="Times"/>
                <a:cs typeface="Times"/>
              </a:rPr>
              <a:t>・</a:t>
            </a:r>
            <a:r>
              <a:rPr lang="en-US" altLang="ja-JP" sz="2400" dirty="0">
                <a:solidFill>
                  <a:srgbClr val="000000"/>
                </a:solidFill>
                <a:latin typeface="Times"/>
                <a:cs typeface="Times"/>
              </a:rPr>
              <a:t>I hated recording and felt like crying at first because I got stuck and there were many silences. I could not express my ideas and just nodded to my partners. So I didn’t like watching myself in the video. However, I think it was useful because I could set up my next goals. So I think it was useful. </a:t>
            </a:r>
            <a:r>
              <a:rPr lang="en-US" altLang="ja-JP" sz="2400" dirty="0" smtClean="0">
                <a:solidFill>
                  <a:srgbClr val="000000"/>
                </a:solidFill>
                <a:latin typeface="Times"/>
                <a:cs typeface="Times"/>
              </a:rPr>
              <a:t>(Keiko)</a:t>
            </a:r>
            <a:endParaRPr lang="ja-JP" altLang="en-US" sz="2400" dirty="0">
              <a:solidFill>
                <a:srgbClr val="000000"/>
              </a:solidFill>
              <a:latin typeface="Times"/>
              <a:cs typeface="Times"/>
            </a:endParaRPr>
          </a:p>
          <a:p>
            <a:pPr marL="0" indent="0">
              <a:buNone/>
            </a:pPr>
            <a:endParaRPr kumimoji="1" lang="ja-JP" altLang="en-US" dirty="0"/>
          </a:p>
        </p:txBody>
      </p:sp>
    </p:spTree>
    <p:extLst>
      <p:ext uri="{BB962C8B-B14F-4D97-AF65-F5344CB8AC3E}">
        <p14:creationId xmlns:p14="http://schemas.microsoft.com/office/powerpoint/2010/main" val="817591484"/>
      </p:ext>
    </p:extLst>
  </p:cSld>
  <p:clrMapOvr>
    <a:masterClrMapping/>
  </p:clrMapOvr>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lang="en-US" altLang="ja-JP" sz="4000" dirty="0">
                <a:solidFill>
                  <a:srgbClr val="000000"/>
                </a:solidFill>
                <a:latin typeface="Times"/>
                <a:cs typeface="Times"/>
              </a:rPr>
              <a:t>Results (Interview)</a:t>
            </a:r>
            <a:endParaRPr kumimoji="1" lang="ja-JP" altLang="en-US" sz="4000" dirty="0"/>
          </a:p>
        </p:txBody>
      </p:sp>
      <p:sp>
        <p:nvSpPr>
          <p:cNvPr id="3" name="コンテンツ プレースホルダー 2"/>
          <p:cNvSpPr>
            <a:spLocks noGrp="1"/>
          </p:cNvSpPr>
          <p:nvPr>
            <p:ph idx="1"/>
          </p:nvPr>
        </p:nvSpPr>
        <p:spPr/>
        <p:txBody>
          <a:bodyPr/>
          <a:lstStyle/>
          <a:p>
            <a:pPr>
              <a:buNone/>
            </a:pPr>
            <a:r>
              <a:rPr lang="en-US" altLang="ja-JP" sz="2400" dirty="0">
                <a:solidFill>
                  <a:srgbClr val="000000"/>
                </a:solidFill>
                <a:latin typeface="Times"/>
                <a:cs typeface="Times"/>
              </a:rPr>
              <a:t>6. Progress (Six students)</a:t>
            </a:r>
          </a:p>
          <a:p>
            <a:pPr lvl="0">
              <a:buNone/>
            </a:pPr>
            <a:r>
              <a:rPr lang="en-US" altLang="ja-JP" sz="2400" dirty="0">
                <a:solidFill>
                  <a:srgbClr val="000000"/>
                </a:solidFill>
                <a:latin typeface="Times"/>
                <a:cs typeface="Times"/>
              </a:rPr>
              <a:t> </a:t>
            </a:r>
            <a:r>
              <a:rPr lang="ja-JP" altLang="en-US" sz="2400" dirty="0">
                <a:solidFill>
                  <a:srgbClr val="000000"/>
                </a:solidFill>
                <a:latin typeface="Times"/>
                <a:cs typeface="Times"/>
              </a:rPr>
              <a:t>・</a:t>
            </a:r>
            <a:r>
              <a:rPr lang="en-US" altLang="ja-JP" sz="2400" dirty="0">
                <a:solidFill>
                  <a:srgbClr val="000000"/>
                </a:solidFill>
                <a:latin typeface="Times"/>
                <a:cs typeface="Times"/>
              </a:rPr>
              <a:t>I could improve my English ability. There were many chances to use English in this program. I noticed my progress when I was spoken to by some foreign exchange students. I could communicate with them. </a:t>
            </a:r>
            <a:r>
              <a:rPr lang="en-US" altLang="ja-JP" sz="2400" dirty="0" smtClean="0">
                <a:solidFill>
                  <a:srgbClr val="000000"/>
                </a:solidFill>
                <a:latin typeface="Times"/>
                <a:cs typeface="Times"/>
              </a:rPr>
              <a:t>(Toru) </a:t>
            </a:r>
            <a:endParaRPr lang="en-US" altLang="ja-JP" sz="2400" dirty="0">
              <a:solidFill>
                <a:srgbClr val="000000"/>
              </a:solidFill>
              <a:latin typeface="Times"/>
              <a:cs typeface="Times"/>
            </a:endParaRPr>
          </a:p>
          <a:p>
            <a:pPr>
              <a:buNone/>
            </a:pPr>
            <a:r>
              <a:rPr lang="ja-JP" altLang="en-US" sz="2400" dirty="0">
                <a:solidFill>
                  <a:srgbClr val="000000"/>
                </a:solidFill>
                <a:latin typeface="Times"/>
                <a:cs typeface="Times"/>
              </a:rPr>
              <a:t>・</a:t>
            </a:r>
            <a:r>
              <a:rPr lang="en-US" altLang="ja-JP" sz="2400" dirty="0">
                <a:solidFill>
                  <a:srgbClr val="000000"/>
                </a:solidFill>
                <a:latin typeface="Times"/>
                <a:cs typeface="Times"/>
              </a:rPr>
              <a:t>I could improve my TOEFL score by 80 points. I could communicate with my host family when I visited Boston in summer. </a:t>
            </a:r>
            <a:r>
              <a:rPr lang="en-US" altLang="ja-JP" sz="2400" dirty="0" smtClean="0">
                <a:solidFill>
                  <a:srgbClr val="000000"/>
                </a:solidFill>
                <a:latin typeface="Times"/>
                <a:cs typeface="Times"/>
              </a:rPr>
              <a:t>(Koji)</a:t>
            </a:r>
            <a:endParaRPr lang="ja-JP" altLang="en-US" sz="2400" dirty="0">
              <a:solidFill>
                <a:srgbClr val="000000"/>
              </a:solidFill>
              <a:latin typeface="Times"/>
              <a:cs typeface="Times"/>
            </a:endParaRPr>
          </a:p>
          <a:p>
            <a:pPr marL="0" indent="0">
              <a:buNone/>
            </a:pPr>
            <a:endParaRPr kumimoji="1" lang="ja-JP" altLang="en-US" dirty="0"/>
          </a:p>
        </p:txBody>
      </p:sp>
    </p:spTree>
    <p:extLst>
      <p:ext uri="{BB962C8B-B14F-4D97-AF65-F5344CB8AC3E}">
        <p14:creationId xmlns:p14="http://schemas.microsoft.com/office/powerpoint/2010/main" val="2812079729"/>
      </p:ext>
    </p:extLst>
  </p:cSld>
  <p:clrMapOvr>
    <a:masterClrMapping/>
  </p:clrMapOvr>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lang="en-US" altLang="ja-JP" sz="4000" dirty="0">
                <a:solidFill>
                  <a:srgbClr val="000000"/>
                </a:solidFill>
                <a:latin typeface="Times"/>
                <a:cs typeface="Times"/>
              </a:rPr>
              <a:t>Results (Interview)</a:t>
            </a:r>
            <a:endParaRPr kumimoji="1" lang="ja-JP" altLang="en-US" sz="4000" dirty="0"/>
          </a:p>
        </p:txBody>
      </p:sp>
      <p:sp>
        <p:nvSpPr>
          <p:cNvPr id="3" name="コンテンツ プレースホルダー 2"/>
          <p:cNvSpPr>
            <a:spLocks noGrp="1"/>
          </p:cNvSpPr>
          <p:nvPr>
            <p:ph idx="1"/>
          </p:nvPr>
        </p:nvSpPr>
        <p:spPr/>
        <p:txBody>
          <a:bodyPr/>
          <a:lstStyle/>
          <a:p>
            <a:pPr>
              <a:buNone/>
            </a:pPr>
            <a:r>
              <a:rPr lang="en-US" altLang="ja-JP" dirty="0">
                <a:solidFill>
                  <a:srgbClr val="000000"/>
                </a:solidFill>
                <a:latin typeface="Times"/>
                <a:cs typeface="Times"/>
              </a:rPr>
              <a:t>7. Improvements</a:t>
            </a:r>
          </a:p>
          <a:p>
            <a:pPr lvl="0">
              <a:buNone/>
            </a:pPr>
            <a:r>
              <a:rPr lang="en-US" altLang="ja-JP" sz="2400" dirty="0">
                <a:solidFill>
                  <a:srgbClr val="000000"/>
                </a:solidFill>
                <a:latin typeface="Times"/>
                <a:cs typeface="Times"/>
              </a:rPr>
              <a:t>・I wish I could receive feedback earlier. </a:t>
            </a:r>
            <a:r>
              <a:rPr lang="en-US" altLang="ja-JP" sz="2400" dirty="0" smtClean="0">
                <a:solidFill>
                  <a:srgbClr val="000000"/>
                </a:solidFill>
                <a:latin typeface="Times"/>
                <a:cs typeface="Times"/>
              </a:rPr>
              <a:t>(Aki, Koji, Toru)</a:t>
            </a:r>
            <a:endParaRPr lang="ja-JP" altLang="en-US" sz="2400" dirty="0">
              <a:solidFill>
                <a:srgbClr val="000000"/>
              </a:solidFill>
              <a:latin typeface="Times"/>
              <a:cs typeface="Times"/>
            </a:endParaRPr>
          </a:p>
          <a:p>
            <a:pPr lvl="0">
              <a:buNone/>
            </a:pPr>
            <a:r>
              <a:rPr lang="en-US" altLang="ja-JP" sz="2400" dirty="0">
                <a:solidFill>
                  <a:srgbClr val="000000"/>
                </a:solidFill>
                <a:latin typeface="Times"/>
                <a:cs typeface="Times"/>
              </a:rPr>
              <a:t>・ Unfortunately, many students did not realize the importance of this program. They were still passive. So was I. However, I noticed it when I had a change to explain the program to high school students. Then I became motivated and started to work harder. </a:t>
            </a:r>
            <a:r>
              <a:rPr lang="en-US" altLang="ja-JP" sz="2400" dirty="0" smtClean="0">
                <a:solidFill>
                  <a:srgbClr val="000000"/>
                </a:solidFill>
                <a:latin typeface="Times"/>
                <a:cs typeface="Times"/>
              </a:rPr>
              <a:t>(Hiroki)</a:t>
            </a:r>
            <a:endParaRPr lang="ja-JP" altLang="en-US" sz="2400" dirty="0">
              <a:solidFill>
                <a:srgbClr val="000000"/>
              </a:solidFill>
              <a:latin typeface="Times"/>
              <a:cs typeface="Times"/>
            </a:endParaRPr>
          </a:p>
          <a:p>
            <a:pPr>
              <a:buNone/>
            </a:pPr>
            <a:endParaRPr lang="ja-JP" altLang="en-US" dirty="0"/>
          </a:p>
          <a:p>
            <a:pPr marL="0" indent="0">
              <a:buNone/>
            </a:pPr>
            <a:endParaRPr kumimoji="1" lang="ja-JP" altLang="en-US" dirty="0"/>
          </a:p>
        </p:txBody>
      </p:sp>
    </p:spTree>
    <p:extLst>
      <p:ext uri="{BB962C8B-B14F-4D97-AF65-F5344CB8AC3E}">
        <p14:creationId xmlns:p14="http://schemas.microsoft.com/office/powerpoint/2010/main" val="1617019624"/>
      </p:ext>
    </p:extLst>
  </p:cSld>
  <p:clrMapOvr>
    <a:masterClrMapping/>
  </p:clrMapOvr>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kumimoji="1" lang="en-US" altLang="ja-JP" sz="4000" dirty="0" smtClean="0">
                <a:solidFill>
                  <a:srgbClr val="000000"/>
                </a:solidFill>
                <a:latin typeface="Times"/>
                <a:cs typeface="Times"/>
              </a:rPr>
              <a:t>Results (TOEFL)</a:t>
            </a:r>
            <a:endParaRPr kumimoji="1" lang="ja-JP" altLang="en-US" sz="4000" dirty="0">
              <a:solidFill>
                <a:srgbClr val="000000"/>
              </a:solidFill>
              <a:latin typeface="Times"/>
              <a:cs typeface="Times"/>
            </a:endParaRPr>
          </a:p>
        </p:txBody>
      </p:sp>
      <p:graphicFrame>
        <p:nvGraphicFramePr>
          <p:cNvPr id="6" name="コンテンツ プレースホルダー 5"/>
          <p:cNvGraphicFramePr>
            <a:graphicFrameLocks noGrp="1"/>
          </p:cNvGraphicFramePr>
          <p:nvPr>
            <p:ph idx="1"/>
            <p:extLst>
              <p:ext uri="{D42A27DB-BD31-4B8C-83A1-F6EECF244321}">
                <p14:modId xmlns:p14="http://schemas.microsoft.com/office/powerpoint/2010/main" val="1580687165"/>
              </p:ext>
            </p:extLst>
          </p:nvPr>
        </p:nvGraphicFramePr>
        <p:xfrm>
          <a:off x="779462" y="2057400"/>
          <a:ext cx="7488240" cy="3467100"/>
        </p:xfrm>
        <a:graphic>
          <a:graphicData uri="http://schemas.openxmlformats.org/drawingml/2006/table">
            <a:tbl>
              <a:tblPr firstRow="1" bandRow="1">
                <a:tableStyleId>{5C22544A-7EE6-4342-B048-85BDC9FD1C3A}</a:tableStyleId>
              </a:tblPr>
              <a:tblGrid>
                <a:gridCol w="1872060"/>
                <a:gridCol w="1872060"/>
                <a:gridCol w="1872060"/>
                <a:gridCol w="1872060"/>
              </a:tblGrid>
              <a:tr h="1155700">
                <a:tc>
                  <a:txBody>
                    <a:bodyPr/>
                    <a:lstStyle/>
                    <a:p>
                      <a:endParaRPr kumimoji="1" lang="ja-JP" altLang="en-US" dirty="0"/>
                    </a:p>
                  </a:txBody>
                  <a:tcPr/>
                </a:tc>
                <a:tc>
                  <a:txBody>
                    <a:bodyPr/>
                    <a:lstStyle/>
                    <a:p>
                      <a:pPr algn="ctr"/>
                      <a:endParaRPr kumimoji="1" lang="en-US" altLang="ja-JP" dirty="0" smtClean="0"/>
                    </a:p>
                    <a:p>
                      <a:pPr algn="ctr"/>
                      <a:r>
                        <a:rPr kumimoji="1" lang="en-US" altLang="ja-JP" dirty="0" smtClean="0"/>
                        <a:t>DELT (43)</a:t>
                      </a:r>
                      <a:endParaRPr kumimoji="1" lang="ja-JP" altLang="en-US" dirty="0"/>
                    </a:p>
                  </a:txBody>
                  <a:tcPr/>
                </a:tc>
                <a:tc>
                  <a:txBody>
                    <a:bodyPr/>
                    <a:lstStyle/>
                    <a:p>
                      <a:pPr algn="ctr"/>
                      <a:endParaRPr kumimoji="1" lang="en-US" altLang="ja-JP" dirty="0" smtClean="0"/>
                    </a:p>
                    <a:p>
                      <a:pPr algn="ctr"/>
                      <a:r>
                        <a:rPr kumimoji="1" lang="en-US" altLang="ja-JP" dirty="0" smtClean="0"/>
                        <a:t>A (162)</a:t>
                      </a:r>
                      <a:endParaRPr kumimoji="1" lang="ja-JP" altLang="en-US" dirty="0"/>
                    </a:p>
                  </a:txBody>
                  <a:tcPr/>
                </a:tc>
                <a:tc>
                  <a:txBody>
                    <a:bodyPr/>
                    <a:lstStyle/>
                    <a:p>
                      <a:pPr algn="ctr"/>
                      <a:endParaRPr kumimoji="1" lang="en-US" altLang="ja-JP" dirty="0" smtClean="0"/>
                    </a:p>
                    <a:p>
                      <a:pPr algn="ctr"/>
                      <a:r>
                        <a:rPr kumimoji="1" lang="en-US" altLang="ja-JP" dirty="0" smtClean="0"/>
                        <a:t>B (103)</a:t>
                      </a:r>
                      <a:endParaRPr kumimoji="1" lang="ja-JP" altLang="en-US" dirty="0"/>
                    </a:p>
                  </a:txBody>
                  <a:tcPr/>
                </a:tc>
              </a:tr>
              <a:tr h="1155700">
                <a:tc>
                  <a:txBody>
                    <a:bodyPr/>
                    <a:lstStyle/>
                    <a:p>
                      <a:pPr algn="ctr"/>
                      <a:r>
                        <a:rPr kumimoji="1" lang="en-US" altLang="ja-JP" dirty="0" smtClean="0"/>
                        <a:t>April</a:t>
                      </a:r>
                      <a:r>
                        <a:rPr kumimoji="1" lang="en-US" altLang="ja-JP" baseline="0" dirty="0" smtClean="0"/>
                        <a:t> (2009)</a:t>
                      </a:r>
                      <a:endParaRPr kumimoji="1" lang="ja-JP" altLang="en-US" dirty="0"/>
                    </a:p>
                  </a:txBody>
                  <a:tcPr/>
                </a:tc>
                <a:tc>
                  <a:txBody>
                    <a:bodyPr/>
                    <a:lstStyle/>
                    <a:p>
                      <a:pPr algn="ctr"/>
                      <a:r>
                        <a:rPr kumimoji="1" lang="en-US" altLang="ja-JP" sz="2400" dirty="0" smtClean="0"/>
                        <a:t>420</a:t>
                      </a:r>
                      <a:endParaRPr kumimoji="1" lang="ja-JP" altLang="en-US" sz="2400" dirty="0"/>
                    </a:p>
                  </a:txBody>
                  <a:tcPr/>
                </a:tc>
                <a:tc>
                  <a:txBody>
                    <a:bodyPr/>
                    <a:lstStyle/>
                    <a:p>
                      <a:pPr algn="ctr"/>
                      <a:r>
                        <a:rPr kumimoji="1" lang="en-US" altLang="ja-JP" sz="2400" dirty="0" smtClean="0"/>
                        <a:t>425</a:t>
                      </a:r>
                      <a:endParaRPr kumimoji="1" lang="ja-JP" altLang="en-US" sz="2400" dirty="0"/>
                    </a:p>
                  </a:txBody>
                  <a:tcPr/>
                </a:tc>
                <a:tc>
                  <a:txBody>
                    <a:bodyPr/>
                    <a:lstStyle/>
                    <a:p>
                      <a:pPr algn="ctr"/>
                      <a:r>
                        <a:rPr kumimoji="1" lang="en-US" altLang="ja-JP" sz="2400" dirty="0" smtClean="0"/>
                        <a:t>398</a:t>
                      </a:r>
                      <a:endParaRPr kumimoji="1" lang="ja-JP" altLang="en-US" sz="2400" dirty="0"/>
                    </a:p>
                  </a:txBody>
                  <a:tcPr/>
                </a:tc>
              </a:tr>
              <a:tr h="1155700">
                <a:tc>
                  <a:txBody>
                    <a:bodyPr/>
                    <a:lstStyle/>
                    <a:p>
                      <a:pPr algn="ctr"/>
                      <a:r>
                        <a:rPr kumimoji="1" lang="en-US" altLang="ja-JP" dirty="0" smtClean="0"/>
                        <a:t>January (2010)</a:t>
                      </a:r>
                      <a:endParaRPr kumimoji="1" lang="ja-JP" altLang="en-US" dirty="0"/>
                    </a:p>
                  </a:txBody>
                  <a:tcPr/>
                </a:tc>
                <a:tc>
                  <a:txBody>
                    <a:bodyPr/>
                    <a:lstStyle/>
                    <a:p>
                      <a:pPr algn="ctr"/>
                      <a:r>
                        <a:rPr kumimoji="1" lang="en-US" altLang="ja-JP" sz="2400" dirty="0" smtClean="0"/>
                        <a:t>471</a:t>
                      </a:r>
                      <a:endParaRPr kumimoji="1" lang="ja-JP" altLang="en-US" sz="2400" dirty="0"/>
                    </a:p>
                  </a:txBody>
                  <a:tcPr/>
                </a:tc>
                <a:tc>
                  <a:txBody>
                    <a:bodyPr/>
                    <a:lstStyle/>
                    <a:p>
                      <a:pPr algn="ctr"/>
                      <a:r>
                        <a:rPr kumimoji="1" lang="en-US" altLang="ja-JP" sz="2400" dirty="0" smtClean="0"/>
                        <a:t>449</a:t>
                      </a:r>
                      <a:endParaRPr kumimoji="1" lang="ja-JP" altLang="en-US" sz="2400" dirty="0"/>
                    </a:p>
                  </a:txBody>
                  <a:tcPr/>
                </a:tc>
                <a:tc>
                  <a:txBody>
                    <a:bodyPr/>
                    <a:lstStyle/>
                    <a:p>
                      <a:pPr algn="ctr"/>
                      <a:r>
                        <a:rPr kumimoji="1" lang="en-US" altLang="ja-JP" sz="2400" dirty="0" smtClean="0"/>
                        <a:t>423</a:t>
                      </a:r>
                      <a:endParaRPr kumimoji="1" lang="ja-JP" altLang="en-US" sz="2400" dirty="0"/>
                    </a:p>
                  </a:txBody>
                  <a:tcPr/>
                </a:tc>
              </a:tr>
            </a:tbl>
          </a:graphicData>
        </a:graphic>
      </p:graphicFrame>
    </p:spTree>
    <p:extLst>
      <p:ext uri="{BB962C8B-B14F-4D97-AF65-F5344CB8AC3E}">
        <p14:creationId xmlns:p14="http://schemas.microsoft.com/office/powerpoint/2010/main" val="4252617239"/>
      </p:ext>
    </p:extLst>
  </p:cSld>
  <p:clrMapOvr>
    <a:masterClrMapping/>
  </p:clrMapOvr>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kumimoji="1" lang="en-US" altLang="ja-JP" sz="4000" dirty="0" smtClean="0">
                <a:solidFill>
                  <a:srgbClr val="000000"/>
                </a:solidFill>
                <a:latin typeface="Times"/>
                <a:cs typeface="Times"/>
              </a:rPr>
              <a:t>Findi</a:t>
            </a:r>
            <a:r>
              <a:rPr lang="en-US" altLang="ja-JP" sz="4000" dirty="0">
                <a:solidFill>
                  <a:srgbClr val="000000"/>
                </a:solidFill>
                <a:latin typeface="Times"/>
                <a:cs typeface="Times"/>
              </a:rPr>
              <a:t>n</a:t>
            </a:r>
            <a:r>
              <a:rPr kumimoji="1" lang="en-US" altLang="ja-JP" sz="4000" dirty="0" smtClean="0">
                <a:solidFill>
                  <a:srgbClr val="000000"/>
                </a:solidFill>
                <a:latin typeface="Times"/>
                <a:cs typeface="Times"/>
              </a:rPr>
              <a:t>gs</a:t>
            </a:r>
            <a:endParaRPr kumimoji="1" lang="ja-JP" altLang="en-US" sz="4000" dirty="0">
              <a:solidFill>
                <a:srgbClr val="000000"/>
              </a:solidFill>
              <a:latin typeface="Times"/>
              <a:cs typeface="Times"/>
            </a:endParaRPr>
          </a:p>
        </p:txBody>
      </p:sp>
      <p:sp>
        <p:nvSpPr>
          <p:cNvPr id="3" name="コンテンツ プレースホルダー 2"/>
          <p:cNvSpPr>
            <a:spLocks noGrp="1"/>
          </p:cNvSpPr>
          <p:nvPr>
            <p:ph idx="1"/>
          </p:nvPr>
        </p:nvSpPr>
        <p:spPr/>
        <p:txBody>
          <a:bodyPr/>
          <a:lstStyle/>
          <a:p>
            <a:pPr>
              <a:buNone/>
            </a:pPr>
            <a:r>
              <a:rPr lang="en-US" altLang="ja-JP" dirty="0">
                <a:solidFill>
                  <a:srgbClr val="000000"/>
                </a:solidFill>
                <a:latin typeface="Times"/>
                <a:cs typeface="Times"/>
              </a:rPr>
              <a:t>1. </a:t>
            </a:r>
            <a:r>
              <a:rPr lang="ja-JP" altLang="en-US" dirty="0">
                <a:solidFill>
                  <a:srgbClr val="000000"/>
                </a:solidFill>
                <a:latin typeface="Times"/>
                <a:cs typeface="Times"/>
              </a:rPr>
              <a:t> </a:t>
            </a:r>
            <a:r>
              <a:rPr lang="en-US" altLang="ja-JP" sz="2400" dirty="0">
                <a:solidFill>
                  <a:srgbClr val="000000"/>
                </a:solidFill>
                <a:latin typeface="Times"/>
                <a:cs typeface="Times"/>
              </a:rPr>
              <a:t>How did the students perceive the integrated curriculum and engage in various tasks?</a:t>
            </a:r>
          </a:p>
          <a:p>
            <a:pPr marL="514350" indent="-514350">
              <a:buNone/>
            </a:pPr>
            <a:r>
              <a:rPr lang="en-US" altLang="ja-JP" sz="2400" dirty="0">
                <a:solidFill>
                  <a:srgbClr val="000000"/>
                </a:solidFill>
                <a:latin typeface="Times"/>
                <a:cs typeface="Times"/>
              </a:rPr>
              <a:t>(1) Students enjoyed sharing their ideas with classmates and developed their ideas through the integrated curriculum.</a:t>
            </a:r>
          </a:p>
          <a:p>
            <a:pPr marL="514350" indent="-514350">
              <a:buNone/>
            </a:pPr>
            <a:r>
              <a:rPr lang="en-US" altLang="ja-JP" sz="2400" dirty="0">
                <a:solidFill>
                  <a:srgbClr val="000000"/>
                </a:solidFill>
                <a:latin typeface="Times"/>
                <a:cs typeface="Times"/>
              </a:rPr>
              <a:t>(2) Students developed and deepened their understanding about each topic through the integrated curriculum.</a:t>
            </a:r>
          </a:p>
          <a:p>
            <a:pPr marL="514350" indent="-514350">
              <a:buNone/>
            </a:pPr>
            <a:r>
              <a:rPr lang="en-US" altLang="ja-JP" sz="2400" dirty="0">
                <a:solidFill>
                  <a:srgbClr val="000000"/>
                </a:solidFill>
                <a:latin typeface="Times"/>
                <a:cs typeface="Times"/>
              </a:rPr>
              <a:t>(3) Students enjoyed topics which were divided into pros and cons.</a:t>
            </a:r>
          </a:p>
          <a:p>
            <a:pPr marL="0" indent="0">
              <a:buNone/>
            </a:pPr>
            <a:endParaRPr kumimoji="1" lang="ja-JP" altLang="en-US" dirty="0"/>
          </a:p>
        </p:txBody>
      </p:sp>
    </p:spTree>
    <p:extLst>
      <p:ext uri="{BB962C8B-B14F-4D97-AF65-F5344CB8AC3E}">
        <p14:creationId xmlns:p14="http://schemas.microsoft.com/office/powerpoint/2010/main" val="2559527547"/>
      </p:ext>
    </p:extLst>
  </p:cSld>
  <p:clrMapOvr>
    <a:masterClrMapping/>
  </p:clrMapOvr>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lang="en-US" altLang="ja-JP" sz="4000" dirty="0" smtClean="0">
                <a:solidFill>
                  <a:srgbClr val="000000"/>
                </a:solidFill>
                <a:latin typeface="Times"/>
                <a:cs typeface="Times"/>
              </a:rPr>
              <a:t>Findings</a:t>
            </a:r>
            <a:endParaRPr kumimoji="1" lang="ja-JP" altLang="en-US" sz="4000" dirty="0"/>
          </a:p>
        </p:txBody>
      </p:sp>
      <p:sp>
        <p:nvSpPr>
          <p:cNvPr id="3" name="コンテンツ プレースホルダー 2"/>
          <p:cNvSpPr>
            <a:spLocks noGrp="1"/>
          </p:cNvSpPr>
          <p:nvPr>
            <p:ph idx="1"/>
          </p:nvPr>
        </p:nvSpPr>
        <p:spPr/>
        <p:txBody>
          <a:bodyPr/>
          <a:lstStyle/>
          <a:p>
            <a:pPr>
              <a:buNone/>
            </a:pPr>
            <a:r>
              <a:rPr lang="en-US" altLang="ja-JP" dirty="0">
                <a:solidFill>
                  <a:srgbClr val="000000"/>
                </a:solidFill>
                <a:latin typeface="Times"/>
                <a:cs typeface="Times"/>
              </a:rPr>
              <a:t>1</a:t>
            </a:r>
            <a:r>
              <a:rPr lang="en-US" altLang="ja-JP" sz="2400" dirty="0">
                <a:solidFill>
                  <a:srgbClr val="000000"/>
                </a:solidFill>
                <a:latin typeface="Times"/>
                <a:cs typeface="Times"/>
              </a:rPr>
              <a:t>. </a:t>
            </a:r>
            <a:r>
              <a:rPr lang="ja-JP" altLang="en-US" sz="2400" dirty="0">
                <a:solidFill>
                  <a:srgbClr val="000000"/>
                </a:solidFill>
                <a:latin typeface="Times"/>
                <a:cs typeface="Times"/>
              </a:rPr>
              <a:t> </a:t>
            </a:r>
            <a:r>
              <a:rPr lang="en-US" altLang="ja-JP" sz="2400" dirty="0">
                <a:solidFill>
                  <a:srgbClr val="000000"/>
                </a:solidFill>
                <a:latin typeface="Times"/>
                <a:cs typeface="Times"/>
              </a:rPr>
              <a:t>How did the students perceive the integrated curriculum and engage in various tasks?</a:t>
            </a:r>
          </a:p>
          <a:p>
            <a:pPr>
              <a:buNone/>
            </a:pPr>
            <a:r>
              <a:rPr lang="en-US" altLang="ja-JP" sz="2400" dirty="0">
                <a:solidFill>
                  <a:schemeClr val="tx1"/>
                </a:solidFill>
                <a:latin typeface="Times" pitchFamily="18" charset="0"/>
                <a:cs typeface="Times" pitchFamily="18" charset="0"/>
              </a:rPr>
              <a:t>(4) Students appreciated teacher feedback for rewriting.</a:t>
            </a:r>
          </a:p>
          <a:p>
            <a:pPr>
              <a:buNone/>
            </a:pPr>
            <a:r>
              <a:rPr lang="en-US" altLang="ja-JP" sz="2400" dirty="0">
                <a:solidFill>
                  <a:schemeClr val="tx1"/>
                </a:solidFill>
                <a:latin typeface="Times" pitchFamily="18" charset="0"/>
                <a:cs typeface="Times" pitchFamily="18" charset="0"/>
              </a:rPr>
              <a:t>(5) Students learned new vocabulary words by recycling them through the integrated curriculum.</a:t>
            </a:r>
            <a:endParaRPr lang="ja-JP" altLang="en-US" sz="2400" dirty="0">
              <a:solidFill>
                <a:schemeClr val="tx1"/>
              </a:solidFill>
              <a:latin typeface="Times" pitchFamily="18" charset="0"/>
              <a:cs typeface="Times" pitchFamily="18" charset="0"/>
            </a:endParaRPr>
          </a:p>
          <a:p>
            <a:pPr marL="0" indent="0">
              <a:buNone/>
            </a:pPr>
            <a:endParaRPr kumimoji="1" lang="ja-JP" altLang="en-US" dirty="0"/>
          </a:p>
        </p:txBody>
      </p:sp>
    </p:spTree>
    <p:extLst>
      <p:ext uri="{BB962C8B-B14F-4D97-AF65-F5344CB8AC3E}">
        <p14:creationId xmlns:p14="http://schemas.microsoft.com/office/powerpoint/2010/main" val="3505326553"/>
      </p:ext>
    </p:extLst>
  </p:cSld>
  <p:clrMapOvr>
    <a:masterClrMapping/>
  </p:clrMapOvr>
  <p:timing>
    <p:tnLst>
      <p:par>
        <p:cTn xmlns:p14="http://schemas.microsoft.com/office/powerpoint/2010/mai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lang="en-US" altLang="ja-JP" sz="4000" dirty="0" smtClean="0">
                <a:solidFill>
                  <a:srgbClr val="000000"/>
                </a:solidFill>
                <a:latin typeface="Times"/>
                <a:cs typeface="Times"/>
              </a:rPr>
              <a:t>Findings</a:t>
            </a:r>
            <a:endParaRPr kumimoji="1" lang="ja-JP" altLang="en-US" dirty="0"/>
          </a:p>
        </p:txBody>
      </p:sp>
      <p:sp>
        <p:nvSpPr>
          <p:cNvPr id="3" name="コンテンツ プレースホルダー 2"/>
          <p:cNvSpPr>
            <a:spLocks noGrp="1"/>
          </p:cNvSpPr>
          <p:nvPr>
            <p:ph idx="1"/>
          </p:nvPr>
        </p:nvSpPr>
        <p:spPr>
          <a:xfrm>
            <a:off x="779463" y="1828800"/>
            <a:ext cx="7583487" cy="4495800"/>
          </a:xfrm>
        </p:spPr>
        <p:txBody>
          <a:bodyPr>
            <a:normAutofit lnSpcReduction="10000"/>
          </a:bodyPr>
          <a:lstStyle/>
          <a:p>
            <a:pPr marL="0" indent="0">
              <a:buNone/>
            </a:pPr>
            <a:r>
              <a:rPr lang="en-US" altLang="ja-JP" sz="2400" dirty="0">
                <a:solidFill>
                  <a:srgbClr val="000000"/>
                </a:solidFill>
                <a:latin typeface="Times"/>
                <a:cs typeface="Times"/>
              </a:rPr>
              <a:t>2. How did they develop collaborative dialogue</a:t>
            </a:r>
            <a:r>
              <a:rPr lang="en-US" altLang="ja-JP" sz="2400" dirty="0" smtClean="0">
                <a:solidFill>
                  <a:srgbClr val="000000"/>
                </a:solidFill>
                <a:latin typeface="Times"/>
                <a:cs typeface="Times"/>
              </a:rPr>
              <a:t>?</a:t>
            </a:r>
          </a:p>
          <a:p>
            <a:pPr marL="457200" indent="-457200">
              <a:buAutoNum type="arabicParenBoth"/>
            </a:pPr>
            <a:r>
              <a:rPr lang="en-US" altLang="ja-JP" sz="2400" dirty="0" smtClean="0">
                <a:solidFill>
                  <a:srgbClr val="000000"/>
                </a:solidFill>
                <a:latin typeface="Times"/>
                <a:cs typeface="Times"/>
              </a:rPr>
              <a:t>Students </a:t>
            </a:r>
            <a:r>
              <a:rPr lang="en-US" altLang="ja-JP" sz="2400" dirty="0">
                <a:solidFill>
                  <a:srgbClr val="000000"/>
                </a:solidFill>
                <a:latin typeface="Times"/>
                <a:cs typeface="Times"/>
              </a:rPr>
              <a:t>improved their speaking skills through collaborative dialogue.</a:t>
            </a:r>
          </a:p>
          <a:p>
            <a:pPr marL="514350" indent="-514350">
              <a:buAutoNum type="arabicParenBoth"/>
            </a:pPr>
            <a:r>
              <a:rPr lang="en-US" altLang="ja-JP" sz="2400" dirty="0">
                <a:solidFill>
                  <a:srgbClr val="000000"/>
                </a:solidFill>
                <a:latin typeface="Times"/>
                <a:cs typeface="Times"/>
              </a:rPr>
              <a:t>In particular, </a:t>
            </a:r>
            <a:r>
              <a:rPr lang="en-US" altLang="ja-JP" sz="2400" dirty="0" smtClean="0">
                <a:solidFill>
                  <a:srgbClr val="000000"/>
                </a:solidFill>
                <a:latin typeface="Times"/>
                <a:cs typeface="Times"/>
              </a:rPr>
              <a:t>teaching </a:t>
            </a:r>
            <a:r>
              <a:rPr lang="en-US" altLang="ja-JP" sz="2400" dirty="0">
                <a:solidFill>
                  <a:srgbClr val="000000"/>
                </a:solidFill>
                <a:latin typeface="Times"/>
                <a:cs typeface="Times"/>
              </a:rPr>
              <a:t>communication strategies helped students to demonstrate increased independence (self-regulation</a:t>
            </a:r>
            <a:r>
              <a:rPr lang="en-US" altLang="ja-JP" sz="2400" dirty="0" smtClean="0">
                <a:solidFill>
                  <a:srgbClr val="000000"/>
                </a:solidFill>
                <a:latin typeface="Times"/>
                <a:cs typeface="Times"/>
              </a:rPr>
              <a:t>)</a:t>
            </a:r>
            <a:r>
              <a:rPr lang="en-US" altLang="ja-JP" sz="2400" dirty="0">
                <a:solidFill>
                  <a:srgbClr val="000000"/>
                </a:solidFill>
                <a:latin typeface="Times"/>
                <a:cs typeface="Times"/>
              </a:rPr>
              <a:t> </a:t>
            </a:r>
            <a:r>
              <a:rPr lang="en-US" altLang="ja-JP" sz="2400" dirty="0" smtClean="0">
                <a:solidFill>
                  <a:srgbClr val="000000"/>
                </a:solidFill>
                <a:latin typeface="Times"/>
                <a:cs typeface="Times"/>
              </a:rPr>
              <a:t>in performing tasks.</a:t>
            </a:r>
            <a:r>
              <a:rPr lang="en-US" altLang="ja-JP" sz="2400" dirty="0">
                <a:solidFill>
                  <a:srgbClr val="000000"/>
                </a:solidFill>
                <a:latin typeface="Times"/>
                <a:cs typeface="Times"/>
              </a:rPr>
              <a:t> </a:t>
            </a:r>
            <a:r>
              <a:rPr lang="en-US" altLang="ja-JP" sz="2400" dirty="0" smtClean="0">
                <a:solidFill>
                  <a:srgbClr val="000000"/>
                </a:solidFill>
                <a:latin typeface="Times"/>
                <a:cs typeface="Times"/>
              </a:rPr>
              <a:t>In other words, students </a:t>
            </a:r>
            <a:r>
              <a:rPr lang="en-US" altLang="ja-JP" sz="2400" dirty="0">
                <a:solidFill>
                  <a:srgbClr val="000000"/>
                </a:solidFill>
                <a:latin typeface="Times"/>
                <a:cs typeface="Times"/>
              </a:rPr>
              <a:t>developed </a:t>
            </a:r>
            <a:r>
              <a:rPr lang="en-US" altLang="ja-JP" sz="2400" dirty="0" smtClean="0">
                <a:solidFill>
                  <a:srgbClr val="000000"/>
                </a:solidFill>
                <a:latin typeface="Times"/>
                <a:cs typeface="Times"/>
              </a:rPr>
              <a:t>“the quality and quantity” of collaborative dialogue (see Swain, Kinnear, &amp; Steinman, 2011) from peer </a:t>
            </a:r>
            <a:r>
              <a:rPr lang="en-US" altLang="ja-JP" sz="2400" dirty="0">
                <a:solidFill>
                  <a:srgbClr val="000000"/>
                </a:solidFill>
                <a:latin typeface="Times"/>
                <a:cs typeface="Times"/>
              </a:rPr>
              <a:t>assistance to </a:t>
            </a:r>
            <a:r>
              <a:rPr lang="en-US" altLang="ja-JP" sz="2400" dirty="0" smtClean="0">
                <a:solidFill>
                  <a:srgbClr val="000000"/>
                </a:solidFill>
                <a:latin typeface="Times"/>
                <a:cs typeface="Times"/>
              </a:rPr>
              <a:t>both peer assistance and negotiation </a:t>
            </a:r>
            <a:r>
              <a:rPr lang="en-US" altLang="ja-JP" sz="2400" dirty="0">
                <a:solidFill>
                  <a:srgbClr val="000000"/>
                </a:solidFill>
                <a:latin typeface="Times"/>
                <a:cs typeface="Times"/>
              </a:rPr>
              <a:t>for </a:t>
            </a:r>
            <a:r>
              <a:rPr lang="en-US" altLang="ja-JP" sz="2400" dirty="0" smtClean="0">
                <a:solidFill>
                  <a:srgbClr val="000000"/>
                </a:solidFill>
                <a:latin typeface="Times"/>
                <a:cs typeface="Times"/>
              </a:rPr>
              <a:t>meaning</a:t>
            </a:r>
            <a:r>
              <a:rPr lang="en-US" altLang="ja-JP" sz="2400" dirty="0">
                <a:solidFill>
                  <a:srgbClr val="000000"/>
                </a:solidFill>
                <a:latin typeface="Times"/>
                <a:cs typeface="Times"/>
              </a:rPr>
              <a:t> </a:t>
            </a:r>
            <a:r>
              <a:rPr lang="en-US" altLang="ja-JP" sz="2400" dirty="0" smtClean="0">
                <a:solidFill>
                  <a:srgbClr val="000000"/>
                </a:solidFill>
                <a:latin typeface="Times"/>
                <a:cs typeface="Times"/>
              </a:rPr>
              <a:t>as </a:t>
            </a:r>
            <a:r>
              <a:rPr lang="en-US" altLang="ja-JP" sz="2400" dirty="0">
                <a:solidFill>
                  <a:srgbClr val="000000"/>
                </a:solidFill>
                <a:latin typeface="Times"/>
                <a:cs typeface="Times"/>
              </a:rPr>
              <a:t>they moved from peripheral participants to full participants in tasks. </a:t>
            </a:r>
            <a:endParaRPr lang="ja-JP" altLang="en-US" sz="2400" dirty="0">
              <a:solidFill>
                <a:srgbClr val="000000"/>
              </a:solidFill>
              <a:latin typeface="Times"/>
              <a:cs typeface="Times"/>
            </a:endParaRPr>
          </a:p>
          <a:p>
            <a:pPr marL="0" indent="0">
              <a:buNone/>
            </a:pPr>
            <a:endParaRPr lang="en-US" altLang="ja-JP" sz="2400" dirty="0">
              <a:solidFill>
                <a:srgbClr val="000000"/>
              </a:solidFill>
              <a:latin typeface="Times"/>
              <a:cs typeface="Times"/>
            </a:endParaRPr>
          </a:p>
          <a:p>
            <a:pPr marL="0" indent="0">
              <a:buNone/>
            </a:pPr>
            <a:endParaRPr kumimoji="1" lang="ja-JP" altLang="en-US" dirty="0">
              <a:latin typeface="Times"/>
              <a:cs typeface="Times"/>
            </a:endParaRPr>
          </a:p>
        </p:txBody>
      </p:sp>
    </p:spTree>
    <p:extLst>
      <p:ext uri="{BB962C8B-B14F-4D97-AF65-F5344CB8AC3E}">
        <p14:creationId xmlns:p14="http://schemas.microsoft.com/office/powerpoint/2010/main" val="227931271"/>
      </p:ext>
    </p:extLst>
  </p:cSld>
  <p:clrMapOvr>
    <a:masterClrMapping/>
  </p:clrMapOvr>
  <p:timing>
    <p:tnLst>
      <p:par>
        <p:cTn xmlns:p14="http://schemas.microsoft.com/office/powerpoint/2010/mai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79463" y="520700"/>
            <a:ext cx="7583487" cy="688788"/>
          </a:xfrm>
        </p:spPr>
        <p:txBody>
          <a:bodyPr/>
          <a:lstStyle/>
          <a:p>
            <a:pPr algn="ctr"/>
            <a:r>
              <a:rPr lang="en-US" altLang="ja-JP" sz="4000" dirty="0" smtClean="0">
                <a:solidFill>
                  <a:srgbClr val="000000"/>
                </a:solidFill>
                <a:latin typeface="Times"/>
                <a:cs typeface="Times"/>
              </a:rPr>
              <a:t>Findings</a:t>
            </a:r>
            <a:endParaRPr kumimoji="1" lang="ja-JP" altLang="en-US" sz="4000" dirty="0"/>
          </a:p>
        </p:txBody>
      </p:sp>
      <p:sp>
        <p:nvSpPr>
          <p:cNvPr id="3" name="コンテンツ プレースホルダー 2"/>
          <p:cNvSpPr>
            <a:spLocks noGrp="1"/>
          </p:cNvSpPr>
          <p:nvPr>
            <p:ph idx="1"/>
          </p:nvPr>
        </p:nvSpPr>
        <p:spPr>
          <a:xfrm>
            <a:off x="779463" y="1247588"/>
            <a:ext cx="7583487" cy="5254812"/>
          </a:xfrm>
        </p:spPr>
        <p:txBody>
          <a:bodyPr/>
          <a:lstStyle/>
          <a:p>
            <a:pPr marL="0" indent="0">
              <a:buNone/>
            </a:pPr>
            <a:r>
              <a:rPr lang="en-US" altLang="ja-JP" sz="2400" dirty="0">
                <a:solidFill>
                  <a:srgbClr val="000000"/>
                </a:solidFill>
                <a:latin typeface="Times"/>
                <a:cs typeface="Times"/>
              </a:rPr>
              <a:t>3. How did they build a community of practice</a:t>
            </a:r>
            <a:r>
              <a:rPr lang="en-US" altLang="ja-JP" sz="2400" dirty="0" smtClean="0">
                <a:solidFill>
                  <a:srgbClr val="000000"/>
                </a:solidFill>
                <a:latin typeface="Times"/>
                <a:cs typeface="Times"/>
              </a:rPr>
              <a:t>?</a:t>
            </a:r>
          </a:p>
          <a:p>
            <a:pPr marL="0" indent="0">
              <a:buNone/>
            </a:pPr>
            <a:r>
              <a:rPr lang="en-US" altLang="ja-JP" sz="2400" dirty="0">
                <a:solidFill>
                  <a:srgbClr val="000000"/>
                </a:solidFill>
                <a:latin typeface="Times"/>
                <a:cs typeface="Times"/>
              </a:rPr>
              <a:t> </a:t>
            </a:r>
            <a:r>
              <a:rPr lang="en-US" altLang="ja-JP" sz="2400" dirty="0" smtClean="0">
                <a:solidFill>
                  <a:srgbClr val="000000"/>
                </a:solidFill>
                <a:latin typeface="Times"/>
                <a:cs typeface="Times"/>
              </a:rPr>
              <a:t>(1) At the beginning of the 1st semester, students had difficulty keeping talking in English. Some students were scare of PUT class. As they became used to performing the tasks by utilizing conversation strategies, they started to enjoy sharing their ideas with classmates. </a:t>
            </a:r>
          </a:p>
          <a:p>
            <a:pPr marL="0" indent="0">
              <a:buNone/>
            </a:pPr>
            <a:r>
              <a:rPr lang="en-US" altLang="ja-JP" sz="2400" dirty="0" smtClean="0">
                <a:solidFill>
                  <a:srgbClr val="000000"/>
                </a:solidFill>
                <a:latin typeface="Times"/>
                <a:cs typeface="Times"/>
              </a:rPr>
              <a:t>(2) In the second semester, students developed their ideas about challenging topics by learning from each other. In this way, they deepened their understanding about each topic. Swain, Kinnear, &amp; Steinman (2011) claim that “learning involves a gradual and deepening process of participation in a community of practice” (p. 27). </a:t>
            </a:r>
            <a:endParaRPr kumimoji="1" lang="ja-JP" altLang="en-US" dirty="0"/>
          </a:p>
        </p:txBody>
      </p:sp>
    </p:spTree>
    <p:extLst>
      <p:ext uri="{BB962C8B-B14F-4D97-AF65-F5344CB8AC3E}">
        <p14:creationId xmlns:p14="http://schemas.microsoft.com/office/powerpoint/2010/main" val="29024919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79463" y="431800"/>
            <a:ext cx="7583487" cy="891988"/>
          </a:xfrm>
        </p:spPr>
        <p:txBody>
          <a:bodyPr/>
          <a:lstStyle/>
          <a:p>
            <a:pPr algn="ctr"/>
            <a:r>
              <a:rPr lang="en-US" altLang="ja-JP" sz="4000" dirty="0">
                <a:solidFill>
                  <a:schemeClr val="tx1"/>
                </a:solidFill>
                <a:latin typeface="Times"/>
                <a:cs typeface="Times"/>
              </a:rPr>
              <a:t>Skills Integration</a:t>
            </a:r>
            <a:endParaRPr kumimoji="1" lang="ja-JP" altLang="en-US" dirty="0"/>
          </a:p>
        </p:txBody>
      </p:sp>
      <p:sp>
        <p:nvSpPr>
          <p:cNvPr id="3" name="コンテンツ プレースホルダー 2"/>
          <p:cNvSpPr>
            <a:spLocks noGrp="1"/>
          </p:cNvSpPr>
          <p:nvPr>
            <p:ph idx="1"/>
          </p:nvPr>
        </p:nvSpPr>
        <p:spPr>
          <a:xfrm>
            <a:off x="779463" y="1600200"/>
            <a:ext cx="7583487" cy="4394200"/>
          </a:xfrm>
        </p:spPr>
        <p:txBody>
          <a:bodyPr>
            <a:normAutofit/>
          </a:bodyPr>
          <a:lstStyle/>
          <a:p>
            <a:pPr>
              <a:buNone/>
            </a:pPr>
            <a:r>
              <a:rPr lang="en-US" altLang="ja-JP" dirty="0">
                <a:solidFill>
                  <a:srgbClr val="000000"/>
                </a:solidFill>
                <a:latin typeface="Times"/>
                <a:cs typeface="Times"/>
              </a:rPr>
              <a:t>5. By attending primarily to what learners can do with language, and only secondarily to the forms of language, we invite any or all of the four skills that are relevant into the classroom arena.</a:t>
            </a:r>
            <a:endParaRPr lang="ja-JP" altLang="en-US" dirty="0">
              <a:solidFill>
                <a:srgbClr val="000000"/>
              </a:solidFill>
              <a:latin typeface="Times"/>
              <a:cs typeface="Times"/>
            </a:endParaRPr>
          </a:p>
          <a:p>
            <a:pPr>
              <a:buNone/>
            </a:pPr>
            <a:r>
              <a:rPr lang="en-US" altLang="ja-JP" dirty="0">
                <a:solidFill>
                  <a:srgbClr val="000000"/>
                </a:solidFill>
                <a:latin typeface="Times"/>
                <a:cs typeface="Times"/>
              </a:rPr>
              <a:t>6. Often one skill will reinforce another; we learn to speak, for example, in part by modeling what we hear, and we learn to write by examining what we can read.</a:t>
            </a:r>
            <a:endParaRPr lang="ja-JP" altLang="en-US" dirty="0">
              <a:solidFill>
                <a:srgbClr val="000000"/>
              </a:solidFill>
              <a:latin typeface="Times"/>
              <a:cs typeface="Times"/>
            </a:endParaRPr>
          </a:p>
          <a:p>
            <a:pPr>
              <a:buNone/>
            </a:pPr>
            <a:r>
              <a:rPr lang="en-US" altLang="ja-JP" dirty="0">
                <a:solidFill>
                  <a:srgbClr val="000000"/>
                </a:solidFill>
                <a:latin typeface="Times"/>
                <a:cs typeface="Times"/>
              </a:rPr>
              <a:t>7. Proponents of the whole language approach… have shown us that in the real world of  language use, most of our natural performance involves not only the integration of  one or more skills, but connections between language and the way we think and feel and act. </a:t>
            </a:r>
            <a:endParaRPr lang="ja-JP" altLang="en-US" dirty="0">
              <a:solidFill>
                <a:srgbClr val="000000"/>
              </a:solidFill>
              <a:latin typeface="Times"/>
              <a:cs typeface="Times"/>
            </a:endParaRPr>
          </a:p>
          <a:p>
            <a:pPr marL="0" indent="0">
              <a:buNone/>
            </a:pPr>
            <a:endParaRPr kumimoji="1" lang="ja-JP" altLang="en-US" dirty="0"/>
          </a:p>
        </p:txBody>
      </p:sp>
    </p:spTree>
    <p:extLst>
      <p:ext uri="{BB962C8B-B14F-4D97-AF65-F5344CB8AC3E}">
        <p14:creationId xmlns:p14="http://schemas.microsoft.com/office/powerpoint/2010/main" val="3089457773"/>
      </p:ext>
    </p:extLst>
  </p:cSld>
  <p:clrMapOvr>
    <a:masterClrMapping/>
  </p:clrMapOvr>
  <p:timing>
    <p:tnLst>
      <p:par>
        <p:cTn xmlns:p14="http://schemas.microsoft.com/office/powerpoint/2010/mai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kumimoji="1" lang="en-US" altLang="ja-JP" sz="4000" dirty="0" smtClean="0">
                <a:solidFill>
                  <a:srgbClr val="000000"/>
                </a:solidFill>
                <a:latin typeface="Times"/>
                <a:cs typeface="Times"/>
              </a:rPr>
              <a:t>Conclusion</a:t>
            </a:r>
            <a:endParaRPr kumimoji="1" lang="ja-JP" altLang="en-US" sz="4000" dirty="0">
              <a:solidFill>
                <a:srgbClr val="000000"/>
              </a:solidFill>
              <a:latin typeface="Times"/>
              <a:cs typeface="Times"/>
            </a:endParaRPr>
          </a:p>
        </p:txBody>
      </p:sp>
      <p:sp>
        <p:nvSpPr>
          <p:cNvPr id="3" name="コンテンツ プレースホルダー 2"/>
          <p:cNvSpPr>
            <a:spLocks noGrp="1"/>
          </p:cNvSpPr>
          <p:nvPr>
            <p:ph idx="1"/>
          </p:nvPr>
        </p:nvSpPr>
        <p:spPr/>
        <p:txBody>
          <a:bodyPr>
            <a:normAutofit/>
          </a:bodyPr>
          <a:lstStyle/>
          <a:p>
            <a:pPr marL="0" indent="0">
              <a:buNone/>
            </a:pPr>
            <a:r>
              <a:rPr lang="en-US" altLang="ja-JP" sz="2800" dirty="0">
                <a:solidFill>
                  <a:srgbClr val="000000"/>
                </a:solidFill>
                <a:latin typeface="Times"/>
                <a:cs typeface="Times"/>
              </a:rPr>
              <a:t>R</a:t>
            </a:r>
            <a:r>
              <a:rPr lang="en-US" altLang="ja-JP" sz="2800" dirty="0" smtClean="0">
                <a:solidFill>
                  <a:srgbClr val="000000"/>
                </a:solidFill>
                <a:latin typeface="Times"/>
                <a:cs typeface="Times"/>
              </a:rPr>
              <a:t>epeated </a:t>
            </a:r>
            <a:r>
              <a:rPr lang="en-US" altLang="ja-JP" sz="2800" dirty="0">
                <a:solidFill>
                  <a:srgbClr val="000000"/>
                </a:solidFill>
                <a:latin typeface="Times"/>
                <a:cs typeface="Times"/>
              </a:rPr>
              <a:t>task engagement through collaborative dialogue helps students to build a community of practice</a:t>
            </a:r>
            <a:r>
              <a:rPr lang="en-US" altLang="ja-JP" sz="2800">
                <a:solidFill>
                  <a:srgbClr val="000000"/>
                </a:solidFill>
                <a:latin typeface="Times"/>
                <a:cs typeface="Times"/>
              </a:rPr>
              <a:t>. </a:t>
            </a:r>
            <a:r>
              <a:rPr lang="en-US" altLang="ja-JP" sz="2800" dirty="0" smtClean="0">
                <a:solidFill>
                  <a:srgbClr val="000000"/>
                </a:solidFill>
                <a:latin typeface="Times"/>
                <a:cs typeface="Times"/>
              </a:rPr>
              <a:t>As </a:t>
            </a:r>
            <a:r>
              <a:rPr lang="en-US" altLang="ja-JP" sz="2800" dirty="0">
                <a:solidFill>
                  <a:srgbClr val="000000"/>
                </a:solidFill>
                <a:latin typeface="Times"/>
                <a:cs typeface="Times"/>
              </a:rPr>
              <a:t>a result, they developed a high-level of communication ability.</a:t>
            </a:r>
            <a:endParaRPr lang="ja-JP" altLang="ja-JP" sz="2800" dirty="0">
              <a:solidFill>
                <a:srgbClr val="000000"/>
              </a:solidFill>
              <a:latin typeface="Times"/>
              <a:cs typeface="Times"/>
            </a:endParaRPr>
          </a:p>
          <a:p>
            <a:pPr marL="0" indent="0">
              <a:buNone/>
            </a:pPr>
            <a:endParaRPr kumimoji="1" lang="ja-JP" altLang="en-US" sz="2400" dirty="0">
              <a:solidFill>
                <a:srgbClr val="000000"/>
              </a:solidFill>
              <a:latin typeface="Times"/>
              <a:cs typeface="Times"/>
            </a:endParaRPr>
          </a:p>
        </p:txBody>
      </p:sp>
    </p:spTree>
    <p:extLst>
      <p:ext uri="{BB962C8B-B14F-4D97-AF65-F5344CB8AC3E}">
        <p14:creationId xmlns:p14="http://schemas.microsoft.com/office/powerpoint/2010/main" val="3328880301"/>
      </p:ext>
    </p:extLst>
  </p:cSld>
  <p:clrMapOvr>
    <a:masterClrMapping/>
  </p:clrMapOvr>
  <p:timing>
    <p:tnLst>
      <p:par>
        <p:cTn xmlns:p14="http://schemas.microsoft.com/office/powerpoint/2010/mai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kumimoji="1" lang="en-US" altLang="ja-JP" sz="4000" dirty="0" smtClean="0">
                <a:solidFill>
                  <a:srgbClr val="000000"/>
                </a:solidFill>
                <a:latin typeface="Times"/>
                <a:cs typeface="Times"/>
              </a:rPr>
              <a:t>References</a:t>
            </a:r>
            <a:endParaRPr kumimoji="1" lang="ja-JP" altLang="en-US" sz="4000" dirty="0">
              <a:solidFill>
                <a:srgbClr val="000000"/>
              </a:solidFill>
              <a:latin typeface="Times"/>
              <a:cs typeface="Times"/>
            </a:endParaRPr>
          </a:p>
        </p:txBody>
      </p:sp>
      <p:sp>
        <p:nvSpPr>
          <p:cNvPr id="3" name="コンテンツ プレースホルダー 2"/>
          <p:cNvSpPr>
            <a:spLocks noGrp="1"/>
          </p:cNvSpPr>
          <p:nvPr>
            <p:ph idx="1"/>
          </p:nvPr>
        </p:nvSpPr>
        <p:spPr/>
        <p:txBody>
          <a:bodyPr>
            <a:normAutofit fontScale="92500" lnSpcReduction="20000"/>
          </a:bodyPr>
          <a:lstStyle/>
          <a:p>
            <a:pPr>
              <a:buNone/>
            </a:pPr>
            <a:r>
              <a:rPr lang="en-US" altLang="ja-JP" sz="2400" dirty="0">
                <a:solidFill>
                  <a:srgbClr val="000000"/>
                </a:solidFill>
                <a:latin typeface="Times"/>
                <a:cs typeface="Times"/>
              </a:rPr>
              <a:t>Ellis, R. (2005). Instructed language learning and task-based teaching. In E. </a:t>
            </a:r>
            <a:r>
              <a:rPr lang="en-US" altLang="ja-JP" sz="2400" dirty="0" err="1">
                <a:solidFill>
                  <a:srgbClr val="000000"/>
                </a:solidFill>
                <a:latin typeface="Times"/>
                <a:cs typeface="Times"/>
              </a:rPr>
              <a:t>Hinkel</a:t>
            </a:r>
            <a:r>
              <a:rPr lang="en-US" altLang="ja-JP" sz="2400" dirty="0">
                <a:solidFill>
                  <a:srgbClr val="000000"/>
                </a:solidFill>
                <a:latin typeface="Times"/>
                <a:cs typeface="Times"/>
              </a:rPr>
              <a:t> (Ed.), </a:t>
            </a:r>
            <a:r>
              <a:rPr lang="en-US" altLang="ja-JP" sz="2400" i="1" dirty="0">
                <a:solidFill>
                  <a:srgbClr val="000000"/>
                </a:solidFill>
                <a:latin typeface="Times"/>
                <a:cs typeface="Times"/>
              </a:rPr>
              <a:t>Handbook of research in second language teaching and learning</a:t>
            </a:r>
            <a:r>
              <a:rPr lang="en-US" altLang="ja-JP" sz="2400" dirty="0">
                <a:solidFill>
                  <a:srgbClr val="000000"/>
                </a:solidFill>
                <a:latin typeface="Times"/>
                <a:cs typeface="Times"/>
              </a:rPr>
              <a:t> (pp. 713-728). London: Lawrence Erlbaum Associates.</a:t>
            </a:r>
          </a:p>
          <a:p>
            <a:pPr>
              <a:buNone/>
            </a:pPr>
            <a:r>
              <a:rPr lang="en-US" altLang="ja-JP" sz="2400" dirty="0">
                <a:solidFill>
                  <a:srgbClr val="000000"/>
                </a:solidFill>
                <a:latin typeface="Times"/>
                <a:cs typeface="Times"/>
              </a:rPr>
              <a:t>Ellis, R. (2008). </a:t>
            </a:r>
            <a:r>
              <a:rPr lang="en-US" altLang="ja-JP" sz="2400" i="1" dirty="0">
                <a:solidFill>
                  <a:srgbClr val="000000"/>
                </a:solidFill>
                <a:latin typeface="Times"/>
                <a:cs typeface="Times"/>
              </a:rPr>
              <a:t>The study of second language acquisition</a:t>
            </a:r>
            <a:r>
              <a:rPr lang="en-US" altLang="ja-JP" sz="2400" dirty="0">
                <a:solidFill>
                  <a:srgbClr val="000000"/>
                </a:solidFill>
                <a:latin typeface="Times"/>
                <a:cs typeface="Times"/>
              </a:rPr>
              <a:t>. Oxford: Oxford University Press.</a:t>
            </a:r>
          </a:p>
          <a:p>
            <a:pPr>
              <a:buNone/>
            </a:pPr>
            <a:r>
              <a:rPr lang="en-US" altLang="ja-JP" sz="2400" dirty="0">
                <a:solidFill>
                  <a:srgbClr val="000000"/>
                </a:solidFill>
                <a:latin typeface="Times"/>
                <a:cs typeface="Times"/>
              </a:rPr>
              <a:t>Firth, A. &amp; J. Wagner.  (1997).  On discourse, communication, and (some) fundamental concepts in  SLA research</a:t>
            </a:r>
            <a:r>
              <a:rPr lang="en-US" altLang="ja-JP" sz="2400" i="1" dirty="0">
                <a:solidFill>
                  <a:srgbClr val="000000"/>
                </a:solidFill>
                <a:latin typeface="Times"/>
                <a:cs typeface="Times"/>
              </a:rPr>
              <a:t>. The Modern Language Journal</a:t>
            </a:r>
            <a:r>
              <a:rPr lang="en-US" altLang="ja-JP" sz="2400" dirty="0">
                <a:solidFill>
                  <a:srgbClr val="000000"/>
                </a:solidFill>
                <a:latin typeface="Times"/>
                <a:cs typeface="Times"/>
              </a:rPr>
              <a:t>,</a:t>
            </a:r>
            <a:r>
              <a:rPr lang="en-US" altLang="ja-JP" sz="2400" i="1" dirty="0">
                <a:solidFill>
                  <a:srgbClr val="000000"/>
                </a:solidFill>
                <a:latin typeface="Times"/>
                <a:cs typeface="Times"/>
              </a:rPr>
              <a:t> 82</a:t>
            </a:r>
            <a:r>
              <a:rPr lang="en-US" altLang="ja-JP" sz="2400" dirty="0">
                <a:solidFill>
                  <a:srgbClr val="000000"/>
                </a:solidFill>
                <a:latin typeface="Times"/>
                <a:cs typeface="Times"/>
              </a:rPr>
              <a:t>, 91-94.</a:t>
            </a:r>
          </a:p>
          <a:p>
            <a:pPr>
              <a:buNone/>
            </a:pPr>
            <a:r>
              <a:rPr lang="en-US" altLang="ja-JP" sz="2400" dirty="0">
                <a:solidFill>
                  <a:srgbClr val="000000"/>
                </a:solidFill>
                <a:latin typeface="Times"/>
                <a:cs typeface="Times"/>
              </a:rPr>
              <a:t>Foster, P., &amp; </a:t>
            </a:r>
            <a:r>
              <a:rPr lang="en-US" altLang="ja-JP" sz="2400" dirty="0" err="1">
                <a:solidFill>
                  <a:srgbClr val="000000"/>
                </a:solidFill>
                <a:latin typeface="Times"/>
                <a:cs typeface="Times"/>
              </a:rPr>
              <a:t>Ohta</a:t>
            </a:r>
            <a:r>
              <a:rPr lang="en-US" altLang="ja-JP" sz="2400" dirty="0">
                <a:solidFill>
                  <a:srgbClr val="000000"/>
                </a:solidFill>
                <a:latin typeface="Times"/>
                <a:cs typeface="Times"/>
              </a:rPr>
              <a:t>, A. S. (2005). Negotiation for meaning and peer assistance in second language classrooms. </a:t>
            </a:r>
            <a:r>
              <a:rPr lang="en-US" altLang="ja-JP" sz="2400" i="1" dirty="0">
                <a:solidFill>
                  <a:srgbClr val="000000"/>
                </a:solidFill>
                <a:latin typeface="Times"/>
                <a:cs typeface="Times"/>
              </a:rPr>
              <a:t>Applied Linguistics</a:t>
            </a:r>
            <a:r>
              <a:rPr lang="en-US" altLang="ja-JP" sz="2400" dirty="0">
                <a:solidFill>
                  <a:srgbClr val="000000"/>
                </a:solidFill>
                <a:latin typeface="Times"/>
                <a:cs typeface="Times"/>
              </a:rPr>
              <a:t>, </a:t>
            </a:r>
            <a:r>
              <a:rPr lang="en-US" altLang="ja-JP" sz="2400" i="1" dirty="0">
                <a:solidFill>
                  <a:srgbClr val="000000"/>
                </a:solidFill>
                <a:latin typeface="Times"/>
                <a:cs typeface="Times"/>
              </a:rPr>
              <a:t>26</a:t>
            </a:r>
            <a:r>
              <a:rPr lang="en-US" altLang="ja-JP" sz="2400" dirty="0">
                <a:solidFill>
                  <a:srgbClr val="000000"/>
                </a:solidFill>
                <a:latin typeface="Times"/>
                <a:cs typeface="Times"/>
              </a:rPr>
              <a:t>, 402-430</a:t>
            </a:r>
            <a:r>
              <a:rPr lang="en-US" altLang="ja-JP" sz="2400" i="1" dirty="0">
                <a:solidFill>
                  <a:srgbClr val="000000"/>
                </a:solidFill>
                <a:latin typeface="Times"/>
                <a:cs typeface="Times"/>
              </a:rPr>
              <a:t>.</a:t>
            </a:r>
          </a:p>
          <a:p>
            <a:pPr marL="0" indent="0">
              <a:buNone/>
            </a:pPr>
            <a:endParaRPr kumimoji="1" lang="ja-JP" altLang="en-US" dirty="0"/>
          </a:p>
        </p:txBody>
      </p:sp>
    </p:spTree>
    <p:extLst>
      <p:ext uri="{BB962C8B-B14F-4D97-AF65-F5344CB8AC3E}">
        <p14:creationId xmlns:p14="http://schemas.microsoft.com/office/powerpoint/2010/main" val="1724776944"/>
      </p:ext>
    </p:extLst>
  </p:cSld>
  <p:clrMapOvr>
    <a:masterClrMapping/>
  </p:clrMapOvr>
  <p:timing>
    <p:tnLst>
      <p:par>
        <p:cTn xmlns:p14="http://schemas.microsoft.com/office/powerpoint/2010/mai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lang="en-US" altLang="ja-JP" sz="4000" dirty="0">
                <a:solidFill>
                  <a:srgbClr val="000000"/>
                </a:solidFill>
                <a:latin typeface="Times"/>
                <a:cs typeface="Times"/>
              </a:rPr>
              <a:t>References</a:t>
            </a:r>
            <a:endParaRPr kumimoji="1" lang="ja-JP" altLang="en-US" sz="4000" dirty="0"/>
          </a:p>
        </p:txBody>
      </p:sp>
      <p:sp>
        <p:nvSpPr>
          <p:cNvPr id="3" name="コンテンツ プレースホルダー 2"/>
          <p:cNvSpPr>
            <a:spLocks noGrp="1"/>
          </p:cNvSpPr>
          <p:nvPr>
            <p:ph idx="1"/>
          </p:nvPr>
        </p:nvSpPr>
        <p:spPr/>
        <p:txBody>
          <a:bodyPr>
            <a:normAutofit fontScale="25000" lnSpcReduction="20000"/>
          </a:bodyPr>
          <a:lstStyle/>
          <a:p>
            <a:pPr>
              <a:buNone/>
            </a:pPr>
            <a:r>
              <a:rPr lang="en-US" altLang="ja-JP" sz="7200" dirty="0" err="1">
                <a:solidFill>
                  <a:srgbClr val="000000"/>
                </a:solidFill>
                <a:latin typeface="Times"/>
                <a:cs typeface="Times"/>
              </a:rPr>
              <a:t>Lantolf</a:t>
            </a:r>
            <a:r>
              <a:rPr lang="en-US" altLang="ja-JP" sz="7200" dirty="0">
                <a:solidFill>
                  <a:srgbClr val="000000"/>
                </a:solidFill>
                <a:latin typeface="Times"/>
                <a:cs typeface="Times"/>
              </a:rPr>
              <a:t>, J. P. (2000). Introducing sociocultural theory. In J. P. </a:t>
            </a:r>
            <a:r>
              <a:rPr lang="en-US" altLang="ja-JP" sz="7200" dirty="0" err="1">
                <a:solidFill>
                  <a:srgbClr val="000000"/>
                </a:solidFill>
                <a:latin typeface="Times"/>
                <a:cs typeface="Times"/>
              </a:rPr>
              <a:t>Lantolf</a:t>
            </a:r>
            <a:r>
              <a:rPr lang="en-US" altLang="ja-JP" sz="7200" dirty="0">
                <a:solidFill>
                  <a:srgbClr val="000000"/>
                </a:solidFill>
                <a:latin typeface="Times"/>
                <a:cs typeface="Times"/>
              </a:rPr>
              <a:t> (Ed.), </a:t>
            </a:r>
            <a:r>
              <a:rPr lang="en-US" altLang="ja-JP" sz="7200" i="1" dirty="0">
                <a:solidFill>
                  <a:srgbClr val="000000"/>
                </a:solidFill>
                <a:latin typeface="Times"/>
                <a:cs typeface="Times"/>
              </a:rPr>
              <a:t>Sociocultural Theory &amp; Second Language Learning</a:t>
            </a:r>
            <a:r>
              <a:rPr lang="en-US" altLang="ja-JP" sz="7200" dirty="0">
                <a:solidFill>
                  <a:srgbClr val="000000"/>
                </a:solidFill>
                <a:latin typeface="Times"/>
                <a:cs typeface="Times"/>
              </a:rPr>
              <a:t> (pp. 1-26). Oxford: Oxford University Press.</a:t>
            </a:r>
            <a:endParaRPr lang="en-US" altLang="ja-JP" sz="7200" i="1" dirty="0">
              <a:solidFill>
                <a:srgbClr val="000000"/>
              </a:solidFill>
              <a:latin typeface="Times"/>
              <a:cs typeface="Times"/>
            </a:endParaRPr>
          </a:p>
          <a:p>
            <a:pPr>
              <a:buNone/>
            </a:pPr>
            <a:r>
              <a:rPr lang="en-US" altLang="ja-JP" sz="7200" dirty="0">
                <a:solidFill>
                  <a:srgbClr val="000000"/>
                </a:solidFill>
                <a:latin typeface="Times"/>
                <a:cs typeface="Times"/>
              </a:rPr>
              <a:t>Lave, J., &amp; Wenger, E. (1991). </a:t>
            </a:r>
            <a:r>
              <a:rPr lang="en-US" altLang="ja-JP" sz="7200" i="1" dirty="0">
                <a:solidFill>
                  <a:srgbClr val="000000"/>
                </a:solidFill>
                <a:latin typeface="Times"/>
                <a:cs typeface="Times"/>
              </a:rPr>
              <a:t>Situated learning: Legitimate peripheral participation</a:t>
            </a:r>
            <a:r>
              <a:rPr lang="en-US" altLang="ja-JP" sz="7200" dirty="0">
                <a:solidFill>
                  <a:srgbClr val="000000"/>
                </a:solidFill>
                <a:latin typeface="Times"/>
                <a:cs typeface="Times"/>
              </a:rPr>
              <a:t>. Cambridge: Cambridge University Press.</a:t>
            </a:r>
          </a:p>
          <a:p>
            <a:pPr>
              <a:buNone/>
            </a:pPr>
            <a:r>
              <a:rPr lang="en-US" altLang="ja-JP" sz="7200" dirty="0">
                <a:solidFill>
                  <a:srgbClr val="000000"/>
                </a:solidFill>
                <a:latin typeface="Times"/>
                <a:cs typeface="Times"/>
              </a:rPr>
              <a:t>Long, M. H. (1980). </a:t>
            </a:r>
            <a:r>
              <a:rPr lang="en-US" altLang="ja-JP" sz="7200" i="1" dirty="0">
                <a:solidFill>
                  <a:srgbClr val="000000"/>
                </a:solidFill>
                <a:latin typeface="Times"/>
                <a:cs typeface="Times"/>
              </a:rPr>
              <a:t>Input, interaction, and second language acquisition</a:t>
            </a:r>
            <a:r>
              <a:rPr lang="en-US" altLang="ja-JP" sz="7200" dirty="0">
                <a:solidFill>
                  <a:srgbClr val="000000"/>
                </a:solidFill>
                <a:latin typeface="Times"/>
                <a:cs typeface="Times"/>
              </a:rPr>
              <a:t>. Unpublished doctoral dissertation. UCLA. Department of Applied Linguistics and TESL.</a:t>
            </a:r>
          </a:p>
          <a:p>
            <a:pPr>
              <a:buNone/>
            </a:pPr>
            <a:r>
              <a:rPr lang="en-US" altLang="ja-JP" sz="7200" dirty="0">
                <a:solidFill>
                  <a:srgbClr val="000000"/>
                </a:solidFill>
                <a:latin typeface="Times"/>
                <a:cs typeface="Times"/>
              </a:rPr>
              <a:t>Long, M. H. (1985). </a:t>
            </a:r>
            <a:r>
              <a:rPr lang="en-US" altLang="ja-JP" sz="7200" i="1" dirty="0">
                <a:solidFill>
                  <a:srgbClr val="000000"/>
                </a:solidFill>
                <a:latin typeface="Times"/>
                <a:cs typeface="Times"/>
              </a:rPr>
              <a:t>A role for instruction in second language acquisition: task-based language teaching. In K. </a:t>
            </a:r>
            <a:r>
              <a:rPr lang="en-US" altLang="ja-JP" sz="7200" i="1" dirty="0" err="1">
                <a:solidFill>
                  <a:srgbClr val="000000"/>
                </a:solidFill>
                <a:latin typeface="Times"/>
                <a:cs typeface="Times"/>
              </a:rPr>
              <a:t>Hyltenstam</a:t>
            </a:r>
            <a:r>
              <a:rPr lang="en-US" altLang="ja-JP" sz="7200" i="1" dirty="0">
                <a:solidFill>
                  <a:srgbClr val="000000"/>
                </a:solidFill>
                <a:latin typeface="Times"/>
                <a:cs typeface="Times"/>
              </a:rPr>
              <a:t>&amp; M. </a:t>
            </a:r>
            <a:r>
              <a:rPr lang="en-US" altLang="ja-JP" sz="7200" i="1" dirty="0" err="1">
                <a:solidFill>
                  <a:srgbClr val="000000"/>
                </a:solidFill>
                <a:latin typeface="Times"/>
                <a:cs typeface="Times"/>
              </a:rPr>
              <a:t>Piernemann</a:t>
            </a:r>
            <a:r>
              <a:rPr lang="en-US" altLang="ja-JP" sz="7200" i="1" dirty="0">
                <a:solidFill>
                  <a:srgbClr val="000000"/>
                </a:solidFill>
                <a:latin typeface="Times"/>
                <a:cs typeface="Times"/>
              </a:rPr>
              <a:t> (Eds.), </a:t>
            </a:r>
            <a:r>
              <a:rPr lang="en-US" altLang="ja-JP" sz="7200" i="1" dirty="0" err="1">
                <a:solidFill>
                  <a:srgbClr val="000000"/>
                </a:solidFill>
                <a:latin typeface="Times"/>
                <a:cs typeface="Times"/>
              </a:rPr>
              <a:t>Modelling</a:t>
            </a:r>
            <a:r>
              <a:rPr lang="en-US" altLang="ja-JP" sz="7200" i="1" dirty="0">
                <a:solidFill>
                  <a:srgbClr val="000000"/>
                </a:solidFill>
                <a:latin typeface="Times"/>
                <a:cs typeface="Times"/>
              </a:rPr>
              <a:t> and assessing second language acquisition (pp. 77-100). </a:t>
            </a:r>
            <a:r>
              <a:rPr lang="en-US" altLang="ja-JP" sz="7200" i="1" dirty="0" err="1">
                <a:solidFill>
                  <a:srgbClr val="000000"/>
                </a:solidFill>
                <a:latin typeface="Times"/>
                <a:cs typeface="Times"/>
              </a:rPr>
              <a:t>Clevedon</a:t>
            </a:r>
            <a:r>
              <a:rPr lang="en-US" altLang="ja-JP" sz="7200" i="1" dirty="0">
                <a:solidFill>
                  <a:srgbClr val="000000"/>
                </a:solidFill>
                <a:latin typeface="Times"/>
                <a:cs typeface="Times"/>
              </a:rPr>
              <a:t>. Multilingual matters.</a:t>
            </a:r>
          </a:p>
          <a:p>
            <a:pPr>
              <a:buNone/>
            </a:pPr>
            <a:r>
              <a:rPr lang="en-US" altLang="ja-JP" sz="7200" dirty="0">
                <a:solidFill>
                  <a:srgbClr val="000000"/>
                </a:solidFill>
                <a:latin typeface="Times"/>
                <a:cs typeface="Times"/>
              </a:rPr>
              <a:t>Long, M. H. (1996). The role in the linguistic environment in second language acquisition. In W.C. Ritchie, and T.K. Bhatia (Eds.), </a:t>
            </a:r>
            <a:r>
              <a:rPr lang="en-US" altLang="ja-JP" sz="7200" i="1" dirty="0">
                <a:solidFill>
                  <a:srgbClr val="000000"/>
                </a:solidFill>
                <a:latin typeface="Times"/>
                <a:cs typeface="Times"/>
              </a:rPr>
              <a:t>Handbook of research on Language Acquisition: Second language acquisition</a:t>
            </a:r>
            <a:r>
              <a:rPr lang="en-US" altLang="ja-JP" sz="7200" dirty="0">
                <a:solidFill>
                  <a:srgbClr val="000000"/>
                </a:solidFill>
                <a:latin typeface="Times"/>
                <a:cs typeface="Times"/>
              </a:rPr>
              <a:t> (pp. 413-468). San Diego, CA: Academic Press. </a:t>
            </a:r>
            <a:endParaRPr lang="en-US" altLang="ja-JP" sz="7200" i="1" dirty="0">
              <a:solidFill>
                <a:srgbClr val="000000"/>
              </a:solidFill>
              <a:latin typeface="Times"/>
              <a:cs typeface="Times"/>
            </a:endParaRPr>
          </a:p>
          <a:p>
            <a:pPr marL="0" indent="0">
              <a:buNone/>
            </a:pPr>
            <a:endParaRPr kumimoji="1" lang="ja-JP" altLang="en-US" dirty="0"/>
          </a:p>
        </p:txBody>
      </p:sp>
    </p:spTree>
    <p:extLst>
      <p:ext uri="{BB962C8B-B14F-4D97-AF65-F5344CB8AC3E}">
        <p14:creationId xmlns:p14="http://schemas.microsoft.com/office/powerpoint/2010/main" val="3144255323"/>
      </p:ext>
    </p:extLst>
  </p:cSld>
  <p:clrMapOvr>
    <a:masterClrMapping/>
  </p:clrMapOvr>
  <p:timing>
    <p:tnLst>
      <p:par>
        <p:cTn xmlns:p14="http://schemas.microsoft.com/office/powerpoint/2010/mai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79463" y="381000"/>
            <a:ext cx="7583487" cy="800100"/>
          </a:xfrm>
        </p:spPr>
        <p:txBody>
          <a:bodyPr/>
          <a:lstStyle/>
          <a:p>
            <a:pPr algn="ctr"/>
            <a:r>
              <a:rPr lang="en-US" altLang="ja-JP" sz="4000" dirty="0">
                <a:solidFill>
                  <a:srgbClr val="000000"/>
                </a:solidFill>
                <a:latin typeface="Times"/>
                <a:cs typeface="Times"/>
              </a:rPr>
              <a:t>References</a:t>
            </a:r>
            <a:endParaRPr kumimoji="1" lang="ja-JP" altLang="en-US" sz="4000" dirty="0"/>
          </a:p>
        </p:txBody>
      </p:sp>
      <p:sp>
        <p:nvSpPr>
          <p:cNvPr id="3" name="コンテンツ プレースホルダー 2"/>
          <p:cNvSpPr>
            <a:spLocks noGrp="1"/>
          </p:cNvSpPr>
          <p:nvPr>
            <p:ph idx="1"/>
          </p:nvPr>
        </p:nvSpPr>
        <p:spPr>
          <a:xfrm>
            <a:off x="779463" y="1425388"/>
            <a:ext cx="7583487" cy="4835712"/>
          </a:xfrm>
        </p:spPr>
        <p:txBody>
          <a:bodyPr>
            <a:normAutofit fontScale="77500" lnSpcReduction="20000"/>
          </a:bodyPr>
          <a:lstStyle/>
          <a:p>
            <a:pPr>
              <a:buNone/>
            </a:pPr>
            <a:r>
              <a:rPr lang="en-US" altLang="ja-JP" sz="2400" dirty="0" err="1">
                <a:solidFill>
                  <a:srgbClr val="000000"/>
                </a:solidFill>
                <a:latin typeface="Times"/>
                <a:cs typeface="Times"/>
              </a:rPr>
              <a:t>Ohta</a:t>
            </a:r>
            <a:r>
              <a:rPr lang="en-US" altLang="ja-JP" sz="2400" dirty="0">
                <a:solidFill>
                  <a:srgbClr val="000000"/>
                </a:solidFill>
                <a:latin typeface="Times"/>
                <a:cs typeface="Times"/>
              </a:rPr>
              <a:t>, A. S. (2000). Rethinking interaction in SLA: Developmentally appropriate assistance in the zone of proximal development and the acquisition of L2 grammar. In J. P. </a:t>
            </a:r>
            <a:r>
              <a:rPr lang="en-US" altLang="ja-JP" sz="2400" dirty="0" err="1">
                <a:solidFill>
                  <a:srgbClr val="000000"/>
                </a:solidFill>
                <a:latin typeface="Times"/>
                <a:cs typeface="Times"/>
              </a:rPr>
              <a:t>Lantolf</a:t>
            </a:r>
            <a:r>
              <a:rPr lang="en-US" altLang="ja-JP" sz="2400" dirty="0">
                <a:solidFill>
                  <a:srgbClr val="000000"/>
                </a:solidFill>
                <a:latin typeface="Times"/>
                <a:cs typeface="Times"/>
              </a:rPr>
              <a:t> (Ed.), </a:t>
            </a:r>
            <a:r>
              <a:rPr lang="en-US" altLang="ja-JP" sz="2400" i="1" dirty="0">
                <a:solidFill>
                  <a:srgbClr val="000000"/>
                </a:solidFill>
                <a:latin typeface="Times"/>
                <a:cs typeface="Times"/>
              </a:rPr>
              <a:t>Sociocultural theory and second language learning </a:t>
            </a:r>
            <a:r>
              <a:rPr lang="en-US" altLang="ja-JP" sz="2400" dirty="0">
                <a:solidFill>
                  <a:srgbClr val="000000"/>
                </a:solidFill>
                <a:latin typeface="Times"/>
                <a:cs typeface="Times"/>
              </a:rPr>
              <a:t>(pp. 51-78). Oxford: Oxford University Press.</a:t>
            </a:r>
          </a:p>
          <a:p>
            <a:pPr>
              <a:buNone/>
            </a:pPr>
            <a:r>
              <a:rPr lang="en-US" altLang="ja-JP" sz="2400" dirty="0" err="1">
                <a:solidFill>
                  <a:srgbClr val="000000"/>
                </a:solidFill>
                <a:latin typeface="Times"/>
                <a:cs typeface="Times"/>
              </a:rPr>
              <a:t>Ohta</a:t>
            </a:r>
            <a:r>
              <a:rPr lang="en-US" altLang="ja-JP" sz="2400" dirty="0">
                <a:solidFill>
                  <a:srgbClr val="000000"/>
                </a:solidFill>
                <a:latin typeface="Times"/>
                <a:cs typeface="Times"/>
              </a:rPr>
              <a:t>, A. S. (2001). </a:t>
            </a:r>
            <a:r>
              <a:rPr lang="en-US" altLang="ja-JP" sz="2400" i="1" dirty="0">
                <a:solidFill>
                  <a:srgbClr val="000000"/>
                </a:solidFill>
                <a:latin typeface="Times"/>
                <a:cs typeface="Times"/>
              </a:rPr>
              <a:t>Second language processes in the classroom: Learning Japanese</a:t>
            </a:r>
            <a:r>
              <a:rPr lang="en-US" altLang="ja-JP" sz="2400" dirty="0">
                <a:solidFill>
                  <a:srgbClr val="000000"/>
                </a:solidFill>
                <a:latin typeface="Times"/>
                <a:cs typeface="Times"/>
              </a:rPr>
              <a:t>. Mahwah, NJ: Erlbaum.</a:t>
            </a:r>
          </a:p>
          <a:p>
            <a:pPr>
              <a:buNone/>
            </a:pPr>
            <a:r>
              <a:rPr lang="en-US" altLang="ja-JP" sz="2400" dirty="0">
                <a:solidFill>
                  <a:srgbClr val="000000"/>
                </a:solidFill>
                <a:latin typeface="Times"/>
                <a:cs typeface="Times"/>
              </a:rPr>
              <a:t>Sato, K. &amp; Takahashi, K. (2008). Curriculum revitalization in a Japanese high school: Teacher-teacher and teacher-university collaboration. D. Hayes &amp; J. Sharkey (Eds.), </a:t>
            </a:r>
            <a:r>
              <a:rPr lang="en-US" altLang="ja-JP" sz="2400" i="1" dirty="0">
                <a:solidFill>
                  <a:srgbClr val="000000"/>
                </a:solidFill>
                <a:latin typeface="Times"/>
                <a:cs typeface="Times"/>
              </a:rPr>
              <a:t>Revitalizing a Curriculum for School-Age Learners</a:t>
            </a:r>
            <a:r>
              <a:rPr lang="en-US" altLang="ja-JP" sz="2400" dirty="0">
                <a:solidFill>
                  <a:srgbClr val="000000"/>
                </a:solidFill>
                <a:latin typeface="Times"/>
                <a:cs typeface="Times"/>
              </a:rPr>
              <a:t> (pp. 205-237). Alexandria, VA: TESOL, Inc.</a:t>
            </a:r>
          </a:p>
          <a:p>
            <a:pPr>
              <a:buNone/>
            </a:pPr>
            <a:r>
              <a:rPr lang="en-US" altLang="ja-JP" sz="2400" dirty="0" err="1">
                <a:solidFill>
                  <a:srgbClr val="000000"/>
                </a:solidFill>
                <a:latin typeface="Times"/>
                <a:cs typeface="Times"/>
              </a:rPr>
              <a:t>Storch</a:t>
            </a:r>
            <a:r>
              <a:rPr lang="en-US" altLang="ja-JP" sz="2400" dirty="0">
                <a:solidFill>
                  <a:srgbClr val="000000"/>
                </a:solidFill>
                <a:latin typeface="Times"/>
                <a:cs typeface="Times"/>
              </a:rPr>
              <a:t>, N. (2002). Patterns of Interaction in ESL Pair Work. </a:t>
            </a:r>
            <a:r>
              <a:rPr lang="en-US" altLang="ja-JP" sz="2400" i="1" dirty="0">
                <a:solidFill>
                  <a:srgbClr val="000000"/>
                </a:solidFill>
                <a:latin typeface="Times"/>
                <a:cs typeface="Times"/>
              </a:rPr>
              <a:t>Language Learning</a:t>
            </a:r>
            <a:r>
              <a:rPr lang="en-US" altLang="ja-JP" sz="2400" dirty="0">
                <a:solidFill>
                  <a:srgbClr val="000000"/>
                </a:solidFill>
                <a:latin typeface="Times"/>
                <a:cs typeface="Times"/>
              </a:rPr>
              <a:t>. </a:t>
            </a:r>
            <a:r>
              <a:rPr lang="en-US" altLang="ja-JP" sz="2400" i="1" dirty="0">
                <a:solidFill>
                  <a:srgbClr val="000000"/>
                </a:solidFill>
                <a:latin typeface="Times"/>
                <a:cs typeface="Times"/>
              </a:rPr>
              <a:t>52-1</a:t>
            </a:r>
            <a:r>
              <a:rPr lang="en-US" altLang="ja-JP" sz="2400" dirty="0">
                <a:solidFill>
                  <a:srgbClr val="000000"/>
                </a:solidFill>
                <a:latin typeface="Times"/>
                <a:cs typeface="Times"/>
              </a:rPr>
              <a:t>, 119-158. </a:t>
            </a:r>
          </a:p>
          <a:p>
            <a:pPr>
              <a:buNone/>
            </a:pPr>
            <a:r>
              <a:rPr lang="en-US" altLang="ja-JP" sz="2400" dirty="0">
                <a:solidFill>
                  <a:srgbClr val="000000"/>
                </a:solidFill>
                <a:latin typeface="Times"/>
                <a:cs typeface="Times"/>
              </a:rPr>
              <a:t>Swain, M. (2000). The output and beyond: Mediating acquisition through collaborative dialogue. In J. P.  </a:t>
            </a:r>
            <a:r>
              <a:rPr lang="en-US" altLang="ja-JP" sz="2400" dirty="0" err="1">
                <a:solidFill>
                  <a:srgbClr val="000000"/>
                </a:solidFill>
                <a:latin typeface="Times"/>
                <a:cs typeface="Times"/>
              </a:rPr>
              <a:t>Lantolf</a:t>
            </a:r>
            <a:r>
              <a:rPr lang="en-US" altLang="ja-JP" sz="2400" dirty="0">
                <a:solidFill>
                  <a:srgbClr val="000000"/>
                </a:solidFill>
                <a:latin typeface="Times"/>
                <a:cs typeface="Times"/>
              </a:rPr>
              <a:t> (Ed.), </a:t>
            </a:r>
            <a:r>
              <a:rPr lang="en-US" altLang="ja-JP" sz="2400" i="1" dirty="0">
                <a:solidFill>
                  <a:srgbClr val="000000"/>
                </a:solidFill>
                <a:latin typeface="Times"/>
                <a:cs typeface="Times"/>
              </a:rPr>
              <a:t>Sociocultural theory and second language learning </a:t>
            </a:r>
            <a:r>
              <a:rPr lang="en-US" altLang="ja-JP" sz="2400" dirty="0">
                <a:solidFill>
                  <a:srgbClr val="000000"/>
                </a:solidFill>
                <a:latin typeface="Times"/>
                <a:cs typeface="Times"/>
              </a:rPr>
              <a:t>(pp. 97-114). Oxford: Oxford University Press.</a:t>
            </a:r>
          </a:p>
          <a:p>
            <a:pPr marL="0" indent="0">
              <a:buNone/>
            </a:pPr>
            <a:endParaRPr kumimoji="1" lang="ja-JP" altLang="en-US" dirty="0"/>
          </a:p>
        </p:txBody>
      </p:sp>
    </p:spTree>
    <p:extLst>
      <p:ext uri="{BB962C8B-B14F-4D97-AF65-F5344CB8AC3E}">
        <p14:creationId xmlns:p14="http://schemas.microsoft.com/office/powerpoint/2010/main" val="3885263482"/>
      </p:ext>
    </p:extLst>
  </p:cSld>
  <p:clrMapOvr>
    <a:masterClrMapping/>
  </p:clrMapOvr>
  <p:timing>
    <p:tnLst>
      <p:par>
        <p:cTn xmlns:p14="http://schemas.microsoft.com/office/powerpoint/2010/mai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79463" y="374650"/>
            <a:ext cx="7583487" cy="520700"/>
          </a:xfrm>
        </p:spPr>
        <p:txBody>
          <a:bodyPr/>
          <a:lstStyle/>
          <a:p>
            <a:pPr algn="ctr"/>
            <a:r>
              <a:rPr lang="en-US" altLang="ja-JP" sz="3600" dirty="0">
                <a:solidFill>
                  <a:srgbClr val="000000"/>
                </a:solidFill>
                <a:latin typeface="Times"/>
                <a:cs typeface="Times"/>
              </a:rPr>
              <a:t>References</a:t>
            </a:r>
            <a:endParaRPr kumimoji="1" lang="ja-JP" altLang="en-US" sz="3600" dirty="0"/>
          </a:p>
        </p:txBody>
      </p:sp>
      <p:sp>
        <p:nvSpPr>
          <p:cNvPr id="3" name="コンテンツ プレースホルダー 2"/>
          <p:cNvSpPr>
            <a:spLocks noGrp="1"/>
          </p:cNvSpPr>
          <p:nvPr>
            <p:ph idx="1"/>
          </p:nvPr>
        </p:nvSpPr>
        <p:spPr>
          <a:xfrm>
            <a:off x="779463" y="1028700"/>
            <a:ext cx="7583487" cy="5422900"/>
          </a:xfrm>
        </p:spPr>
        <p:txBody>
          <a:bodyPr>
            <a:normAutofit fontScale="85000" lnSpcReduction="20000"/>
          </a:bodyPr>
          <a:lstStyle/>
          <a:p>
            <a:pPr>
              <a:buNone/>
            </a:pPr>
            <a:r>
              <a:rPr lang="en-US" altLang="ja-JP" sz="2400" dirty="0">
                <a:solidFill>
                  <a:srgbClr val="000000"/>
                </a:solidFill>
                <a:latin typeface="Times"/>
                <a:cs typeface="Times"/>
              </a:rPr>
              <a:t>Swain, M</a:t>
            </a:r>
            <a:r>
              <a:rPr lang="en-US" altLang="ja-JP" sz="2400" dirty="0" smtClean="0">
                <a:solidFill>
                  <a:srgbClr val="000000"/>
                </a:solidFill>
                <a:latin typeface="Times"/>
                <a:cs typeface="Times"/>
              </a:rPr>
              <a:t>., </a:t>
            </a:r>
            <a:r>
              <a:rPr lang="en-US" altLang="ja-JP" sz="2400" dirty="0">
                <a:solidFill>
                  <a:srgbClr val="000000"/>
                </a:solidFill>
                <a:latin typeface="Times"/>
                <a:cs typeface="Times"/>
              </a:rPr>
              <a:t>&amp; Deters, P. (2007). New mainstream SLA theory: Expanded and enriched. </a:t>
            </a:r>
            <a:r>
              <a:rPr lang="en-US" altLang="ja-JP" sz="2400" i="1" dirty="0">
                <a:solidFill>
                  <a:srgbClr val="000000"/>
                </a:solidFill>
                <a:latin typeface="Times"/>
                <a:cs typeface="Times"/>
              </a:rPr>
              <a:t>Modern Language Journal, 91, 820-836</a:t>
            </a:r>
            <a:r>
              <a:rPr lang="en-US" altLang="ja-JP" sz="2400" i="1" dirty="0" smtClean="0">
                <a:solidFill>
                  <a:srgbClr val="000000"/>
                </a:solidFill>
                <a:latin typeface="Times"/>
                <a:cs typeface="Times"/>
              </a:rPr>
              <a:t>.</a:t>
            </a:r>
          </a:p>
          <a:p>
            <a:pPr>
              <a:buNone/>
            </a:pPr>
            <a:r>
              <a:rPr lang="en-US" altLang="ja-JP" sz="2400" dirty="0" smtClean="0">
                <a:solidFill>
                  <a:srgbClr val="000000"/>
                </a:solidFill>
                <a:latin typeface="Times"/>
                <a:cs typeface="Times"/>
              </a:rPr>
              <a:t>Swain, M., Kinnear, P., &amp; Steinman, L. (2011). Sociocultural theory in second language education. Toronto: Multilingual Matters. </a:t>
            </a:r>
            <a:endParaRPr lang="en-US" altLang="ja-JP" sz="2400" dirty="0">
              <a:solidFill>
                <a:srgbClr val="000000"/>
              </a:solidFill>
              <a:latin typeface="Times"/>
              <a:cs typeface="Times"/>
            </a:endParaRPr>
          </a:p>
          <a:p>
            <a:pPr>
              <a:buNone/>
            </a:pPr>
            <a:r>
              <a:rPr lang="en-US" altLang="ja-JP" sz="2400" dirty="0">
                <a:solidFill>
                  <a:srgbClr val="000000"/>
                </a:solidFill>
                <a:latin typeface="Times"/>
                <a:cs typeface="Times"/>
              </a:rPr>
              <a:t>Swain, M</a:t>
            </a:r>
            <a:r>
              <a:rPr lang="en-US" altLang="ja-JP" sz="2400" dirty="0" smtClean="0">
                <a:solidFill>
                  <a:srgbClr val="000000"/>
                </a:solidFill>
                <a:latin typeface="Times"/>
                <a:cs typeface="Times"/>
              </a:rPr>
              <a:t>. </a:t>
            </a:r>
            <a:r>
              <a:rPr lang="en-US" altLang="ja-JP" sz="2400" dirty="0">
                <a:solidFill>
                  <a:srgbClr val="000000"/>
                </a:solidFill>
                <a:latin typeface="Times"/>
                <a:cs typeface="Times"/>
              </a:rPr>
              <a:t>&amp; </a:t>
            </a:r>
            <a:r>
              <a:rPr lang="en-US" altLang="ja-JP" sz="2400" dirty="0" err="1">
                <a:solidFill>
                  <a:srgbClr val="000000"/>
                </a:solidFill>
                <a:latin typeface="Times"/>
                <a:cs typeface="Times"/>
              </a:rPr>
              <a:t>Lapkin</a:t>
            </a:r>
            <a:r>
              <a:rPr lang="en-US" altLang="ja-JP" sz="2400" dirty="0">
                <a:solidFill>
                  <a:srgbClr val="000000"/>
                </a:solidFill>
                <a:latin typeface="Times"/>
                <a:cs typeface="Times"/>
              </a:rPr>
              <a:t>, S. (1998). Interaction and second language learning: Two adolescent French immersion students working together.  </a:t>
            </a:r>
            <a:r>
              <a:rPr lang="en-US" altLang="ja-JP" sz="2400" i="1" dirty="0">
                <a:solidFill>
                  <a:srgbClr val="000000"/>
                </a:solidFill>
                <a:latin typeface="Times"/>
                <a:cs typeface="Times"/>
              </a:rPr>
              <a:t>Modern Language Journal, 82, </a:t>
            </a:r>
            <a:r>
              <a:rPr lang="en-US" altLang="ja-JP" sz="2400" dirty="0">
                <a:solidFill>
                  <a:srgbClr val="000000"/>
                </a:solidFill>
                <a:latin typeface="Times"/>
                <a:cs typeface="Times"/>
              </a:rPr>
              <a:t>320-337</a:t>
            </a:r>
            <a:r>
              <a:rPr lang="en-US" altLang="ja-JP" sz="2400" i="1" dirty="0">
                <a:solidFill>
                  <a:srgbClr val="000000"/>
                </a:solidFill>
                <a:latin typeface="Times"/>
                <a:cs typeface="Times"/>
              </a:rPr>
              <a:t>.</a:t>
            </a:r>
          </a:p>
          <a:p>
            <a:pPr>
              <a:buNone/>
            </a:pPr>
            <a:r>
              <a:rPr lang="en-US" altLang="ja-JP" sz="2400" dirty="0" err="1">
                <a:solidFill>
                  <a:srgbClr val="000000"/>
                </a:solidFill>
                <a:latin typeface="Times"/>
                <a:cs typeface="Times"/>
              </a:rPr>
              <a:t>Vygotsky</a:t>
            </a:r>
            <a:r>
              <a:rPr lang="en-US" altLang="ja-JP" sz="2400" dirty="0">
                <a:solidFill>
                  <a:srgbClr val="000000"/>
                </a:solidFill>
                <a:latin typeface="Times"/>
                <a:cs typeface="Times"/>
              </a:rPr>
              <a:t>, L. S. (1978).  </a:t>
            </a:r>
            <a:r>
              <a:rPr lang="en-US" altLang="ja-JP" sz="2400" i="1" dirty="0">
                <a:solidFill>
                  <a:srgbClr val="000000"/>
                </a:solidFill>
                <a:latin typeface="Times"/>
                <a:cs typeface="Times"/>
              </a:rPr>
              <a:t>Mind in society: the development of higher psychological processes</a:t>
            </a:r>
            <a:r>
              <a:rPr lang="en-US" altLang="ja-JP" sz="2400" dirty="0">
                <a:solidFill>
                  <a:srgbClr val="000000"/>
                </a:solidFill>
                <a:latin typeface="Times"/>
                <a:cs typeface="Times"/>
              </a:rPr>
              <a:t>. MA: Harvard University Press. </a:t>
            </a:r>
          </a:p>
          <a:p>
            <a:pPr>
              <a:buNone/>
            </a:pPr>
            <a:r>
              <a:rPr lang="en-US" altLang="ja-JP" sz="2400" dirty="0">
                <a:solidFill>
                  <a:srgbClr val="000000"/>
                </a:solidFill>
                <a:latin typeface="Times"/>
                <a:cs typeface="Times"/>
              </a:rPr>
              <a:t>Wells, G. (1999).  </a:t>
            </a:r>
            <a:r>
              <a:rPr lang="en-US" altLang="ja-JP" sz="2400" i="1" dirty="0">
                <a:solidFill>
                  <a:srgbClr val="000000"/>
                </a:solidFill>
                <a:latin typeface="Times"/>
                <a:cs typeface="Times"/>
              </a:rPr>
              <a:t>Dialogical Enquiry: Toward a Sociocultural Practice and Theory of Education</a:t>
            </a:r>
            <a:r>
              <a:rPr lang="en-US" altLang="ja-JP" sz="2400" dirty="0">
                <a:solidFill>
                  <a:srgbClr val="000000"/>
                </a:solidFill>
                <a:latin typeface="Times"/>
                <a:cs typeface="Times"/>
              </a:rPr>
              <a:t>. Cambridge: Cambridge University Press.</a:t>
            </a:r>
          </a:p>
          <a:p>
            <a:pPr>
              <a:buNone/>
            </a:pPr>
            <a:r>
              <a:rPr lang="en-US" altLang="ja-JP" sz="2400" dirty="0">
                <a:solidFill>
                  <a:srgbClr val="000000"/>
                </a:solidFill>
                <a:latin typeface="Times"/>
                <a:cs typeface="Times"/>
              </a:rPr>
              <a:t>Wenger, E. (1998). </a:t>
            </a:r>
            <a:r>
              <a:rPr lang="en-US" altLang="ja-JP" sz="2400" i="1" dirty="0">
                <a:solidFill>
                  <a:srgbClr val="000000"/>
                </a:solidFill>
                <a:latin typeface="Times"/>
                <a:cs typeface="Times"/>
              </a:rPr>
              <a:t>Communities of practice: Learning, meaning, and identity</a:t>
            </a:r>
            <a:r>
              <a:rPr lang="en-US" altLang="ja-JP" sz="2400" dirty="0">
                <a:solidFill>
                  <a:srgbClr val="000000"/>
                </a:solidFill>
                <a:latin typeface="Times"/>
                <a:cs typeface="Times"/>
              </a:rPr>
              <a:t>. Cambridge: Cambridge University Press. </a:t>
            </a:r>
            <a:endParaRPr lang="ja-JP" altLang="en-US" sz="2400" dirty="0">
              <a:solidFill>
                <a:srgbClr val="000000"/>
              </a:solidFill>
              <a:latin typeface="Times"/>
              <a:cs typeface="Times"/>
            </a:endParaRPr>
          </a:p>
          <a:p>
            <a:pPr>
              <a:buNone/>
            </a:pPr>
            <a:r>
              <a:rPr lang="en-US" altLang="ja-JP" sz="2400" dirty="0">
                <a:solidFill>
                  <a:srgbClr val="000000"/>
                </a:solidFill>
                <a:latin typeface="Times"/>
                <a:cs typeface="Times"/>
              </a:rPr>
              <a:t>Willis, J. (1996). </a:t>
            </a:r>
            <a:r>
              <a:rPr lang="en-US" altLang="ja-JP" sz="2400" i="1" dirty="0">
                <a:solidFill>
                  <a:srgbClr val="000000"/>
                </a:solidFill>
                <a:latin typeface="Times"/>
                <a:cs typeface="Times"/>
              </a:rPr>
              <a:t>A framework for task-based</a:t>
            </a:r>
            <a:r>
              <a:rPr lang="ja-JP" altLang="en-US" sz="2400" i="1" dirty="0">
                <a:solidFill>
                  <a:srgbClr val="000000"/>
                </a:solidFill>
                <a:latin typeface="Times"/>
                <a:cs typeface="Times"/>
              </a:rPr>
              <a:t> </a:t>
            </a:r>
            <a:r>
              <a:rPr lang="en-US" altLang="ja-JP" sz="2400" i="1" dirty="0">
                <a:solidFill>
                  <a:srgbClr val="000000"/>
                </a:solidFill>
                <a:latin typeface="Times"/>
                <a:cs typeface="Times"/>
              </a:rPr>
              <a:t>learning</a:t>
            </a:r>
            <a:r>
              <a:rPr lang="en-US" altLang="ja-JP" sz="2400" dirty="0">
                <a:solidFill>
                  <a:srgbClr val="000000"/>
                </a:solidFill>
                <a:latin typeface="Times"/>
                <a:cs typeface="Times"/>
              </a:rPr>
              <a:t>. Essex, England: Pearson Education Limited.</a:t>
            </a:r>
          </a:p>
          <a:p>
            <a:pPr marL="0" indent="0">
              <a:buNone/>
            </a:pPr>
            <a:endParaRPr kumimoji="1" lang="ja-JP" altLang="en-US" dirty="0"/>
          </a:p>
        </p:txBody>
      </p:sp>
    </p:spTree>
    <p:extLst>
      <p:ext uri="{BB962C8B-B14F-4D97-AF65-F5344CB8AC3E}">
        <p14:creationId xmlns:p14="http://schemas.microsoft.com/office/powerpoint/2010/main" val="1761352242"/>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kumimoji="1" lang="en-US" altLang="ja-JP" sz="4000" dirty="0" smtClean="0">
                <a:solidFill>
                  <a:srgbClr val="000000"/>
                </a:solidFill>
                <a:latin typeface="Times"/>
                <a:cs typeface="Times"/>
              </a:rPr>
              <a:t>Models of Skills Integration</a:t>
            </a:r>
            <a:endParaRPr kumimoji="1" lang="ja-JP" altLang="en-US" sz="4000" dirty="0">
              <a:solidFill>
                <a:srgbClr val="000000"/>
              </a:solidFill>
              <a:latin typeface="Times"/>
              <a:cs typeface="Times"/>
            </a:endParaRPr>
          </a:p>
        </p:txBody>
      </p:sp>
      <p:sp>
        <p:nvSpPr>
          <p:cNvPr id="3" name="コンテンツ プレースホルダー 2"/>
          <p:cNvSpPr>
            <a:spLocks noGrp="1"/>
          </p:cNvSpPr>
          <p:nvPr>
            <p:ph idx="1"/>
          </p:nvPr>
        </p:nvSpPr>
        <p:spPr/>
        <p:txBody>
          <a:bodyPr/>
          <a:lstStyle/>
          <a:p>
            <a:pPr>
              <a:buNone/>
            </a:pPr>
            <a:r>
              <a:rPr lang="en-US" altLang="ja-JP" sz="2800" dirty="0">
                <a:solidFill>
                  <a:srgbClr val="000000"/>
                </a:solidFill>
                <a:latin typeface="Times"/>
                <a:cs typeface="Times"/>
              </a:rPr>
              <a:t>Brown (2007)</a:t>
            </a:r>
          </a:p>
          <a:p>
            <a:pPr>
              <a:buNone/>
            </a:pPr>
            <a:r>
              <a:rPr lang="ja-JP" altLang="ja-JP" sz="2800" dirty="0">
                <a:solidFill>
                  <a:srgbClr val="000000"/>
                </a:solidFill>
                <a:latin typeface="Times"/>
                <a:cs typeface="Times"/>
              </a:rPr>
              <a:t>・</a:t>
            </a:r>
            <a:r>
              <a:rPr lang="en-US" altLang="ja-JP" sz="2800" dirty="0">
                <a:solidFill>
                  <a:srgbClr val="000000"/>
                </a:solidFill>
                <a:latin typeface="Times"/>
                <a:cs typeface="Times"/>
              </a:rPr>
              <a:t>Content-based instruction</a:t>
            </a:r>
          </a:p>
          <a:p>
            <a:pPr>
              <a:buNone/>
            </a:pPr>
            <a:r>
              <a:rPr lang="ja-JP" altLang="ja-JP" sz="2800" dirty="0">
                <a:solidFill>
                  <a:srgbClr val="000000"/>
                </a:solidFill>
                <a:latin typeface="Times"/>
                <a:cs typeface="Times"/>
              </a:rPr>
              <a:t>・</a:t>
            </a:r>
            <a:r>
              <a:rPr lang="en-US" altLang="ja-JP" sz="2800" dirty="0">
                <a:solidFill>
                  <a:srgbClr val="000000"/>
                </a:solidFill>
                <a:latin typeface="Times"/>
                <a:cs typeface="Times"/>
              </a:rPr>
              <a:t>Task-based language teaching</a:t>
            </a:r>
          </a:p>
          <a:p>
            <a:pPr>
              <a:buNone/>
            </a:pPr>
            <a:r>
              <a:rPr lang="ja-JP" altLang="ja-JP" sz="2800" dirty="0">
                <a:solidFill>
                  <a:srgbClr val="000000"/>
                </a:solidFill>
                <a:latin typeface="Times"/>
                <a:cs typeface="Times"/>
              </a:rPr>
              <a:t>・</a:t>
            </a:r>
            <a:r>
              <a:rPr lang="en-US" altLang="ja-JP" sz="2800" dirty="0">
                <a:solidFill>
                  <a:srgbClr val="000000"/>
                </a:solidFill>
                <a:latin typeface="Times"/>
                <a:cs typeface="Times"/>
              </a:rPr>
              <a:t>Theme-based/topic-based instruction</a:t>
            </a:r>
          </a:p>
          <a:p>
            <a:pPr>
              <a:buNone/>
            </a:pPr>
            <a:r>
              <a:rPr lang="ja-JP" altLang="ja-JP" sz="2800" dirty="0">
                <a:solidFill>
                  <a:srgbClr val="000000"/>
                </a:solidFill>
                <a:latin typeface="Times"/>
                <a:cs typeface="Times"/>
              </a:rPr>
              <a:t>・</a:t>
            </a:r>
            <a:r>
              <a:rPr lang="en-US" altLang="ja-JP" sz="2800" dirty="0">
                <a:solidFill>
                  <a:srgbClr val="000000"/>
                </a:solidFill>
                <a:latin typeface="Times"/>
                <a:cs typeface="Times"/>
              </a:rPr>
              <a:t>Experiential learning (e.g., projects, field trips, simulations)</a:t>
            </a:r>
            <a:endParaRPr lang="ja-JP" altLang="en-US" sz="2800" dirty="0">
              <a:solidFill>
                <a:srgbClr val="000000"/>
              </a:solidFill>
              <a:latin typeface="Times"/>
              <a:cs typeface="Times"/>
            </a:endParaRPr>
          </a:p>
          <a:p>
            <a:pPr marL="0" indent="0">
              <a:buNone/>
            </a:pPr>
            <a:endParaRPr kumimoji="1" lang="ja-JP" altLang="en-US" dirty="0"/>
          </a:p>
        </p:txBody>
      </p:sp>
    </p:spTree>
    <p:extLst>
      <p:ext uri="{BB962C8B-B14F-4D97-AF65-F5344CB8AC3E}">
        <p14:creationId xmlns:p14="http://schemas.microsoft.com/office/powerpoint/2010/main" val="3127082311"/>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kumimoji="1" lang="en-US" altLang="ja-JP" sz="4000" dirty="0" smtClean="0">
                <a:solidFill>
                  <a:srgbClr val="000000"/>
                </a:solidFill>
                <a:latin typeface="Times"/>
                <a:cs typeface="Times"/>
              </a:rPr>
              <a:t>Definitions of Task</a:t>
            </a:r>
            <a:endParaRPr kumimoji="1" lang="ja-JP" altLang="en-US" sz="4000" dirty="0">
              <a:solidFill>
                <a:srgbClr val="000000"/>
              </a:solidFill>
              <a:latin typeface="Times"/>
              <a:cs typeface="Times"/>
            </a:endParaRPr>
          </a:p>
        </p:txBody>
      </p:sp>
      <p:sp>
        <p:nvSpPr>
          <p:cNvPr id="3" name="コンテンツ プレースホルダー 2"/>
          <p:cNvSpPr>
            <a:spLocks noGrp="1"/>
          </p:cNvSpPr>
          <p:nvPr>
            <p:ph idx="1"/>
          </p:nvPr>
        </p:nvSpPr>
        <p:spPr/>
        <p:txBody>
          <a:bodyPr>
            <a:normAutofit lnSpcReduction="10000"/>
          </a:bodyPr>
          <a:lstStyle/>
          <a:p>
            <a:pPr>
              <a:buNone/>
            </a:pPr>
            <a:r>
              <a:rPr lang="en-US" altLang="ja-JP" sz="2800" dirty="0"/>
              <a:t> </a:t>
            </a:r>
            <a:r>
              <a:rPr lang="ja-JP" altLang="en-US" sz="2800" dirty="0">
                <a:solidFill>
                  <a:srgbClr val="000000"/>
                </a:solidFill>
                <a:latin typeface="Times"/>
                <a:cs typeface="Times"/>
              </a:rPr>
              <a:t>“</a:t>
            </a:r>
            <a:r>
              <a:rPr lang="en-US" altLang="ja-JP" sz="2800" dirty="0">
                <a:solidFill>
                  <a:srgbClr val="000000"/>
                </a:solidFill>
                <a:latin typeface="Times"/>
                <a:cs typeface="Times"/>
              </a:rPr>
              <a:t>[T]asks are always activities where the target language is used by the learner for a communication purpose (goal) in order to achieve an outcome” (Willis, 1996, p. 23).</a:t>
            </a:r>
          </a:p>
          <a:p>
            <a:pPr>
              <a:buNone/>
            </a:pPr>
            <a:r>
              <a:rPr lang="en-US" altLang="ja-JP" sz="2800" dirty="0">
                <a:solidFill>
                  <a:srgbClr val="000000"/>
                </a:solidFill>
                <a:latin typeface="Times"/>
                <a:cs typeface="Times"/>
              </a:rPr>
              <a:t>   “A task is a language-teaching activity where meaning is primary, there is some kind of gap, students are required to use their own linguistic resources, and there is an outcome other than the display of language for its own sake” (Ellis, 2008, p. 981). </a:t>
            </a:r>
            <a:endParaRPr lang="ja-JP" altLang="en-US" sz="2800" dirty="0">
              <a:solidFill>
                <a:srgbClr val="000000"/>
              </a:solidFill>
              <a:latin typeface="Times"/>
              <a:cs typeface="Times"/>
            </a:endParaRPr>
          </a:p>
          <a:p>
            <a:pPr marL="0" indent="0">
              <a:buNone/>
            </a:pPr>
            <a:endParaRPr kumimoji="1" lang="ja-JP" altLang="en-US" dirty="0"/>
          </a:p>
        </p:txBody>
      </p:sp>
    </p:spTree>
    <p:extLst>
      <p:ext uri="{BB962C8B-B14F-4D97-AF65-F5344CB8AC3E}">
        <p14:creationId xmlns:p14="http://schemas.microsoft.com/office/powerpoint/2010/main" val="2879624067"/>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04863" y="381000"/>
            <a:ext cx="7583487" cy="828488"/>
          </a:xfrm>
        </p:spPr>
        <p:txBody>
          <a:bodyPr/>
          <a:lstStyle/>
          <a:p>
            <a:pPr algn="ctr"/>
            <a:r>
              <a:rPr kumimoji="1" lang="en-US" altLang="ja-JP" sz="4000" dirty="0" smtClean="0">
                <a:solidFill>
                  <a:srgbClr val="000000"/>
                </a:solidFill>
                <a:latin typeface="Times"/>
                <a:cs typeface="Times"/>
              </a:rPr>
              <a:t>TBLT Framework</a:t>
            </a:r>
            <a:endParaRPr kumimoji="1" lang="ja-JP" altLang="en-US" sz="4000" dirty="0">
              <a:solidFill>
                <a:srgbClr val="000000"/>
              </a:solidFill>
              <a:latin typeface="Times"/>
              <a:cs typeface="Times"/>
            </a:endParaRPr>
          </a:p>
        </p:txBody>
      </p:sp>
      <p:sp>
        <p:nvSpPr>
          <p:cNvPr id="3" name="コンテンツ プレースホルダー 2"/>
          <p:cNvSpPr>
            <a:spLocks noGrp="1"/>
          </p:cNvSpPr>
          <p:nvPr>
            <p:ph idx="1"/>
          </p:nvPr>
        </p:nvSpPr>
        <p:spPr>
          <a:xfrm>
            <a:off x="779463" y="1250950"/>
            <a:ext cx="7583487" cy="5219700"/>
          </a:xfrm>
        </p:spPr>
        <p:txBody>
          <a:bodyPr>
            <a:normAutofit fontScale="25000" lnSpcReduction="20000"/>
          </a:bodyPr>
          <a:lstStyle/>
          <a:p>
            <a:pPr>
              <a:buNone/>
            </a:pPr>
            <a:r>
              <a:rPr lang="en-US" altLang="ja-JP" sz="5500" b="1" dirty="0">
                <a:solidFill>
                  <a:srgbClr val="000000"/>
                </a:solidFill>
                <a:latin typeface="Times"/>
                <a:cs typeface="Times"/>
              </a:rPr>
              <a:t>Pre-task:</a:t>
            </a:r>
          </a:p>
          <a:p>
            <a:pPr>
              <a:buNone/>
            </a:pPr>
            <a:r>
              <a:rPr lang="en-US" altLang="ja-JP" sz="5500" dirty="0">
                <a:solidFill>
                  <a:srgbClr val="000000"/>
                </a:solidFill>
                <a:latin typeface="Times"/>
                <a:cs typeface="Times"/>
              </a:rPr>
              <a:t>Introduction of a topic (Impact Issues, </a:t>
            </a:r>
            <a:r>
              <a:rPr lang="en-US" altLang="ja-JP" sz="5500" dirty="0" smtClean="0">
                <a:solidFill>
                  <a:srgbClr val="000000"/>
                </a:solidFill>
                <a:latin typeface="Times"/>
                <a:cs typeface="Times"/>
              </a:rPr>
              <a:t>Longman, 1998)</a:t>
            </a:r>
            <a:endParaRPr lang="en-US" altLang="ja-JP" sz="5500" dirty="0">
              <a:solidFill>
                <a:srgbClr val="000000"/>
              </a:solidFill>
              <a:latin typeface="Times"/>
              <a:cs typeface="Times"/>
            </a:endParaRPr>
          </a:p>
          <a:p>
            <a:pPr>
              <a:buNone/>
            </a:pPr>
            <a:r>
              <a:rPr lang="en-US" altLang="ja-JP" sz="5500" dirty="0">
                <a:solidFill>
                  <a:srgbClr val="000000"/>
                </a:solidFill>
                <a:latin typeface="Times"/>
                <a:cs typeface="Times"/>
              </a:rPr>
              <a:t>Listening</a:t>
            </a:r>
          </a:p>
          <a:p>
            <a:pPr>
              <a:buNone/>
            </a:pPr>
            <a:r>
              <a:rPr lang="en-US" altLang="ja-JP" sz="5500" dirty="0">
                <a:solidFill>
                  <a:srgbClr val="000000"/>
                </a:solidFill>
                <a:latin typeface="Times"/>
                <a:cs typeface="Times"/>
              </a:rPr>
              <a:t>Conversation strategies</a:t>
            </a:r>
          </a:p>
          <a:p>
            <a:pPr>
              <a:buNone/>
            </a:pPr>
            <a:r>
              <a:rPr lang="en-US" altLang="ja-JP" sz="5500" dirty="0">
                <a:solidFill>
                  <a:srgbClr val="000000"/>
                </a:solidFill>
                <a:latin typeface="Times"/>
                <a:cs typeface="Times"/>
              </a:rPr>
              <a:t>Discussion questions</a:t>
            </a:r>
          </a:p>
          <a:p>
            <a:pPr>
              <a:buNone/>
            </a:pPr>
            <a:r>
              <a:rPr lang="en-US" altLang="ja-JP" sz="5600" b="1" dirty="0" smtClean="0">
                <a:solidFill>
                  <a:srgbClr val="000000"/>
                </a:solidFill>
                <a:latin typeface="Times"/>
                <a:cs typeface="Times"/>
              </a:rPr>
              <a:t>Task </a:t>
            </a:r>
            <a:r>
              <a:rPr lang="en-US" altLang="ja-JP" sz="5600" b="1" dirty="0">
                <a:solidFill>
                  <a:srgbClr val="000000"/>
                </a:solidFill>
                <a:latin typeface="Times"/>
                <a:cs typeface="Times"/>
              </a:rPr>
              <a:t>cycle: </a:t>
            </a:r>
          </a:p>
          <a:p>
            <a:pPr>
              <a:buNone/>
            </a:pPr>
            <a:r>
              <a:rPr lang="en-US" altLang="ja-JP" sz="5600" dirty="0">
                <a:solidFill>
                  <a:srgbClr val="000000"/>
                </a:solidFill>
                <a:latin typeface="Times"/>
                <a:cs typeface="Times"/>
              </a:rPr>
              <a:t>Skills integration in four classes</a:t>
            </a:r>
          </a:p>
          <a:p>
            <a:pPr>
              <a:buNone/>
            </a:pPr>
            <a:r>
              <a:rPr lang="en-US" altLang="ja-JP" sz="5600" dirty="0">
                <a:solidFill>
                  <a:srgbClr val="000000"/>
                </a:solidFill>
                <a:latin typeface="Times"/>
                <a:cs typeface="Times"/>
              </a:rPr>
              <a:t>Recording in pairs</a:t>
            </a:r>
          </a:p>
          <a:p>
            <a:pPr>
              <a:buNone/>
            </a:pPr>
            <a:r>
              <a:rPr lang="en-US" altLang="ja-JP" sz="5600" b="1" dirty="0" smtClean="0">
                <a:solidFill>
                  <a:srgbClr val="000000"/>
                </a:solidFill>
                <a:latin typeface="Times"/>
                <a:cs typeface="Times"/>
              </a:rPr>
              <a:t>Language </a:t>
            </a:r>
            <a:r>
              <a:rPr lang="en-US" altLang="ja-JP" sz="5600" b="1" dirty="0">
                <a:solidFill>
                  <a:srgbClr val="000000"/>
                </a:solidFill>
                <a:latin typeface="Times"/>
                <a:cs typeface="Times"/>
              </a:rPr>
              <a:t>focus:</a:t>
            </a:r>
          </a:p>
          <a:p>
            <a:pPr>
              <a:buNone/>
            </a:pPr>
            <a:r>
              <a:rPr lang="en-US" altLang="ja-JP" sz="5600" dirty="0">
                <a:solidFill>
                  <a:srgbClr val="000000"/>
                </a:solidFill>
                <a:latin typeface="Times"/>
                <a:cs typeface="Times"/>
              </a:rPr>
              <a:t>Transcription</a:t>
            </a:r>
          </a:p>
          <a:p>
            <a:pPr>
              <a:buNone/>
            </a:pPr>
            <a:r>
              <a:rPr lang="en-US" altLang="ja-JP" sz="5600" dirty="0">
                <a:solidFill>
                  <a:srgbClr val="000000"/>
                </a:solidFill>
                <a:latin typeface="Times"/>
                <a:cs typeface="Times"/>
              </a:rPr>
              <a:t>Self-evaluation</a:t>
            </a:r>
          </a:p>
          <a:p>
            <a:pPr>
              <a:buNone/>
            </a:pPr>
            <a:r>
              <a:rPr lang="en-US" altLang="ja-JP" sz="5600" dirty="0">
                <a:solidFill>
                  <a:srgbClr val="000000"/>
                </a:solidFill>
                <a:latin typeface="Times"/>
                <a:cs typeface="Times"/>
              </a:rPr>
              <a:t>Teacher feedback					(Willis, 1996)</a:t>
            </a:r>
          </a:p>
          <a:p>
            <a:pPr>
              <a:buNone/>
            </a:pPr>
            <a:endParaRPr lang="ja-JP" altLang="en-US" dirty="0"/>
          </a:p>
          <a:p>
            <a:pPr marL="0" indent="0">
              <a:buNone/>
            </a:pPr>
            <a:endParaRPr kumimoji="1" lang="ja-JP" altLang="en-US" dirty="0"/>
          </a:p>
        </p:txBody>
      </p:sp>
      <p:sp>
        <p:nvSpPr>
          <p:cNvPr id="4" name="八角形 3"/>
          <p:cNvSpPr/>
          <p:nvPr/>
        </p:nvSpPr>
        <p:spPr>
          <a:xfrm>
            <a:off x="3987800" y="2544359"/>
            <a:ext cx="3644900" cy="2982939"/>
          </a:xfrm>
          <a:prstGeom prst="octagon">
            <a:avLst/>
          </a:prstGeom>
          <a:solidFill>
            <a:srgbClr val="FF6600"/>
          </a:solidFill>
          <a:ln w="19050" cap="flat" cmpd="sng" algn="ctr">
            <a:solidFill>
              <a:srgbClr val="00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rgbClr val="FF6600"/>
              </a:solidFill>
            </a:endParaRPr>
          </a:p>
        </p:txBody>
      </p:sp>
      <p:cxnSp>
        <p:nvCxnSpPr>
          <p:cNvPr id="6" name="直線コネクタ 5"/>
          <p:cNvCxnSpPr>
            <a:endCxn id="4" idx="0"/>
          </p:cNvCxnSpPr>
          <p:nvPr/>
        </p:nvCxnSpPr>
        <p:spPr>
          <a:xfrm>
            <a:off x="6311900" y="3418032"/>
            <a:ext cx="13208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直線コネクタ 8"/>
          <p:cNvCxnSpPr>
            <a:stCxn id="4" idx="5"/>
            <a:endCxn id="4" idx="0"/>
          </p:cNvCxnSpPr>
          <p:nvPr/>
        </p:nvCxnSpPr>
        <p:spPr>
          <a:xfrm>
            <a:off x="3987800" y="3418032"/>
            <a:ext cx="36449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4" name="直線コネクタ 13"/>
          <p:cNvCxnSpPr/>
          <p:nvPr/>
        </p:nvCxnSpPr>
        <p:spPr>
          <a:xfrm flipV="1">
            <a:off x="3987800" y="3418032"/>
            <a:ext cx="3644900" cy="127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6" name="直線コネクタ 15"/>
          <p:cNvCxnSpPr>
            <a:stCxn id="4" idx="4"/>
            <a:endCxn id="4" idx="1"/>
          </p:cNvCxnSpPr>
          <p:nvPr/>
        </p:nvCxnSpPr>
        <p:spPr>
          <a:xfrm>
            <a:off x="3987800" y="4653625"/>
            <a:ext cx="36449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8" name="直線コネクタ 17"/>
          <p:cNvCxnSpPr>
            <a:stCxn id="4" idx="0"/>
            <a:endCxn id="4" idx="0"/>
          </p:cNvCxnSpPr>
          <p:nvPr/>
        </p:nvCxnSpPr>
        <p:spPr>
          <a:xfrm>
            <a:off x="7632700" y="3418032"/>
            <a:ext cx="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22" name="直線コネクタ 21"/>
          <p:cNvCxnSpPr>
            <a:endCxn id="4" idx="0"/>
          </p:cNvCxnSpPr>
          <p:nvPr/>
        </p:nvCxnSpPr>
        <p:spPr>
          <a:xfrm>
            <a:off x="4927600" y="3418032"/>
            <a:ext cx="2705100" cy="0"/>
          </a:xfrm>
          <a:prstGeom prst="line">
            <a:avLst/>
          </a:prstGeom>
        </p:spPr>
        <p:style>
          <a:lnRef idx="2">
            <a:schemeClr val="accent1"/>
          </a:lnRef>
          <a:fillRef idx="0">
            <a:schemeClr val="accent1"/>
          </a:fillRef>
          <a:effectRef idx="1">
            <a:schemeClr val="accent1"/>
          </a:effectRef>
          <a:fontRef idx="minor">
            <a:schemeClr val="tx1"/>
          </a:fontRef>
        </p:style>
      </p:cxnSp>
      <p:sp>
        <p:nvSpPr>
          <p:cNvPr id="23" name="テキスト ボックス 22"/>
          <p:cNvSpPr txBox="1"/>
          <p:nvPr/>
        </p:nvSpPr>
        <p:spPr>
          <a:xfrm>
            <a:off x="5143500" y="2908300"/>
            <a:ext cx="1333500" cy="369332"/>
          </a:xfrm>
          <a:prstGeom prst="rect">
            <a:avLst/>
          </a:prstGeom>
          <a:noFill/>
        </p:spPr>
        <p:txBody>
          <a:bodyPr wrap="square" rtlCol="0">
            <a:spAutoFit/>
          </a:bodyPr>
          <a:lstStyle/>
          <a:p>
            <a:r>
              <a:rPr kumimoji="1" lang="en-US" altLang="ja-JP" dirty="0" smtClean="0"/>
              <a:t>Pre-task</a:t>
            </a:r>
            <a:endParaRPr kumimoji="1" lang="ja-JP" altLang="en-US" dirty="0"/>
          </a:p>
        </p:txBody>
      </p:sp>
      <p:sp>
        <p:nvSpPr>
          <p:cNvPr id="28" name="テキスト ボックス 27"/>
          <p:cNvSpPr txBox="1"/>
          <p:nvPr/>
        </p:nvSpPr>
        <p:spPr>
          <a:xfrm>
            <a:off x="5143500" y="3860800"/>
            <a:ext cx="1384300" cy="369332"/>
          </a:xfrm>
          <a:prstGeom prst="rect">
            <a:avLst/>
          </a:prstGeom>
          <a:noFill/>
        </p:spPr>
        <p:txBody>
          <a:bodyPr wrap="square" rtlCol="0">
            <a:spAutoFit/>
          </a:bodyPr>
          <a:lstStyle/>
          <a:p>
            <a:r>
              <a:rPr kumimoji="1" lang="en-US" altLang="ja-JP" dirty="0" smtClean="0"/>
              <a:t>Task cycle</a:t>
            </a:r>
            <a:endParaRPr kumimoji="1" lang="ja-JP" altLang="en-US" dirty="0"/>
          </a:p>
        </p:txBody>
      </p:sp>
      <p:sp>
        <p:nvSpPr>
          <p:cNvPr id="29" name="テキスト ボックス 28"/>
          <p:cNvSpPr txBox="1"/>
          <p:nvPr/>
        </p:nvSpPr>
        <p:spPr>
          <a:xfrm>
            <a:off x="4927600" y="4826000"/>
            <a:ext cx="1803400" cy="369332"/>
          </a:xfrm>
          <a:prstGeom prst="rect">
            <a:avLst/>
          </a:prstGeom>
          <a:noFill/>
        </p:spPr>
        <p:txBody>
          <a:bodyPr wrap="square" rtlCol="0">
            <a:spAutoFit/>
          </a:bodyPr>
          <a:lstStyle/>
          <a:p>
            <a:r>
              <a:rPr kumimoji="1" lang="en-US" altLang="ja-JP" dirty="0" smtClean="0"/>
              <a:t>Language focus</a:t>
            </a:r>
            <a:endParaRPr kumimoji="1" lang="ja-JP" altLang="en-US" dirty="0"/>
          </a:p>
        </p:txBody>
      </p:sp>
    </p:spTree>
    <p:extLst>
      <p:ext uri="{BB962C8B-B14F-4D97-AF65-F5344CB8AC3E}">
        <p14:creationId xmlns:p14="http://schemas.microsoft.com/office/powerpoint/2010/main" val="80194376"/>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革命">
  <a:themeElements>
    <a:clrScheme name="Revolution">
      <a:dk1>
        <a:sysClr val="windowText" lastClr="000000"/>
      </a:dk1>
      <a:lt1>
        <a:sysClr val="window" lastClr="FFFFFF"/>
      </a:lt1>
      <a:dk2>
        <a:srgbClr val="1B3861"/>
      </a:dk2>
      <a:lt2>
        <a:srgbClr val="38ABED"/>
      </a:lt2>
      <a:accent1>
        <a:srgbClr val="0C5986"/>
      </a:accent1>
      <a:accent2>
        <a:srgbClr val="DDF53D"/>
      </a:accent2>
      <a:accent3>
        <a:srgbClr val="508709"/>
      </a:accent3>
      <a:accent4>
        <a:srgbClr val="BF5E00"/>
      </a:accent4>
      <a:accent5>
        <a:srgbClr val="9C0001"/>
      </a:accent5>
      <a:accent6>
        <a:srgbClr val="660075"/>
      </a:accent6>
      <a:hlink>
        <a:srgbClr val="ABF24D"/>
      </a:hlink>
      <a:folHlink>
        <a:srgbClr val="A0E7FB"/>
      </a:folHlink>
    </a:clrScheme>
    <a:fontScheme name="Revolution">
      <a:majorFont>
        <a:latin typeface="Trebuchet MS"/>
        <a:ea typeface=""/>
        <a:cs typeface=""/>
        <a:font script="Jpan" typeface="ＭＳ ゴシック"/>
        <a:font script="Hans" typeface="宋体"/>
        <a:font script="Hant" typeface="新細明體"/>
      </a:majorFont>
      <a:minorFont>
        <a:latin typeface="Trebuchet MS"/>
        <a:ea typeface=""/>
        <a:cs typeface=""/>
        <a:font script="Jpan" typeface="ＭＳ ゴシック"/>
        <a:font script="Hans" typeface="宋体"/>
        <a:font script="Hant" typeface="新細明體"/>
      </a:minorFont>
    </a:fontScheme>
    <a:fmtScheme name="Revolution">
      <a:fillStyleLst>
        <a:solidFill>
          <a:schemeClr val="phClr"/>
        </a:solidFill>
        <a:solidFill>
          <a:schemeClr val="phClr"/>
        </a:soli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3175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0800000">
              <a:srgbClr val="808080">
                <a:alpha val="75000"/>
              </a:srgbClr>
            </a:innerShdw>
          </a:effectLst>
        </a:effectStyle>
        <a:effectStyle>
          <a:effectLst>
            <a:innerShdw blurRad="50800" dist="25400" dir="13500000">
              <a:srgbClr val="808080">
                <a:alpha val="75000"/>
              </a:srgbClr>
            </a:innerShdw>
            <a:outerShdw blurRad="63500" dist="50800" dir="5400000" algn="br" rotWithShape="0">
              <a:srgbClr val="000000">
                <a:alpha val="35000"/>
              </a:srgbClr>
            </a:outerShdw>
          </a:effectLst>
          <a:scene3d>
            <a:camera prst="orthographicFront">
              <a:rot lat="0" lon="0" rev="0"/>
            </a:camera>
            <a:lightRig rig="threePt" dir="tl">
              <a:rot lat="0" lon="0" rev="11400000"/>
            </a:lightRig>
          </a:scene3d>
          <a:sp3d contourW="12700" prstMaterial="softmetal">
            <a:bevelT w="63500" h="25400" prst="angle"/>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革命.thmx</Template>
  <TotalTime>739</TotalTime>
  <Words>4542</Words>
  <Application>Microsoft Macintosh PowerPoint</Application>
  <PresentationFormat>画面に合わせる (4:3)</PresentationFormat>
  <Paragraphs>436</Paragraphs>
  <Slides>64</Slides>
  <Notes>0</Notes>
  <HiddenSlides>0</HiddenSlides>
  <MMClips>0</MMClips>
  <ScaleCrop>false</ScaleCrop>
  <HeadingPairs>
    <vt:vector size="4" baseType="variant">
      <vt:variant>
        <vt:lpstr>テーマ</vt:lpstr>
      </vt:variant>
      <vt:variant>
        <vt:i4>1</vt:i4>
      </vt:variant>
      <vt:variant>
        <vt:lpstr>スライド タイトル</vt:lpstr>
      </vt:variant>
      <vt:variant>
        <vt:i4>64</vt:i4>
      </vt:variant>
    </vt:vector>
  </HeadingPairs>
  <TitlesOfParts>
    <vt:vector size="65" baseType="lpstr">
      <vt:lpstr>革命</vt:lpstr>
      <vt:lpstr>Building  a Community of Practice through Curriculum Integration </vt:lpstr>
      <vt:lpstr>Introduction</vt:lpstr>
      <vt:lpstr>Introduction</vt:lpstr>
      <vt:lpstr>Outline</vt:lpstr>
      <vt:lpstr>Skills Integration</vt:lpstr>
      <vt:lpstr>Skills Integration</vt:lpstr>
      <vt:lpstr>Models of Skills Integration</vt:lpstr>
      <vt:lpstr>Definitions of Task</vt:lpstr>
      <vt:lpstr>TBLT Framework</vt:lpstr>
      <vt:lpstr>Theoretical Background</vt:lpstr>
      <vt:lpstr>Theoretical Background</vt:lpstr>
      <vt:lpstr>Theoretical Background</vt:lpstr>
      <vt:lpstr>Theoretical Background</vt:lpstr>
      <vt:lpstr>Theoretical Background</vt:lpstr>
      <vt:lpstr>Research Issues on Task</vt:lpstr>
      <vt:lpstr>Research Issues on Task</vt:lpstr>
      <vt:lpstr>Research Issues on Task</vt:lpstr>
      <vt:lpstr>Research Questions</vt:lpstr>
      <vt:lpstr>Participants and Teaching Context</vt:lpstr>
      <vt:lpstr>Data Collection</vt:lpstr>
      <vt:lpstr>Content Based English Curriculum (CBEC)</vt:lpstr>
      <vt:lpstr>Content Based English Curriculum (CBEC)</vt:lpstr>
      <vt:lpstr>Content Based English Curriculum (CBEC)</vt:lpstr>
      <vt:lpstr>6 selected students (B class)</vt:lpstr>
      <vt:lpstr>3 selected students (B class)</vt:lpstr>
      <vt:lpstr>Collaboration in student talk  </vt:lpstr>
      <vt:lpstr>Collaboration in student talk  </vt:lpstr>
      <vt:lpstr>Collaboration in student talk  </vt:lpstr>
      <vt:lpstr>Collaboration in student talk </vt:lpstr>
      <vt:lpstr>Collaboration in student talk </vt:lpstr>
      <vt:lpstr>Collaboration in student talk </vt:lpstr>
      <vt:lpstr>Collaboration in student talk </vt:lpstr>
      <vt:lpstr>Collaboration in student talk </vt:lpstr>
      <vt:lpstr>Collaboration in student talk </vt:lpstr>
      <vt:lpstr>Collaboration in student talk </vt:lpstr>
      <vt:lpstr>Results (Aki)</vt:lpstr>
      <vt:lpstr>Results (Aki)</vt:lpstr>
      <vt:lpstr>Results (Koji)</vt:lpstr>
      <vt:lpstr>Results (Koji)</vt:lpstr>
      <vt:lpstr>Results (Midori)</vt:lpstr>
      <vt:lpstr>Results (Midori)</vt:lpstr>
      <vt:lpstr>Results (Reports)</vt:lpstr>
      <vt:lpstr>Results (Reports)</vt:lpstr>
      <vt:lpstr>Results (Interview)</vt:lpstr>
      <vt:lpstr>Results (Interview)</vt:lpstr>
      <vt:lpstr>Results (Interview)</vt:lpstr>
      <vt:lpstr>Results (Interview)</vt:lpstr>
      <vt:lpstr>Results (Interview)</vt:lpstr>
      <vt:lpstr>Results (Interview)</vt:lpstr>
      <vt:lpstr>Results (Interview)</vt:lpstr>
      <vt:lpstr>Results (Interview)</vt:lpstr>
      <vt:lpstr>Results (Interview)</vt:lpstr>
      <vt:lpstr>Results (Interview)</vt:lpstr>
      <vt:lpstr>Results (Interview)</vt:lpstr>
      <vt:lpstr>Results (TOEFL)</vt:lpstr>
      <vt:lpstr>Findings</vt:lpstr>
      <vt:lpstr>Findings</vt:lpstr>
      <vt:lpstr>Findings</vt:lpstr>
      <vt:lpstr>Findings</vt:lpstr>
      <vt:lpstr>Conclusion</vt:lpstr>
      <vt:lpstr>References</vt:lpstr>
      <vt:lpstr>References</vt:lpstr>
      <vt:lpstr>References</vt:lpstr>
      <vt:lpstr>References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Building  a Community of Practice through Curriculum Integration </dc:title>
  <dc:creator>佐藤 一嘉</dc:creator>
  <cp:lastModifiedBy>佐藤 一嘉</cp:lastModifiedBy>
  <cp:revision>70</cp:revision>
  <dcterms:created xsi:type="dcterms:W3CDTF">2012-10-28T02:48:56Z</dcterms:created>
  <dcterms:modified xsi:type="dcterms:W3CDTF">2012-11-03T19:10:26Z</dcterms:modified>
</cp:coreProperties>
</file>