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1"/>
  </p:notesMasterIdLst>
  <p:sldIdLst>
    <p:sldId id="256" r:id="rId2"/>
    <p:sldId id="297" r:id="rId3"/>
    <p:sldId id="257" r:id="rId4"/>
    <p:sldId id="258" r:id="rId5"/>
    <p:sldId id="275" r:id="rId6"/>
    <p:sldId id="294" r:id="rId7"/>
    <p:sldId id="295" r:id="rId8"/>
    <p:sldId id="276" r:id="rId9"/>
    <p:sldId id="277" r:id="rId10"/>
    <p:sldId id="259" r:id="rId11"/>
    <p:sldId id="305" r:id="rId12"/>
    <p:sldId id="306" r:id="rId13"/>
    <p:sldId id="263" r:id="rId14"/>
    <p:sldId id="264" r:id="rId15"/>
    <p:sldId id="265" r:id="rId16"/>
    <p:sldId id="266" r:id="rId17"/>
    <p:sldId id="278" r:id="rId18"/>
    <p:sldId id="267" r:id="rId19"/>
    <p:sldId id="268" r:id="rId20"/>
    <p:sldId id="279" r:id="rId21"/>
    <p:sldId id="280" r:id="rId22"/>
    <p:sldId id="269" r:id="rId23"/>
    <p:sldId id="281" r:id="rId24"/>
    <p:sldId id="282" r:id="rId25"/>
    <p:sldId id="283" r:id="rId26"/>
    <p:sldId id="284" r:id="rId27"/>
    <p:sldId id="285" r:id="rId28"/>
    <p:sldId id="286" r:id="rId29"/>
    <p:sldId id="287" r:id="rId30"/>
    <p:sldId id="298" r:id="rId31"/>
    <p:sldId id="299" r:id="rId32"/>
    <p:sldId id="300" r:id="rId33"/>
    <p:sldId id="288" r:id="rId34"/>
    <p:sldId id="292" r:id="rId35"/>
    <p:sldId id="301" r:id="rId36"/>
    <p:sldId id="293" r:id="rId37"/>
    <p:sldId id="303" r:id="rId38"/>
    <p:sldId id="304" r:id="rId39"/>
    <p:sldId id="296"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567" autoAdjust="0"/>
  </p:normalViewPr>
  <p:slideViewPr>
    <p:cSldViewPr>
      <p:cViewPr varScale="1">
        <p:scale>
          <a:sx n="59" d="100"/>
          <a:sy n="59" d="100"/>
        </p:scale>
        <p:origin x="149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756CC5D-F735-4A3D-BFE9-BFAA50BF27BB}" type="datetimeFigureOut">
              <a:rPr lang="en-US" smtClean="0"/>
              <a:t>6/12/2015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406CB5C-C52A-4C27-B4B6-E3808BC35056}" type="slidenum">
              <a:rPr lang="en-US" smtClean="0"/>
              <a:t>‹#›</a:t>
            </a:fld>
            <a:endParaRPr lang="en-US" dirty="0"/>
          </a:p>
        </p:txBody>
      </p:sp>
    </p:spTree>
    <p:extLst>
      <p:ext uri="{BB962C8B-B14F-4D97-AF65-F5344CB8AC3E}">
        <p14:creationId xmlns:p14="http://schemas.microsoft.com/office/powerpoint/2010/main" val="25846707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5 areas:</a:t>
            </a:r>
            <a:endParaRPr lang="en-US" dirty="0"/>
          </a:p>
        </p:txBody>
      </p:sp>
      <p:sp>
        <p:nvSpPr>
          <p:cNvPr id="4" name="Slide Number Placeholder 3"/>
          <p:cNvSpPr>
            <a:spLocks noGrp="1"/>
          </p:cNvSpPr>
          <p:nvPr>
            <p:ph type="sldNum" sz="quarter" idx="10"/>
          </p:nvPr>
        </p:nvSpPr>
        <p:spPr/>
        <p:txBody>
          <a:bodyPr/>
          <a:lstStyle/>
          <a:p>
            <a:fld id="{7406CB5C-C52A-4C27-B4B6-E3808BC35056}" type="slidenum">
              <a:rPr lang="en-US" smtClean="0"/>
              <a:t>4</a:t>
            </a:fld>
            <a:endParaRPr lang="en-US" dirty="0"/>
          </a:p>
        </p:txBody>
      </p:sp>
    </p:spTree>
    <p:extLst>
      <p:ext uri="{BB962C8B-B14F-4D97-AF65-F5344CB8AC3E}">
        <p14:creationId xmlns:p14="http://schemas.microsoft.com/office/powerpoint/2010/main" val="3889937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406CB5C-C52A-4C27-B4B6-E3808BC35056}" type="slidenum">
              <a:rPr lang="en-US" smtClean="0"/>
              <a:t>8</a:t>
            </a:fld>
            <a:endParaRPr lang="en-US" dirty="0"/>
          </a:p>
        </p:txBody>
      </p:sp>
    </p:spTree>
    <p:extLst>
      <p:ext uri="{BB962C8B-B14F-4D97-AF65-F5344CB8AC3E}">
        <p14:creationId xmlns:p14="http://schemas.microsoft.com/office/powerpoint/2010/main" val="21200978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406CB5C-C52A-4C27-B4B6-E3808BC35056}" type="slidenum">
              <a:rPr lang="en-US" smtClean="0"/>
              <a:t>16</a:t>
            </a:fld>
            <a:endParaRPr lang="en-US" dirty="0"/>
          </a:p>
        </p:txBody>
      </p:sp>
    </p:spTree>
    <p:extLst>
      <p:ext uri="{BB962C8B-B14F-4D97-AF65-F5344CB8AC3E}">
        <p14:creationId xmlns:p14="http://schemas.microsoft.com/office/powerpoint/2010/main" val="42800918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406CB5C-C52A-4C27-B4B6-E3808BC35056}" type="slidenum">
              <a:rPr lang="en-US" smtClean="0"/>
              <a:t>17</a:t>
            </a:fld>
            <a:endParaRPr lang="en-US" dirty="0"/>
          </a:p>
        </p:txBody>
      </p:sp>
    </p:spTree>
    <p:extLst>
      <p:ext uri="{BB962C8B-B14F-4D97-AF65-F5344CB8AC3E}">
        <p14:creationId xmlns:p14="http://schemas.microsoft.com/office/powerpoint/2010/main" val="11833793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406CB5C-C52A-4C27-B4B6-E3808BC35056}" type="slidenum">
              <a:rPr lang="en-US" smtClean="0"/>
              <a:t>19</a:t>
            </a:fld>
            <a:endParaRPr lang="en-US" dirty="0"/>
          </a:p>
        </p:txBody>
      </p:sp>
    </p:spTree>
    <p:extLst>
      <p:ext uri="{BB962C8B-B14F-4D97-AF65-F5344CB8AC3E}">
        <p14:creationId xmlns:p14="http://schemas.microsoft.com/office/powerpoint/2010/main" val="24947490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LLH</a:t>
            </a:r>
            <a:endParaRPr lang="en-US" dirty="0"/>
          </a:p>
        </p:txBody>
      </p:sp>
      <p:sp>
        <p:nvSpPr>
          <p:cNvPr id="4" name="Slide Number Placeholder 3"/>
          <p:cNvSpPr>
            <a:spLocks noGrp="1"/>
          </p:cNvSpPr>
          <p:nvPr>
            <p:ph type="sldNum" sz="quarter" idx="10"/>
          </p:nvPr>
        </p:nvSpPr>
        <p:spPr/>
        <p:txBody>
          <a:bodyPr/>
          <a:lstStyle/>
          <a:p>
            <a:fld id="{7406CB5C-C52A-4C27-B4B6-E3808BC35056}" type="slidenum">
              <a:rPr lang="en-US" smtClean="0"/>
              <a:t>22</a:t>
            </a:fld>
            <a:endParaRPr lang="en-US" dirty="0"/>
          </a:p>
        </p:txBody>
      </p:sp>
    </p:spTree>
    <p:extLst>
      <p:ext uri="{BB962C8B-B14F-4D97-AF65-F5344CB8AC3E}">
        <p14:creationId xmlns:p14="http://schemas.microsoft.com/office/powerpoint/2010/main" val="16564944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406CB5C-C52A-4C27-B4B6-E3808BC35056}" type="slidenum">
              <a:rPr lang="en-US" smtClean="0"/>
              <a:t>34</a:t>
            </a:fld>
            <a:endParaRPr lang="en-US" dirty="0"/>
          </a:p>
        </p:txBody>
      </p:sp>
    </p:spTree>
    <p:extLst>
      <p:ext uri="{BB962C8B-B14F-4D97-AF65-F5344CB8AC3E}">
        <p14:creationId xmlns:p14="http://schemas.microsoft.com/office/powerpoint/2010/main" val="20893872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BAAC4DFE-63E9-4D72-BDFB-C8DDFFD6506B}" type="datetimeFigureOut">
              <a:rPr lang="en-US" smtClean="0"/>
              <a:t>6/12/2015</a:t>
            </a:fld>
            <a:endParaRPr lang="en-US" dirty="0"/>
          </a:p>
        </p:txBody>
      </p:sp>
      <p:sp>
        <p:nvSpPr>
          <p:cNvPr id="20" name="Footer Placeholder 19"/>
          <p:cNvSpPr>
            <a:spLocks noGrp="1"/>
          </p:cNvSpPr>
          <p:nvPr>
            <p:ph type="ftr" sz="quarter" idx="11"/>
          </p:nvPr>
        </p:nvSpPr>
        <p:spPr/>
        <p:txBody>
          <a:bodyPr/>
          <a:lstStyle>
            <a:extLst/>
          </a:lstStyle>
          <a:p>
            <a:endParaRPr lang="en-US" dirty="0"/>
          </a:p>
        </p:txBody>
      </p:sp>
      <p:sp>
        <p:nvSpPr>
          <p:cNvPr id="10" name="Slide Number Placeholder 9"/>
          <p:cNvSpPr>
            <a:spLocks noGrp="1"/>
          </p:cNvSpPr>
          <p:nvPr>
            <p:ph type="sldNum" sz="quarter" idx="12"/>
          </p:nvPr>
        </p:nvSpPr>
        <p:spPr/>
        <p:txBody>
          <a:bodyPr/>
          <a:lstStyle>
            <a:extLst/>
          </a:lstStyle>
          <a:p>
            <a:fld id="{6CB0FB09-9FCA-4EF5-B083-ACA277CF9DC6}" type="slidenum">
              <a:rPr lang="en-US" smtClean="0"/>
              <a:t>‹#›</a:t>
            </a:fld>
            <a:endParaRPr lang="en-US" dirty="0"/>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AAC4DFE-63E9-4D72-BDFB-C8DDFFD6506B}" type="datetimeFigureOut">
              <a:rPr lang="en-US" smtClean="0"/>
              <a:t>6/12/2015</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6CB0FB09-9FCA-4EF5-B083-ACA277CF9DC6}"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AAC4DFE-63E9-4D72-BDFB-C8DDFFD6506B}" type="datetimeFigureOut">
              <a:rPr lang="en-US" smtClean="0"/>
              <a:t>6/12/2015</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6CB0FB09-9FCA-4EF5-B083-ACA277CF9DC6}"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AAC4DFE-63E9-4D72-BDFB-C8DDFFD6506B}" type="datetimeFigureOut">
              <a:rPr lang="en-US" smtClean="0"/>
              <a:t>6/12/2015</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6CB0FB09-9FCA-4EF5-B083-ACA277CF9DC6}"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BAAC4DFE-63E9-4D72-BDFB-C8DDFFD6506B}" type="datetimeFigureOut">
              <a:rPr lang="en-US" smtClean="0"/>
              <a:t>6/12/2015</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6CB0FB09-9FCA-4EF5-B083-ACA277CF9DC6}" type="slidenum">
              <a:rPr lang="en-US" smtClean="0"/>
              <a:t>‹#›</a:t>
            </a:fld>
            <a:endParaRPr lang="en-US" dirty="0"/>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AAC4DFE-63E9-4D72-BDFB-C8DDFFD6506B}" type="datetimeFigureOut">
              <a:rPr lang="en-US" smtClean="0"/>
              <a:t>6/12/2015</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6CB0FB09-9FCA-4EF5-B083-ACA277CF9DC6}"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BAAC4DFE-63E9-4D72-BDFB-C8DDFFD6506B}" type="datetimeFigureOut">
              <a:rPr lang="en-US" smtClean="0"/>
              <a:t>6/12/2015</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6CB0FB09-9FCA-4EF5-B083-ACA277CF9DC6}"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BAAC4DFE-63E9-4D72-BDFB-C8DDFFD6506B}" type="datetimeFigureOut">
              <a:rPr lang="en-US" smtClean="0"/>
              <a:t>6/12/2015</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6CB0FB09-9FCA-4EF5-B083-ACA277CF9DC6}"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Date Placeholder 1"/>
          <p:cNvSpPr>
            <a:spLocks noGrp="1"/>
          </p:cNvSpPr>
          <p:nvPr>
            <p:ph type="dt" sz="half" idx="10"/>
          </p:nvPr>
        </p:nvSpPr>
        <p:spPr/>
        <p:txBody>
          <a:bodyPr/>
          <a:lstStyle>
            <a:extLst/>
          </a:lstStyle>
          <a:p>
            <a:fld id="{BAAC4DFE-63E9-4D72-BDFB-C8DDFFD6506B}" type="datetimeFigureOut">
              <a:rPr lang="en-US" smtClean="0"/>
              <a:t>6/12/2015</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6CB0FB09-9FCA-4EF5-B083-ACA277CF9DC6}" type="slidenum">
              <a:rPr lang="en-US" smtClean="0"/>
              <a:t>‹#›</a:t>
            </a:fld>
            <a:endParaRPr lang="en-US" dirty="0"/>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AAC4DFE-63E9-4D72-BDFB-C8DDFFD6506B}" type="datetimeFigureOut">
              <a:rPr lang="en-US" smtClean="0"/>
              <a:t>6/12/2015</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6CB0FB09-9FCA-4EF5-B083-ACA277CF9DC6}"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BAAC4DFE-63E9-4D72-BDFB-C8DDFFD6506B}" type="datetimeFigureOut">
              <a:rPr lang="en-US" smtClean="0"/>
              <a:t>6/12/2015</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6CB0FB09-9FCA-4EF5-B083-ACA277CF9DC6}" type="slidenum">
              <a:rPr lang="en-US" smtClean="0"/>
              <a:t>‹#›</a:t>
            </a:fld>
            <a:endParaRPr lang="en-US" dirty="0"/>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dirty="0"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BAAC4DFE-63E9-4D72-BDFB-C8DDFFD6506B}" type="datetimeFigureOut">
              <a:rPr lang="en-US" smtClean="0"/>
              <a:t>6/12/2015</a:t>
            </a:fld>
            <a:endParaRPr lang="en-US" dirty="0"/>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dirty="0"/>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6CB0FB09-9FCA-4EF5-B083-ACA277CF9DC6}" type="slidenum">
              <a:rPr lang="en-US" smtClean="0"/>
              <a:t>‹#›</a:t>
            </a:fld>
            <a:endParaRPr lang="en-US" dirty="0"/>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package" Target="../embeddings/Microsoft_Word_Document1.docx"/><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emf"/></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3.emf"/><Relationship Id="rId4" Type="http://schemas.openxmlformats.org/officeDocument/2006/relationships/package" Target="../embeddings/Microsoft_Word_Document2.docx"/></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package" Target="../embeddings/Microsoft_Word_Document3.docx"/><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4.emf"/></Relationships>
</file>

<file path=ppt/slides/_rels/slide21.xml.rels><?xml version="1.0" encoding="UTF-8" standalone="yes"?>
<Relationships xmlns="http://schemas.openxmlformats.org/package/2006/relationships"><Relationship Id="rId3" Type="http://schemas.openxmlformats.org/officeDocument/2006/relationships/package" Target="../embeddings/Microsoft_Word_Document4.docx"/><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5.emf"/></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hyperlink" Target="http://www/"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9200" y="381000"/>
            <a:ext cx="7635240" cy="1472184"/>
          </a:xfrm>
        </p:spPr>
        <p:txBody>
          <a:bodyPr>
            <a:noAutofit/>
          </a:bodyPr>
          <a:lstStyle/>
          <a:p>
            <a:pPr algn="just"/>
            <a:r>
              <a:rPr lang="en-US" sz="4000" dirty="0" smtClean="0">
                <a:latin typeface="Times New Roman" panose="02020603050405020304" pitchFamily="18" charset="0"/>
                <a:cs typeface="Times New Roman" panose="02020603050405020304" pitchFamily="18" charset="0"/>
              </a:rPr>
              <a:t>The Impact of Cooperative Strategy Training on Learner Beliefs</a:t>
            </a:r>
            <a:endParaRPr lang="en-US" sz="40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280160" y="2438400"/>
            <a:ext cx="7406640" cy="1752600"/>
          </a:xfrm>
        </p:spPr>
        <p:txBody>
          <a:bodyPr/>
          <a:lstStyle/>
          <a:p>
            <a:r>
              <a:rPr lang="en-US" dirty="0" smtClean="0">
                <a:latin typeface="Times New Roman" panose="02020603050405020304" pitchFamily="18" charset="0"/>
                <a:cs typeface="Times New Roman" panose="02020603050405020304" pitchFamily="18" charset="0"/>
              </a:rPr>
              <a:t>Tra </a:t>
            </a:r>
            <a:r>
              <a:rPr lang="en-US" dirty="0">
                <a:latin typeface="Times New Roman" panose="02020603050405020304" pitchFamily="18" charset="0"/>
                <a:cs typeface="Times New Roman" panose="02020603050405020304" pitchFamily="18" charset="0"/>
              </a:rPr>
              <a:t>Nguyen, </a:t>
            </a:r>
            <a:r>
              <a:rPr lang="en-US" dirty="0" smtClean="0">
                <a:latin typeface="Times New Roman" panose="02020603050405020304" pitchFamily="18" charset="0"/>
                <a:cs typeface="Times New Roman" panose="02020603050405020304" pitchFamily="18" charset="0"/>
              </a:rPr>
              <a:t>MA</a:t>
            </a:r>
          </a:p>
          <a:p>
            <a:r>
              <a:rPr lang="en-US" dirty="0" smtClean="0">
                <a:latin typeface="Times New Roman" panose="02020603050405020304" pitchFamily="18" charset="0"/>
                <a:cs typeface="Times New Roman" panose="02020603050405020304" pitchFamily="18" charset="0"/>
              </a:rPr>
              <a:t>Kazuyoshi Sato, PhD</a:t>
            </a:r>
          </a:p>
        </p:txBody>
      </p:sp>
    </p:spTree>
    <p:extLst>
      <p:ext uri="{BB962C8B-B14F-4D97-AF65-F5344CB8AC3E}">
        <p14:creationId xmlns:p14="http://schemas.microsoft.com/office/powerpoint/2010/main" val="40769256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152400"/>
            <a:ext cx="7866888" cy="6553200"/>
          </a:xfrm>
        </p:spPr>
        <p:txBody>
          <a:bodyPr>
            <a:normAutofit/>
          </a:bodyPr>
          <a:lstStyle/>
          <a:p>
            <a:pPr marL="82296" indent="0">
              <a:buNone/>
            </a:pPr>
            <a:endParaRPr lang="en-US" sz="3000" dirty="0" smtClean="0">
              <a:latin typeface="Times New Roman" panose="02020603050405020304" pitchFamily="18" charset="0"/>
              <a:cs typeface="Times New Roman" panose="02020603050405020304" pitchFamily="18" charset="0"/>
            </a:endParaRPr>
          </a:p>
          <a:p>
            <a:pPr marL="82296" indent="0">
              <a:buNone/>
            </a:pPr>
            <a:r>
              <a:rPr lang="en-US" sz="3000" dirty="0" smtClean="0">
                <a:latin typeface="Times New Roman" panose="02020603050405020304" pitchFamily="18" charset="0"/>
                <a:cs typeface="Times New Roman" panose="02020603050405020304" pitchFamily="18" charset="0"/>
              </a:rPr>
              <a:t>(2) </a:t>
            </a:r>
            <a:r>
              <a:rPr lang="en-US" sz="3000" b="1" dirty="0">
                <a:latin typeface="Times New Roman" panose="02020603050405020304" pitchFamily="18" charset="0"/>
                <a:cs typeface="Times New Roman" panose="02020603050405020304" pitchFamily="18" charset="0"/>
              </a:rPr>
              <a:t>Communication strategies </a:t>
            </a:r>
          </a:p>
          <a:p>
            <a:pPr marL="82296" indent="0">
              <a:buNone/>
            </a:pPr>
            <a:r>
              <a:rPr lang="en-US" sz="3000" dirty="0" smtClean="0">
                <a:latin typeface="Times New Roman" panose="02020603050405020304" pitchFamily="18" charset="0"/>
                <a:cs typeface="Times New Roman" panose="02020603050405020304" pitchFamily="18" charset="0"/>
              </a:rPr>
              <a:t>Corder (1981):  a </a:t>
            </a:r>
            <a:r>
              <a:rPr lang="en-US" sz="3000" dirty="0">
                <a:latin typeface="Times New Roman" panose="02020603050405020304" pitchFamily="18" charset="0"/>
                <a:cs typeface="Times New Roman" panose="02020603050405020304" pitchFamily="18" charset="0"/>
              </a:rPr>
              <a:t>systematic technique employed by a speaker to express his (or her) meaning when faced with some difficulty” </a:t>
            </a:r>
            <a:r>
              <a:rPr lang="en-US" sz="3000" dirty="0" smtClean="0">
                <a:latin typeface="Times New Roman" panose="02020603050405020304" pitchFamily="18" charset="0"/>
                <a:cs typeface="Times New Roman" panose="02020603050405020304" pitchFamily="18" charset="0"/>
              </a:rPr>
              <a:t>(p.103</a:t>
            </a:r>
            <a:r>
              <a:rPr lang="en-US" sz="3000" dirty="0">
                <a:latin typeface="Times New Roman" panose="02020603050405020304" pitchFamily="18" charset="0"/>
                <a:cs typeface="Times New Roman" panose="02020603050405020304" pitchFamily="18" charset="0"/>
              </a:rPr>
              <a:t>). </a:t>
            </a:r>
          </a:p>
          <a:p>
            <a:pPr marL="82296" indent="0">
              <a:buNone/>
            </a:pPr>
            <a:endParaRPr lang="en-US" sz="3000" dirty="0">
              <a:latin typeface="Times New Roman" panose="02020603050405020304" pitchFamily="18" charset="0"/>
              <a:cs typeface="Times New Roman" panose="02020603050405020304" pitchFamily="18" charset="0"/>
            </a:endParaRPr>
          </a:p>
          <a:p>
            <a:pPr marL="82296" indent="0">
              <a:buNone/>
            </a:pPr>
            <a:r>
              <a:rPr lang="en-US" sz="3000" dirty="0" smtClean="0">
                <a:latin typeface="Times New Roman" panose="02020603050405020304" pitchFamily="18" charset="0"/>
                <a:cs typeface="Times New Roman" panose="02020603050405020304" pitchFamily="18" charset="0"/>
              </a:rPr>
              <a:t>Only a few studies have focused on communication strategies and second language learning.</a:t>
            </a:r>
          </a:p>
        </p:txBody>
      </p:sp>
    </p:spTree>
    <p:extLst>
      <p:ext uri="{BB962C8B-B14F-4D97-AF65-F5344CB8AC3E}">
        <p14:creationId xmlns:p14="http://schemas.microsoft.com/office/powerpoint/2010/main" val="36440718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152400"/>
            <a:ext cx="7790688" cy="6629400"/>
          </a:xfrm>
        </p:spPr>
        <p:txBody>
          <a:bodyPr>
            <a:normAutofit lnSpcReduction="10000"/>
          </a:bodyPr>
          <a:lstStyle/>
          <a:p>
            <a:pPr marL="82296" indent="0">
              <a:buNone/>
            </a:pPr>
            <a:r>
              <a:rPr lang="en-US" b="1" dirty="0" smtClean="0">
                <a:latin typeface="Times New Roman" panose="02020603050405020304" pitchFamily="18" charset="0"/>
                <a:cs typeface="Times New Roman" panose="02020603050405020304" pitchFamily="18" charset="0"/>
              </a:rPr>
              <a:t>Nakatani (2005) </a:t>
            </a:r>
            <a:r>
              <a:rPr lang="en-US" dirty="0" smtClean="0">
                <a:latin typeface="Times New Roman" panose="02020603050405020304" pitchFamily="18" charset="0"/>
                <a:cs typeface="Times New Roman" panose="02020603050405020304" pitchFamily="18" charset="0"/>
              </a:rPr>
              <a:t>carried out a 12-week study to research the way that 62 students in an experiential class learn to use new communication strategies and to examine how teaching students communication strategies could help improve their communication ability.</a:t>
            </a:r>
          </a:p>
          <a:p>
            <a:pPr marL="82296" indent="0">
              <a:buNone/>
            </a:pPr>
            <a:r>
              <a:rPr lang="en-US" dirty="0" smtClean="0">
                <a:latin typeface="Times New Roman" panose="02020603050405020304" pitchFamily="18" charset="0"/>
                <a:cs typeface="Times New Roman" panose="02020603050405020304" pitchFamily="18" charset="0"/>
              </a:rPr>
              <a:t>Results:</a:t>
            </a:r>
          </a:p>
          <a:p>
            <a:pPr marL="82296" indent="0">
              <a:buNone/>
            </a:pPr>
            <a:r>
              <a:rPr lang="en-US" dirty="0" smtClean="0">
                <a:latin typeface="Times New Roman" panose="02020603050405020304" pitchFamily="18" charset="0"/>
                <a:cs typeface="Times New Roman" panose="02020603050405020304" pitchFamily="18" charset="0"/>
              </a:rPr>
              <a:t>Students could produce longer utterances, scored higher in the post-test.</a:t>
            </a:r>
          </a:p>
          <a:p>
            <a:pPr marL="82296" indent="0">
              <a:buNone/>
            </a:pPr>
            <a:r>
              <a:rPr lang="en-US" dirty="0" smtClean="0">
                <a:latin typeface="Times New Roman" panose="02020603050405020304" pitchFamily="18" charset="0"/>
                <a:cs typeface="Times New Roman" panose="02020603050405020304" pitchFamily="18" charset="0"/>
                <a:sym typeface="Wingdings" panose="05000000000000000000" pitchFamily="2" charset="2"/>
              </a:rPr>
              <a:t> Improvement in students’ use of communication strategies could enhance second language learning.</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987287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0"/>
            <a:ext cx="7879080" cy="1143000"/>
          </a:xfrm>
        </p:spPr>
        <p:txBody>
          <a:bodyPr>
            <a:normAutofit/>
          </a:bodyPr>
          <a:lstStyle/>
          <a:p>
            <a:r>
              <a:rPr lang="en-US" sz="4000" dirty="0" smtClean="0">
                <a:latin typeface="Times New Roman" panose="02020603050405020304" pitchFamily="18" charset="0"/>
                <a:cs typeface="Times New Roman" panose="02020603050405020304" pitchFamily="18" charset="0"/>
              </a:rPr>
              <a:t>Cooperative strategy training</a:t>
            </a:r>
            <a:endParaRPr lang="en-US" sz="4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066800" y="1066800"/>
            <a:ext cx="7866888" cy="5715000"/>
          </a:xfrm>
        </p:spPr>
        <p:txBody>
          <a:bodyPr>
            <a:normAutofit fontScale="92500" lnSpcReduction="10000"/>
          </a:bodyPr>
          <a:lstStyle/>
          <a:p>
            <a:pPr marL="82296" indent="0">
              <a:buNone/>
            </a:pPr>
            <a:r>
              <a:rPr lang="en-US" b="1" dirty="0" smtClean="0">
                <a:latin typeface="Times New Roman" panose="02020603050405020304" pitchFamily="18" charset="0"/>
                <a:cs typeface="Times New Roman" panose="02020603050405020304" pitchFamily="18" charset="0"/>
              </a:rPr>
              <a:t>Naughton (2006</a:t>
            </a:r>
            <a:r>
              <a:rPr lang="en-US" dirty="0" smtClean="0">
                <a:latin typeface="Times New Roman" panose="02020603050405020304" pitchFamily="18" charset="0"/>
                <a:cs typeface="Times New Roman" panose="02020603050405020304" pitchFamily="18" charset="0"/>
              </a:rPr>
              <a:t>) examined the effect of a 8-week cooperative strategy training program on the post-test interaction patterns of 145 Spanish university students of English.</a:t>
            </a:r>
          </a:p>
          <a:p>
            <a:pPr marL="82296" indent="0">
              <a:buNone/>
            </a:pPr>
            <a:r>
              <a:rPr lang="en-US" dirty="0" smtClean="0">
                <a:latin typeface="Times New Roman" panose="02020603050405020304" pitchFamily="18" charset="0"/>
                <a:cs typeface="Times New Roman" panose="02020603050405020304" pitchFamily="18" charset="0"/>
              </a:rPr>
              <a:t>Result:</a:t>
            </a:r>
          </a:p>
          <a:p>
            <a:pPr marL="82296" indent="0">
              <a:buNone/>
            </a:pPr>
            <a:r>
              <a:rPr lang="en-US" dirty="0" smtClean="0">
                <a:latin typeface="Times New Roman" panose="02020603050405020304" pitchFamily="18" charset="0"/>
                <a:cs typeface="Times New Roman" panose="02020603050405020304" pitchFamily="18" charset="0"/>
              </a:rPr>
              <a:t>An increase in the mean number of turns taken and a remarkable rise in the strategic participation.</a:t>
            </a:r>
          </a:p>
          <a:p>
            <a:pPr marL="82296" indent="0">
              <a:buNone/>
            </a:pPr>
            <a:r>
              <a:rPr lang="en-US" dirty="0" smtClean="0">
                <a:latin typeface="Times New Roman" panose="02020603050405020304" pitchFamily="18" charset="0"/>
                <a:cs typeface="Times New Roman" panose="02020603050405020304" pitchFamily="18" charset="0"/>
                <a:sym typeface="Wingdings" panose="05000000000000000000" pitchFamily="2" charset="2"/>
              </a:rPr>
              <a:t> “The willingness of students to request and provide help may be a key factor in the  success of small group oral interaction and in the ability of students to aid each other’s interlanguage development” (p.179).</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5443793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74638"/>
            <a:ext cx="7498080" cy="1143000"/>
          </a:xfrm>
        </p:spPr>
        <p:txBody>
          <a:bodyPr>
            <a:normAutofit/>
          </a:bodyPr>
          <a:lstStyle/>
          <a:p>
            <a:r>
              <a:rPr lang="en-US" sz="4000" dirty="0" smtClean="0">
                <a:latin typeface="Times New Roman" panose="02020603050405020304" pitchFamily="18" charset="0"/>
                <a:cs typeface="Times New Roman" panose="02020603050405020304" pitchFamily="18" charset="0"/>
              </a:rPr>
              <a:t>Research Issues</a:t>
            </a:r>
            <a:endParaRPr lang="en-US" sz="4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066800" y="1447800"/>
            <a:ext cx="7866888" cy="4800600"/>
          </a:xfrm>
        </p:spPr>
        <p:txBody>
          <a:bodyPr>
            <a:normAutofit/>
          </a:bodyPr>
          <a:lstStyle/>
          <a:p>
            <a:pPr algn="just"/>
            <a:r>
              <a:rPr lang="en-US" sz="3000" dirty="0" smtClean="0">
                <a:latin typeface="Times New Roman" panose="02020603050405020304" pitchFamily="18" charset="0"/>
                <a:cs typeface="Times New Roman" panose="02020603050405020304" pitchFamily="18" charset="0"/>
              </a:rPr>
              <a:t>Little </a:t>
            </a:r>
            <a:r>
              <a:rPr lang="en-US" sz="3000" dirty="0">
                <a:latin typeface="Times New Roman" panose="02020603050405020304" pitchFamily="18" charset="0"/>
                <a:cs typeface="Times New Roman" panose="02020603050405020304" pitchFamily="18" charset="0"/>
              </a:rPr>
              <a:t>research has been done on the impact of learning strategies on learner beliefs and vice </a:t>
            </a:r>
            <a:r>
              <a:rPr lang="en-US" sz="3000" dirty="0" smtClean="0">
                <a:latin typeface="Times New Roman" panose="02020603050405020304" pitchFamily="18" charset="0"/>
                <a:cs typeface="Times New Roman" panose="02020603050405020304" pitchFamily="18" charset="0"/>
              </a:rPr>
              <a:t>versa.</a:t>
            </a:r>
          </a:p>
          <a:p>
            <a:pPr algn="just"/>
            <a:r>
              <a:rPr lang="en-US" sz="3000" dirty="0">
                <a:latin typeface="Times New Roman" panose="02020603050405020304" pitchFamily="18" charset="0"/>
                <a:cs typeface="Times New Roman" panose="02020603050405020304" pitchFamily="18" charset="0"/>
              </a:rPr>
              <a:t>Most of the research used a survey as a research instrument, </a:t>
            </a:r>
            <a:r>
              <a:rPr lang="en-US" sz="3000" dirty="0" smtClean="0">
                <a:latin typeface="Times New Roman" panose="02020603050405020304" pitchFamily="18" charset="0"/>
                <a:cs typeface="Times New Roman" panose="02020603050405020304" pitchFamily="18" charset="0"/>
              </a:rPr>
              <a:t>there </a:t>
            </a:r>
            <a:r>
              <a:rPr lang="en-US" sz="3000" dirty="0">
                <a:latin typeface="Times New Roman" panose="02020603050405020304" pitchFamily="18" charset="0"/>
                <a:cs typeface="Times New Roman" panose="02020603050405020304" pitchFamily="18" charset="0"/>
              </a:rPr>
              <a:t>is a lack of multiple instrumentations including ones based on qualitative </a:t>
            </a:r>
            <a:r>
              <a:rPr lang="en-US" sz="3000" dirty="0" smtClean="0">
                <a:latin typeface="Times New Roman" panose="02020603050405020304" pitchFamily="18" charset="0"/>
                <a:cs typeface="Times New Roman" panose="02020603050405020304" pitchFamily="18" charset="0"/>
              </a:rPr>
              <a:t>data</a:t>
            </a:r>
            <a:r>
              <a:rPr lang="en-US" sz="3000" dirty="0" smtClean="0">
                <a:latin typeface="Times New Roman" panose="02020603050405020304" pitchFamily="18" charset="0"/>
                <a:cs typeface="Times New Roman" panose="02020603050405020304" pitchFamily="18" charset="0"/>
              </a:rPr>
              <a:t>.</a:t>
            </a:r>
            <a:endParaRPr lang="en-US" sz="30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268149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2520" y="274638"/>
            <a:ext cx="7498080" cy="1143000"/>
          </a:xfrm>
        </p:spPr>
        <p:txBody>
          <a:bodyPr>
            <a:normAutofit/>
          </a:bodyPr>
          <a:lstStyle/>
          <a:p>
            <a:r>
              <a:rPr lang="en-US" sz="40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Research Questions</a:t>
            </a:r>
            <a:endParaRPr lang="en-US" sz="4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046020" y="1676400"/>
            <a:ext cx="7924800" cy="3352800"/>
          </a:xfrm>
        </p:spPr>
        <p:txBody>
          <a:bodyPr>
            <a:normAutofit/>
          </a:bodyPr>
          <a:lstStyle/>
          <a:p>
            <a:pPr marL="0" lvl="0" indent="0" algn="just">
              <a:buNone/>
            </a:pPr>
            <a:r>
              <a:rPr lang="en-US" sz="3000" dirty="0" smtClean="0">
                <a:latin typeface="Times New Roman" panose="02020603050405020304" pitchFamily="18" charset="0"/>
                <a:cs typeface="Times New Roman" panose="02020603050405020304" pitchFamily="18" charset="0"/>
              </a:rPr>
              <a:t>(1) What kind of beliefs do these university students bring into the class?</a:t>
            </a:r>
          </a:p>
          <a:p>
            <a:pPr marL="0" indent="0" algn="just">
              <a:buNone/>
            </a:pPr>
            <a:r>
              <a:rPr lang="en-US" sz="3000" dirty="0" smtClean="0">
                <a:latin typeface="Times New Roman" panose="02020603050405020304" pitchFamily="18" charset="0"/>
                <a:cs typeface="Times New Roman" panose="02020603050405020304" pitchFamily="18" charset="0"/>
              </a:rPr>
              <a:t>(2) How do the students participate in cooperative strategy training activities?</a:t>
            </a:r>
          </a:p>
          <a:p>
            <a:pPr marL="0" lvl="0" indent="0" algn="just">
              <a:buNone/>
            </a:pPr>
            <a:r>
              <a:rPr lang="en-US" sz="3000" dirty="0" smtClean="0">
                <a:latin typeface="Times New Roman" panose="02020603050405020304" pitchFamily="18" charset="0"/>
                <a:cs typeface="Times New Roman" panose="02020603050405020304" pitchFamily="18" charset="0"/>
              </a:rPr>
              <a:t>(3) How are their beliefs influenced and shaped by their peers?</a:t>
            </a:r>
          </a:p>
          <a:p>
            <a:pPr marL="82296" lvl="0" indent="0" algn="just">
              <a:buNone/>
            </a:pPr>
            <a:endParaRPr lang="en-US" sz="3000" dirty="0" smtClean="0">
              <a:latin typeface="Times New Roman" panose="02020603050405020304" pitchFamily="18" charset="0"/>
              <a:cs typeface="Times New Roman" panose="02020603050405020304" pitchFamily="18" charset="0"/>
            </a:endParaRPr>
          </a:p>
          <a:p>
            <a:pPr marL="0" lvl="0" indent="0" algn="just">
              <a:buNone/>
            </a:pPr>
            <a:endParaRPr lang="en-US" sz="3000" dirty="0" smtClean="0">
              <a:latin typeface="Times New Roman" panose="02020603050405020304" pitchFamily="18" charset="0"/>
              <a:cs typeface="Times New Roman" panose="02020603050405020304" pitchFamily="18" charset="0"/>
            </a:endParaRPr>
          </a:p>
          <a:p>
            <a:pPr algn="just"/>
            <a:endParaRPr lang="en-US" sz="3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660221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2520" y="274638"/>
            <a:ext cx="7498080" cy="1143000"/>
          </a:xfrm>
        </p:spPr>
        <p:txBody>
          <a:bodyPr>
            <a:normAutofit/>
          </a:bodyPr>
          <a:lstStyle/>
          <a:p>
            <a:r>
              <a:rPr lang="en-US" sz="40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Method</a:t>
            </a:r>
            <a:r>
              <a:rPr lang="en-US" altLang="ja-JP" sz="40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a:t>
            </a:r>
            <a:r>
              <a:rPr lang="en-US" sz="4000"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40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of this Study</a:t>
            </a:r>
            <a:endParaRPr lang="en-US" sz="4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990600" y="1600201"/>
            <a:ext cx="7772400" cy="3505200"/>
          </a:xfrm>
        </p:spPr>
        <p:txBody>
          <a:bodyPr>
            <a:normAutofit/>
          </a:bodyPr>
          <a:lstStyle/>
          <a:p>
            <a:pPr algn="just">
              <a:buFont typeface="Wingdings" pitchFamily="2" charset="2"/>
              <a:buNone/>
            </a:pPr>
            <a:r>
              <a:rPr lang="en-US" altLang="ja-JP" sz="3000" dirty="0">
                <a:latin typeface="Times New Roman" panose="02020603050405020304" pitchFamily="18" charset="0"/>
                <a:cs typeface="Times New Roman" panose="02020603050405020304" pitchFamily="18" charset="0"/>
              </a:rPr>
              <a:t> </a:t>
            </a:r>
            <a:r>
              <a:rPr lang="en-US" altLang="ja-JP" sz="3000" dirty="0" smtClean="0">
                <a:latin typeface="Times New Roman" panose="02020603050405020304" pitchFamily="18" charset="0"/>
                <a:cs typeface="Times New Roman" panose="02020603050405020304" pitchFamily="18" charset="0"/>
              </a:rPr>
              <a:t>  Participants</a:t>
            </a:r>
          </a:p>
          <a:p>
            <a:pPr algn="just"/>
            <a:r>
              <a:rPr lang="en-US" altLang="ja-JP" sz="3000" dirty="0" smtClean="0">
                <a:latin typeface="Times New Roman" panose="02020603050405020304" pitchFamily="18" charset="0"/>
                <a:cs typeface="Times New Roman" panose="02020603050405020304" pitchFamily="18" charset="0"/>
              </a:rPr>
              <a:t>18 first-year university students (8 boys and 10 girls)</a:t>
            </a:r>
          </a:p>
          <a:p>
            <a:pPr algn="just"/>
            <a:r>
              <a:rPr lang="en-US" altLang="ja-JP" sz="3000" dirty="0" smtClean="0">
                <a:latin typeface="Times New Roman" panose="02020603050405020304" pitchFamily="18" charset="0"/>
                <a:cs typeface="Times New Roman" panose="02020603050405020304" pitchFamily="18" charset="0"/>
              </a:rPr>
              <a:t>Once a week, 90-minute </a:t>
            </a:r>
            <a:r>
              <a:rPr lang="en-US" altLang="ja-JP" sz="3000" dirty="0" smtClean="0">
                <a:latin typeface="Times New Roman" panose="02020603050405020304" pitchFamily="18" charset="0"/>
                <a:cs typeface="Times New Roman" panose="02020603050405020304" pitchFamily="18" charset="0"/>
              </a:rPr>
              <a:t>strategy training class</a:t>
            </a:r>
            <a:r>
              <a:rPr lang="en-US" altLang="ja-JP" sz="3000" dirty="0" smtClean="0">
                <a:latin typeface="Times New Roman" panose="02020603050405020304" pitchFamily="18" charset="0"/>
                <a:cs typeface="Times New Roman" panose="02020603050405020304" pitchFamily="18" charset="0"/>
              </a:rPr>
              <a:t>, </a:t>
            </a:r>
          </a:p>
          <a:p>
            <a:pPr algn="just"/>
            <a:r>
              <a:rPr lang="en-US" altLang="ja-JP" sz="3000" dirty="0" smtClean="0">
                <a:latin typeface="Times New Roman" panose="02020603050405020304" pitchFamily="18" charset="0"/>
                <a:cs typeface="Times New Roman" panose="02020603050405020304" pitchFamily="18" charset="0"/>
              </a:rPr>
              <a:t>7 weeks in the second semester in 2014,</a:t>
            </a:r>
          </a:p>
          <a:p>
            <a:pPr algn="just"/>
            <a:r>
              <a:rPr lang="en-US" altLang="ja-JP" sz="3000" dirty="0" smtClean="0">
                <a:latin typeface="Times New Roman" panose="02020603050405020304" pitchFamily="18" charset="0"/>
                <a:cs typeface="Times New Roman" panose="02020603050405020304" pitchFamily="18" charset="0"/>
              </a:rPr>
              <a:t>The level of students (400 to 470 in TOEFL)</a:t>
            </a:r>
          </a:p>
          <a:p>
            <a:pPr algn="just"/>
            <a:endParaRPr lang="en-US" sz="3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514262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74638"/>
            <a:ext cx="7498080" cy="1143000"/>
          </a:xfrm>
        </p:spPr>
        <p:txBody>
          <a:bodyPr>
            <a:normAutofit/>
          </a:bodyPr>
          <a:lstStyle/>
          <a:p>
            <a:r>
              <a:rPr lang="en-US" sz="40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Data Collection</a:t>
            </a:r>
            <a:endParaRPr lang="en-US" sz="4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990600" y="1600201"/>
            <a:ext cx="7696200" cy="3733800"/>
          </a:xfrm>
        </p:spPr>
        <p:txBody>
          <a:bodyPr>
            <a:normAutofit/>
          </a:bodyPr>
          <a:lstStyle/>
          <a:p>
            <a:pPr algn="just">
              <a:lnSpc>
                <a:spcPct val="90000"/>
              </a:lnSpc>
            </a:pPr>
            <a:r>
              <a:rPr lang="en-US" altLang="ja-JP" sz="3000" dirty="0" smtClean="0">
                <a:latin typeface="Times New Roman" panose="02020603050405020304" pitchFamily="18" charset="0"/>
                <a:ea typeface="平成明朝" charset="-128"/>
                <a:cs typeface="Times New Roman" panose="02020603050405020304" pitchFamily="18" charset="0"/>
              </a:rPr>
              <a:t>Survey (three times): April (reflection), November, January</a:t>
            </a:r>
          </a:p>
          <a:p>
            <a:pPr algn="just">
              <a:lnSpc>
                <a:spcPct val="90000"/>
              </a:lnSpc>
            </a:pPr>
            <a:r>
              <a:rPr lang="en-US" altLang="ja-JP" sz="3000" dirty="0" smtClean="0">
                <a:latin typeface="Times New Roman" panose="02020603050405020304" pitchFamily="18" charset="0"/>
                <a:ea typeface="平成明朝" charset="-128"/>
                <a:cs typeface="Times New Roman" panose="02020603050405020304" pitchFamily="18" charset="0"/>
              </a:rPr>
              <a:t>Reflection logs (6 times): after each class</a:t>
            </a:r>
          </a:p>
          <a:p>
            <a:pPr algn="just">
              <a:lnSpc>
                <a:spcPct val="90000"/>
              </a:lnSpc>
            </a:pPr>
            <a:r>
              <a:rPr lang="en-US" altLang="ja-JP" sz="3000" dirty="0" smtClean="0">
                <a:latin typeface="Times New Roman" panose="02020603050405020304" pitchFamily="18" charset="0"/>
                <a:ea typeface="平成明朝" charset="-128"/>
                <a:cs typeface="Times New Roman" panose="02020603050405020304" pitchFamily="18" charset="0"/>
              </a:rPr>
              <a:t>Language learning history (once): January</a:t>
            </a:r>
          </a:p>
          <a:p>
            <a:pPr algn="just">
              <a:lnSpc>
                <a:spcPct val="90000"/>
              </a:lnSpc>
            </a:pPr>
            <a:r>
              <a:rPr lang="en-US" altLang="ja-JP" sz="3000" dirty="0" smtClean="0">
                <a:latin typeface="Times New Roman" panose="02020603050405020304" pitchFamily="18" charset="0"/>
                <a:ea typeface="平成明朝" charset="-128"/>
                <a:cs typeface="Times New Roman" panose="02020603050405020304" pitchFamily="18" charset="0"/>
              </a:rPr>
              <a:t>Self-evaluation (once): January</a:t>
            </a:r>
          </a:p>
          <a:p>
            <a:pPr algn="just">
              <a:lnSpc>
                <a:spcPct val="90000"/>
              </a:lnSpc>
            </a:pPr>
            <a:r>
              <a:rPr lang="en-US" altLang="ja-JP" sz="3000" dirty="0" smtClean="0">
                <a:latin typeface="Times New Roman" panose="02020603050405020304" pitchFamily="18" charset="0"/>
                <a:ea typeface="平成明朝" charset="-128"/>
                <a:cs typeface="Times New Roman" panose="02020603050405020304" pitchFamily="18" charset="0"/>
              </a:rPr>
              <a:t>Interview (once, 6 students): January (about 15 minutes per student)</a:t>
            </a:r>
          </a:p>
          <a:p>
            <a:pPr algn="just"/>
            <a:endParaRPr lang="en-US" sz="3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9509830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extLst>
              <p:ext uri="{D42A27DB-BD31-4B8C-83A1-F6EECF244321}">
                <p14:modId xmlns:p14="http://schemas.microsoft.com/office/powerpoint/2010/main" val="1997816199"/>
              </p:ext>
            </p:extLst>
          </p:nvPr>
        </p:nvGraphicFramePr>
        <p:xfrm>
          <a:off x="304801" y="228600"/>
          <a:ext cx="8610599" cy="6675120"/>
        </p:xfrm>
        <a:graphic>
          <a:graphicData uri="http://schemas.openxmlformats.org/drawingml/2006/table">
            <a:tbl>
              <a:tblPr firstRow="1" firstCol="1" bandRow="1"/>
              <a:tblGrid>
                <a:gridCol w="746060"/>
                <a:gridCol w="1576044"/>
                <a:gridCol w="2483491"/>
                <a:gridCol w="1699618"/>
                <a:gridCol w="2105386"/>
              </a:tblGrid>
              <a:tr h="386635">
                <a:tc>
                  <a:txBody>
                    <a:bodyPr/>
                    <a:lstStyle/>
                    <a:p>
                      <a:pPr algn="ctr">
                        <a:lnSpc>
                          <a:spcPct val="150000"/>
                        </a:lnSpc>
                        <a:spcAft>
                          <a:spcPts val="0"/>
                        </a:spcAft>
                      </a:pPr>
                      <a:r>
                        <a:rPr lang="en-US" sz="1400" b="1" dirty="0">
                          <a:effectLst/>
                          <a:latin typeface="Times New Roman" panose="02020603050405020304" pitchFamily="18" charset="0"/>
                          <a:ea typeface="MS Mincho"/>
                          <a:cs typeface="Times New Roman" panose="02020603050405020304" pitchFamily="18" charset="0"/>
                        </a:rPr>
                        <a:t>Week</a:t>
                      </a:r>
                    </a:p>
                  </a:txBody>
                  <a:tcPr marL="39586" marR="39586"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ct val="150000"/>
                        </a:lnSpc>
                        <a:spcAft>
                          <a:spcPts val="0"/>
                        </a:spcAft>
                      </a:pPr>
                      <a:r>
                        <a:rPr lang="en-US" sz="1400" b="1" dirty="0">
                          <a:effectLst/>
                          <a:latin typeface="Times New Roman" panose="02020603050405020304" pitchFamily="18" charset="0"/>
                          <a:ea typeface="MS Mincho"/>
                          <a:cs typeface="Times New Roman" panose="02020603050405020304" pitchFamily="18" charset="0"/>
                        </a:rPr>
                        <a:t>Song/rhythm practice</a:t>
                      </a:r>
                    </a:p>
                  </a:txBody>
                  <a:tcPr marL="39586" marR="39586"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ct val="150000"/>
                        </a:lnSpc>
                        <a:spcAft>
                          <a:spcPts val="0"/>
                        </a:spcAft>
                      </a:pPr>
                      <a:r>
                        <a:rPr lang="en-US" sz="1400" b="1" dirty="0">
                          <a:effectLst/>
                          <a:latin typeface="Times New Roman" panose="02020603050405020304" pitchFamily="18" charset="0"/>
                          <a:ea typeface="MS Mincho"/>
                          <a:cs typeface="Times New Roman" panose="02020603050405020304" pitchFamily="18" charset="0"/>
                        </a:rPr>
                        <a:t>Communication strategies</a:t>
                      </a:r>
                    </a:p>
                  </a:txBody>
                  <a:tcPr marL="39586" marR="39586"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ct val="150000"/>
                        </a:lnSpc>
                        <a:spcAft>
                          <a:spcPts val="0"/>
                        </a:spcAft>
                      </a:pPr>
                      <a:r>
                        <a:rPr lang="en-US" sz="1400" b="1" dirty="0">
                          <a:effectLst/>
                          <a:latin typeface="Times New Roman" panose="02020603050405020304" pitchFamily="18" charset="0"/>
                          <a:ea typeface="MS Mincho"/>
                          <a:cs typeface="Times New Roman" panose="02020603050405020304" pitchFamily="18" charset="0"/>
                        </a:rPr>
                        <a:t>Literature circles</a:t>
                      </a:r>
                    </a:p>
                  </a:txBody>
                  <a:tcPr marL="39586" marR="39586"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ct val="150000"/>
                        </a:lnSpc>
                        <a:spcAft>
                          <a:spcPts val="0"/>
                        </a:spcAft>
                      </a:pPr>
                      <a:r>
                        <a:rPr lang="en-US" sz="1400" b="1" dirty="0">
                          <a:effectLst/>
                          <a:latin typeface="Times New Roman" panose="02020603050405020304" pitchFamily="18" charset="0"/>
                          <a:ea typeface="MS Mincho"/>
                          <a:cs typeface="Times New Roman" panose="02020603050405020304" pitchFamily="18" charset="0"/>
                        </a:rPr>
                        <a:t>Missions</a:t>
                      </a:r>
                    </a:p>
                  </a:txBody>
                  <a:tcPr marL="39586" marR="39586"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531622">
                <a:tc>
                  <a:txBody>
                    <a:bodyPr/>
                    <a:lstStyle/>
                    <a:p>
                      <a:pPr algn="ctr">
                        <a:lnSpc>
                          <a:spcPct val="150000"/>
                        </a:lnSpc>
                        <a:spcAft>
                          <a:spcPts val="0"/>
                        </a:spcAft>
                      </a:pPr>
                      <a:r>
                        <a:rPr lang="en-US" sz="1200" b="1" dirty="0">
                          <a:effectLst/>
                          <a:latin typeface="Times New Roman" panose="02020603050405020304" pitchFamily="18" charset="0"/>
                          <a:ea typeface="MS Mincho"/>
                          <a:cs typeface="Times New Roman" panose="02020603050405020304" pitchFamily="18" charset="0"/>
                        </a:rPr>
                        <a:t>1</a:t>
                      </a:r>
                    </a:p>
                  </a:txBody>
                  <a:tcPr marL="39586" marR="39586" marT="0" marB="0" anchor="ctr">
                    <a:lnL>
                      <a:noFill/>
                    </a:lnL>
                    <a:lnR>
                      <a:noFill/>
                    </a:lnR>
                    <a:lnT w="12700" cap="flat" cmpd="sng" algn="ctr">
                      <a:solidFill>
                        <a:srgbClr val="000000"/>
                      </a:solidFill>
                      <a:prstDash val="solid"/>
                      <a:round/>
                      <a:headEnd type="none" w="med" len="med"/>
                      <a:tailEnd type="none" w="med" len="med"/>
                    </a:lnT>
                    <a:lnB>
                      <a:noFill/>
                    </a:lnB>
                  </a:tcPr>
                </a:tc>
                <a:tc rowSpan="3">
                  <a:txBody>
                    <a:bodyPr/>
                    <a:lstStyle/>
                    <a:p>
                      <a:pPr algn="ctr">
                        <a:lnSpc>
                          <a:spcPct val="150000"/>
                        </a:lnSpc>
                        <a:spcAft>
                          <a:spcPts val="0"/>
                        </a:spcAft>
                      </a:pPr>
                      <a:r>
                        <a:rPr lang="en-US" sz="1200" dirty="0">
                          <a:effectLst/>
                          <a:latin typeface="Times New Roman" panose="02020603050405020304" pitchFamily="18" charset="0"/>
                          <a:ea typeface="MS Mincho"/>
                          <a:cs typeface="Times New Roman" panose="02020603050405020304" pitchFamily="18" charset="0"/>
                        </a:rPr>
                        <a:t>I just called to say I love you</a:t>
                      </a:r>
                    </a:p>
                  </a:txBody>
                  <a:tcPr marL="39586" marR="39586"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just">
                        <a:lnSpc>
                          <a:spcPct val="150000"/>
                        </a:lnSpc>
                        <a:spcAft>
                          <a:spcPts val="0"/>
                        </a:spcAft>
                      </a:pPr>
                      <a:r>
                        <a:rPr lang="en-US" sz="1200" dirty="0">
                          <a:effectLst/>
                          <a:latin typeface="Times New Roman" panose="02020603050405020304" pitchFamily="18" charset="0"/>
                          <a:ea typeface="MS Mincho"/>
                          <a:cs typeface="Times New Roman" panose="02020603050405020304" pitchFamily="18" charset="0"/>
                        </a:rPr>
                        <a:t> </a:t>
                      </a:r>
                    </a:p>
                  </a:txBody>
                  <a:tcPr marL="39586" marR="39586"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just">
                        <a:lnSpc>
                          <a:spcPct val="150000"/>
                        </a:lnSpc>
                        <a:spcAft>
                          <a:spcPts val="0"/>
                        </a:spcAft>
                      </a:pPr>
                      <a:r>
                        <a:rPr lang="en-US" sz="1200" dirty="0">
                          <a:effectLst/>
                          <a:latin typeface="Times New Roman" panose="02020603050405020304" pitchFamily="18" charset="0"/>
                          <a:ea typeface="MS Mincho"/>
                          <a:cs typeface="Times New Roman" panose="02020603050405020304" pitchFamily="18" charset="0"/>
                        </a:rPr>
                        <a:t> </a:t>
                      </a:r>
                    </a:p>
                  </a:txBody>
                  <a:tcPr marL="39586" marR="39586"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just">
                        <a:lnSpc>
                          <a:spcPct val="150000"/>
                        </a:lnSpc>
                        <a:spcAft>
                          <a:spcPts val="0"/>
                        </a:spcAft>
                      </a:pPr>
                      <a:r>
                        <a:rPr lang="en-US" sz="1200" dirty="0">
                          <a:effectLst/>
                          <a:latin typeface="Times New Roman" panose="02020603050405020304" pitchFamily="18" charset="0"/>
                          <a:ea typeface="MS Mincho"/>
                          <a:cs typeface="Times New Roman" panose="02020603050405020304" pitchFamily="18" charset="0"/>
                        </a:rPr>
                        <a:t>Try to use as many conversation strategies as possible and report.</a:t>
                      </a:r>
                    </a:p>
                  </a:txBody>
                  <a:tcPr marL="39586" marR="39586" marT="0" marB="0" anchor="ctr">
                    <a:lnL>
                      <a:noFill/>
                    </a:lnL>
                    <a:lnR>
                      <a:noFill/>
                    </a:lnR>
                    <a:lnT w="12700" cap="flat" cmpd="sng" algn="ctr">
                      <a:solidFill>
                        <a:srgbClr val="000000"/>
                      </a:solidFill>
                      <a:prstDash val="solid"/>
                      <a:round/>
                      <a:headEnd type="none" w="med" len="med"/>
                      <a:tailEnd type="none" w="med" len="med"/>
                    </a:lnT>
                    <a:lnB>
                      <a:noFill/>
                    </a:lnB>
                  </a:tcPr>
                </a:tc>
              </a:tr>
              <a:tr h="769123">
                <a:tc>
                  <a:txBody>
                    <a:bodyPr/>
                    <a:lstStyle/>
                    <a:p>
                      <a:pPr algn="ctr">
                        <a:lnSpc>
                          <a:spcPct val="150000"/>
                        </a:lnSpc>
                        <a:spcAft>
                          <a:spcPts val="0"/>
                        </a:spcAft>
                      </a:pPr>
                      <a:r>
                        <a:rPr lang="en-US" sz="1200" b="1" dirty="0">
                          <a:effectLst/>
                          <a:latin typeface="Times New Roman" panose="02020603050405020304" pitchFamily="18" charset="0"/>
                          <a:ea typeface="MS Mincho"/>
                          <a:cs typeface="Times New Roman" panose="02020603050405020304" pitchFamily="18" charset="0"/>
                        </a:rPr>
                        <a:t>2</a:t>
                      </a:r>
                    </a:p>
                  </a:txBody>
                  <a:tcPr marL="39586" marR="39586" marT="0" marB="0" anchor="ctr">
                    <a:lnL>
                      <a:noFill/>
                    </a:lnL>
                    <a:lnR>
                      <a:noFill/>
                    </a:lnR>
                    <a:lnT>
                      <a:noFill/>
                    </a:lnT>
                    <a:lnB>
                      <a:noFill/>
                    </a:lnB>
                  </a:tcPr>
                </a:tc>
                <a:tc vMerge="1">
                  <a:txBody>
                    <a:bodyPr/>
                    <a:lstStyle/>
                    <a:p>
                      <a:endParaRPr lang="en-US"/>
                    </a:p>
                  </a:txBody>
                  <a:tcPr/>
                </a:tc>
                <a:tc>
                  <a:txBody>
                    <a:bodyPr/>
                    <a:lstStyle/>
                    <a:p>
                      <a:pPr algn="ctr">
                        <a:lnSpc>
                          <a:spcPct val="150000"/>
                        </a:lnSpc>
                        <a:spcAft>
                          <a:spcPts val="0"/>
                        </a:spcAft>
                      </a:pPr>
                      <a:r>
                        <a:rPr lang="en-US" sz="1200" dirty="0">
                          <a:effectLst/>
                          <a:latin typeface="Times New Roman" panose="02020603050405020304" pitchFamily="18" charset="0"/>
                          <a:ea typeface="MS Mincho"/>
                          <a:cs typeface="Times New Roman" panose="02020603050405020304" pitchFamily="18" charset="0"/>
                        </a:rPr>
                        <a:t>Rejoinders</a:t>
                      </a:r>
                    </a:p>
                  </a:txBody>
                  <a:tcPr marL="39586" marR="39586" marT="0" marB="0" anchor="ctr">
                    <a:lnL>
                      <a:noFill/>
                    </a:lnL>
                    <a:lnR>
                      <a:noFill/>
                    </a:lnR>
                    <a:lnT>
                      <a:noFill/>
                    </a:lnT>
                    <a:lnB>
                      <a:noFill/>
                    </a:lnB>
                  </a:tcPr>
                </a:tc>
                <a:tc>
                  <a:txBody>
                    <a:bodyPr/>
                    <a:lstStyle/>
                    <a:p>
                      <a:pPr algn="just">
                        <a:lnSpc>
                          <a:spcPct val="150000"/>
                        </a:lnSpc>
                        <a:spcAft>
                          <a:spcPts val="0"/>
                        </a:spcAft>
                      </a:pPr>
                      <a:r>
                        <a:rPr lang="en-US" sz="1200" dirty="0">
                          <a:effectLst/>
                          <a:latin typeface="Times New Roman" panose="02020603050405020304" pitchFamily="18" charset="0"/>
                          <a:ea typeface="MS Mincho"/>
                          <a:cs typeface="Times New Roman" panose="02020603050405020304" pitchFamily="18" charset="0"/>
                        </a:rPr>
                        <a:t>Chapter 1</a:t>
                      </a:r>
                    </a:p>
                    <a:p>
                      <a:pPr algn="just">
                        <a:lnSpc>
                          <a:spcPct val="150000"/>
                        </a:lnSpc>
                        <a:spcAft>
                          <a:spcPts val="0"/>
                        </a:spcAft>
                      </a:pPr>
                      <a:r>
                        <a:rPr lang="en-US" sz="1200" dirty="0">
                          <a:effectLst/>
                          <a:latin typeface="Times New Roman" panose="02020603050405020304" pitchFamily="18" charset="0"/>
                          <a:ea typeface="MS Mincho"/>
                          <a:cs typeface="Times New Roman" panose="02020603050405020304" pitchFamily="18" charset="0"/>
                        </a:rPr>
                        <a:t>The roller coaster of your language.</a:t>
                      </a:r>
                    </a:p>
                  </a:txBody>
                  <a:tcPr marL="39586" marR="39586" marT="0" marB="0" anchor="ctr">
                    <a:lnL>
                      <a:noFill/>
                    </a:lnL>
                    <a:lnR>
                      <a:noFill/>
                    </a:lnR>
                    <a:lnT>
                      <a:noFill/>
                    </a:lnT>
                    <a:lnB>
                      <a:noFill/>
                    </a:lnB>
                  </a:tcPr>
                </a:tc>
                <a:tc>
                  <a:txBody>
                    <a:bodyPr/>
                    <a:lstStyle/>
                    <a:p>
                      <a:pPr algn="just">
                        <a:lnSpc>
                          <a:spcPct val="150000"/>
                        </a:lnSpc>
                        <a:spcAft>
                          <a:spcPts val="0"/>
                        </a:spcAft>
                      </a:pPr>
                      <a:r>
                        <a:rPr lang="en-US" sz="1200" dirty="0">
                          <a:effectLst/>
                          <a:latin typeface="Times New Roman" panose="02020603050405020304" pitchFamily="18" charset="0"/>
                          <a:ea typeface="MS Mincho"/>
                          <a:cs typeface="Times New Roman" panose="02020603050405020304" pitchFamily="18" charset="0"/>
                        </a:rPr>
                        <a:t>Use rejoinders and follow-ups in other classes and report.</a:t>
                      </a:r>
                    </a:p>
                  </a:txBody>
                  <a:tcPr marL="39586" marR="39586" marT="0" marB="0" anchor="ctr">
                    <a:lnL>
                      <a:noFill/>
                    </a:lnL>
                    <a:lnR>
                      <a:noFill/>
                    </a:lnR>
                    <a:lnT>
                      <a:noFill/>
                    </a:lnT>
                    <a:lnB>
                      <a:noFill/>
                    </a:lnB>
                  </a:tcPr>
                </a:tc>
              </a:tr>
              <a:tr h="1036171">
                <a:tc>
                  <a:txBody>
                    <a:bodyPr/>
                    <a:lstStyle/>
                    <a:p>
                      <a:pPr algn="ctr">
                        <a:lnSpc>
                          <a:spcPct val="150000"/>
                        </a:lnSpc>
                        <a:spcAft>
                          <a:spcPts val="0"/>
                        </a:spcAft>
                      </a:pPr>
                      <a:r>
                        <a:rPr lang="en-US" sz="1200" b="1" dirty="0">
                          <a:effectLst/>
                          <a:latin typeface="Times New Roman" panose="02020603050405020304" pitchFamily="18" charset="0"/>
                          <a:ea typeface="MS Mincho"/>
                          <a:cs typeface="Times New Roman" panose="02020603050405020304" pitchFamily="18" charset="0"/>
                        </a:rPr>
                        <a:t>3</a:t>
                      </a:r>
                    </a:p>
                  </a:txBody>
                  <a:tcPr marL="39586" marR="39586" marT="0" marB="0" anchor="ctr">
                    <a:lnL>
                      <a:noFill/>
                    </a:lnL>
                    <a:lnR>
                      <a:noFill/>
                    </a:lnR>
                    <a:lnT>
                      <a:noFill/>
                    </a:lnT>
                    <a:lnB>
                      <a:noFill/>
                    </a:lnB>
                  </a:tcPr>
                </a:tc>
                <a:tc vMerge="1">
                  <a:txBody>
                    <a:bodyPr/>
                    <a:lstStyle/>
                    <a:p>
                      <a:endParaRPr lang="en-US"/>
                    </a:p>
                  </a:txBody>
                  <a:tcPr/>
                </a:tc>
                <a:tc>
                  <a:txBody>
                    <a:bodyPr/>
                    <a:lstStyle/>
                    <a:p>
                      <a:pPr algn="ctr">
                        <a:lnSpc>
                          <a:spcPct val="150000"/>
                        </a:lnSpc>
                        <a:spcAft>
                          <a:spcPts val="0"/>
                        </a:spcAft>
                      </a:pPr>
                      <a:r>
                        <a:rPr lang="en-US" sz="1200" dirty="0">
                          <a:effectLst/>
                          <a:latin typeface="Times New Roman" panose="02020603050405020304" pitchFamily="18" charset="0"/>
                          <a:ea typeface="MS Mincho"/>
                          <a:cs typeface="Times New Roman" panose="02020603050405020304" pitchFamily="18" charset="0"/>
                        </a:rPr>
                        <a:t>Clarifications</a:t>
                      </a:r>
                    </a:p>
                  </a:txBody>
                  <a:tcPr marL="39586" marR="39586" marT="0" marB="0" anchor="ctr">
                    <a:lnL>
                      <a:noFill/>
                    </a:lnL>
                    <a:lnR>
                      <a:noFill/>
                    </a:lnR>
                    <a:lnT>
                      <a:noFill/>
                    </a:lnT>
                    <a:lnB>
                      <a:noFill/>
                    </a:lnB>
                  </a:tcPr>
                </a:tc>
                <a:tc>
                  <a:txBody>
                    <a:bodyPr/>
                    <a:lstStyle/>
                    <a:p>
                      <a:pPr algn="just">
                        <a:lnSpc>
                          <a:spcPct val="150000"/>
                        </a:lnSpc>
                        <a:spcAft>
                          <a:spcPts val="0"/>
                        </a:spcAft>
                      </a:pPr>
                      <a:r>
                        <a:rPr lang="en-US" sz="1200" dirty="0">
                          <a:effectLst/>
                          <a:latin typeface="Times New Roman" panose="02020603050405020304" pitchFamily="18" charset="0"/>
                          <a:ea typeface="MS Mincho"/>
                          <a:cs typeface="Times New Roman" panose="02020603050405020304" pitchFamily="18" charset="0"/>
                        </a:rPr>
                        <a:t>Chapter 2</a:t>
                      </a:r>
                    </a:p>
                    <a:p>
                      <a:pPr algn="just">
                        <a:lnSpc>
                          <a:spcPct val="150000"/>
                        </a:lnSpc>
                        <a:spcAft>
                          <a:spcPts val="0"/>
                        </a:spcAft>
                      </a:pPr>
                      <a:r>
                        <a:rPr lang="en-US" sz="1200" dirty="0">
                          <a:effectLst/>
                          <a:latin typeface="Times New Roman" panose="02020603050405020304" pitchFamily="18" charset="0"/>
                          <a:ea typeface="MS Mincho"/>
                          <a:cs typeface="Times New Roman" panose="02020603050405020304" pitchFamily="18" charset="0"/>
                        </a:rPr>
                        <a:t>Need an ideal conversation partner? Try a non-native!</a:t>
                      </a:r>
                    </a:p>
                  </a:txBody>
                  <a:tcPr marL="39586" marR="39586" marT="0" marB="0" anchor="ctr">
                    <a:lnL>
                      <a:noFill/>
                    </a:lnL>
                    <a:lnR>
                      <a:noFill/>
                    </a:lnR>
                    <a:lnT>
                      <a:noFill/>
                    </a:lnT>
                    <a:lnB>
                      <a:noFill/>
                    </a:lnB>
                  </a:tcPr>
                </a:tc>
                <a:tc>
                  <a:txBody>
                    <a:bodyPr/>
                    <a:lstStyle/>
                    <a:p>
                      <a:pPr algn="just">
                        <a:lnSpc>
                          <a:spcPct val="150000"/>
                        </a:lnSpc>
                        <a:spcAft>
                          <a:spcPts val="0"/>
                        </a:spcAft>
                      </a:pPr>
                      <a:r>
                        <a:rPr lang="en-US" sz="1200" dirty="0">
                          <a:effectLst/>
                          <a:latin typeface="Times New Roman" panose="02020603050405020304" pitchFamily="18" charset="0"/>
                          <a:ea typeface="MS Mincho"/>
                          <a:cs typeface="Times New Roman" panose="02020603050405020304" pitchFamily="18" charset="0"/>
                        </a:rPr>
                        <a:t>Call your friends twice a week and have a talk in English.</a:t>
                      </a:r>
                    </a:p>
                  </a:txBody>
                  <a:tcPr marL="39586" marR="39586" marT="0" marB="0" anchor="ctr">
                    <a:lnL>
                      <a:noFill/>
                    </a:lnL>
                    <a:lnR>
                      <a:noFill/>
                    </a:lnR>
                    <a:lnT>
                      <a:noFill/>
                    </a:lnT>
                    <a:lnB>
                      <a:noFill/>
                    </a:lnB>
                  </a:tcPr>
                </a:tc>
              </a:tr>
              <a:tr h="531622">
                <a:tc>
                  <a:txBody>
                    <a:bodyPr/>
                    <a:lstStyle/>
                    <a:p>
                      <a:pPr algn="ctr">
                        <a:lnSpc>
                          <a:spcPct val="150000"/>
                        </a:lnSpc>
                        <a:spcAft>
                          <a:spcPts val="0"/>
                        </a:spcAft>
                      </a:pPr>
                      <a:r>
                        <a:rPr lang="en-US" sz="1200" b="1" dirty="0">
                          <a:effectLst/>
                          <a:latin typeface="Times New Roman" panose="02020603050405020304" pitchFamily="18" charset="0"/>
                          <a:ea typeface="MS Mincho"/>
                          <a:cs typeface="Times New Roman" panose="02020603050405020304" pitchFamily="18" charset="0"/>
                        </a:rPr>
                        <a:t>4</a:t>
                      </a:r>
                    </a:p>
                  </a:txBody>
                  <a:tcPr marL="39586" marR="39586" marT="0" marB="0" anchor="ctr">
                    <a:lnL>
                      <a:noFill/>
                    </a:lnL>
                    <a:lnR>
                      <a:noFill/>
                    </a:lnR>
                    <a:lnT>
                      <a:noFill/>
                    </a:lnT>
                    <a:lnB>
                      <a:noFill/>
                    </a:lnB>
                  </a:tcPr>
                </a:tc>
                <a:tc>
                  <a:txBody>
                    <a:bodyPr/>
                    <a:lstStyle/>
                    <a:p>
                      <a:pPr algn="ctr">
                        <a:lnSpc>
                          <a:spcPct val="150000"/>
                        </a:lnSpc>
                        <a:spcAft>
                          <a:spcPts val="0"/>
                        </a:spcAft>
                      </a:pPr>
                      <a:r>
                        <a:rPr lang="en-US" sz="1200" dirty="0">
                          <a:effectLst/>
                          <a:latin typeface="Times New Roman" panose="02020603050405020304" pitchFamily="18" charset="0"/>
                          <a:ea typeface="MS Mincho"/>
                          <a:cs typeface="Times New Roman" panose="02020603050405020304" pitchFamily="18" charset="0"/>
                        </a:rPr>
                        <a:t>Rhythm test</a:t>
                      </a:r>
                    </a:p>
                  </a:txBody>
                  <a:tcPr marL="39586" marR="39586" marT="0" marB="0" anchor="ctr">
                    <a:lnL>
                      <a:noFill/>
                    </a:lnL>
                    <a:lnR>
                      <a:noFill/>
                    </a:lnR>
                    <a:lnT>
                      <a:noFill/>
                    </a:lnT>
                    <a:lnB>
                      <a:noFill/>
                    </a:lnB>
                  </a:tcPr>
                </a:tc>
                <a:tc>
                  <a:txBody>
                    <a:bodyPr/>
                    <a:lstStyle/>
                    <a:p>
                      <a:pPr algn="ctr">
                        <a:lnSpc>
                          <a:spcPct val="150000"/>
                        </a:lnSpc>
                        <a:spcAft>
                          <a:spcPts val="0"/>
                        </a:spcAft>
                      </a:pPr>
                      <a:r>
                        <a:rPr lang="en-US" sz="1200" dirty="0">
                          <a:effectLst/>
                          <a:latin typeface="Times New Roman" panose="02020603050405020304" pitchFamily="18" charset="0"/>
                          <a:ea typeface="MS Mincho"/>
                          <a:cs typeface="Times New Roman" panose="02020603050405020304" pitchFamily="18" charset="0"/>
                        </a:rPr>
                        <a:t>Mentions</a:t>
                      </a:r>
                    </a:p>
                  </a:txBody>
                  <a:tcPr marL="39586" marR="39586" marT="0" marB="0" anchor="ctr">
                    <a:lnL>
                      <a:noFill/>
                    </a:lnL>
                    <a:lnR>
                      <a:noFill/>
                    </a:lnR>
                    <a:lnT>
                      <a:noFill/>
                    </a:lnT>
                    <a:lnB>
                      <a:noFill/>
                    </a:lnB>
                  </a:tcPr>
                </a:tc>
                <a:tc>
                  <a:txBody>
                    <a:bodyPr/>
                    <a:lstStyle/>
                    <a:p>
                      <a:pPr>
                        <a:lnSpc>
                          <a:spcPct val="150000"/>
                        </a:lnSpc>
                        <a:spcAft>
                          <a:spcPts val="0"/>
                        </a:spcAft>
                      </a:pPr>
                      <a:r>
                        <a:rPr lang="en-US" sz="1200" dirty="0">
                          <a:effectLst/>
                          <a:latin typeface="Times New Roman" panose="02020603050405020304" pitchFamily="18" charset="0"/>
                          <a:ea typeface="MS Mincho"/>
                          <a:cs typeface="Times New Roman" panose="02020603050405020304" pitchFamily="18" charset="0"/>
                        </a:rPr>
                        <a:t>Chapter 3</a:t>
                      </a:r>
                    </a:p>
                    <a:p>
                      <a:pPr>
                        <a:lnSpc>
                          <a:spcPct val="150000"/>
                        </a:lnSpc>
                        <a:spcAft>
                          <a:spcPts val="0"/>
                        </a:spcAft>
                      </a:pPr>
                      <a:r>
                        <a:rPr lang="en-US" sz="1200" dirty="0">
                          <a:effectLst/>
                          <a:latin typeface="Times New Roman" panose="02020603050405020304" pitchFamily="18" charset="0"/>
                          <a:ea typeface="MS Mincho"/>
                          <a:cs typeface="Times New Roman" panose="02020603050405020304" pitchFamily="18" charset="0"/>
                        </a:rPr>
                        <a:t>Appreshiating misteakes</a:t>
                      </a:r>
                    </a:p>
                  </a:txBody>
                  <a:tcPr marL="39586" marR="39586" marT="0" marB="0" anchor="ctr">
                    <a:lnL>
                      <a:noFill/>
                    </a:lnL>
                    <a:lnR>
                      <a:noFill/>
                    </a:lnR>
                    <a:lnT>
                      <a:noFill/>
                    </a:lnT>
                    <a:lnB>
                      <a:noFill/>
                    </a:lnB>
                  </a:tcPr>
                </a:tc>
                <a:tc>
                  <a:txBody>
                    <a:bodyPr/>
                    <a:lstStyle/>
                    <a:p>
                      <a:pPr algn="just">
                        <a:lnSpc>
                          <a:spcPct val="150000"/>
                        </a:lnSpc>
                        <a:spcAft>
                          <a:spcPts val="0"/>
                        </a:spcAft>
                      </a:pPr>
                      <a:r>
                        <a:rPr lang="en-US" sz="1200" dirty="0">
                          <a:effectLst/>
                          <a:latin typeface="Times New Roman" panose="02020603050405020304" pitchFamily="18" charset="0"/>
                          <a:ea typeface="MS Mincho"/>
                          <a:cs typeface="Times New Roman" panose="02020603050405020304" pitchFamily="18" charset="0"/>
                        </a:rPr>
                        <a:t>Telling your mistake stories to your friends.</a:t>
                      </a:r>
                    </a:p>
                  </a:txBody>
                  <a:tcPr marL="39586" marR="39586" marT="0" marB="0" anchor="ctr">
                    <a:lnL>
                      <a:noFill/>
                    </a:lnL>
                    <a:lnR>
                      <a:noFill/>
                    </a:lnR>
                    <a:lnT>
                      <a:noFill/>
                    </a:lnT>
                    <a:lnB>
                      <a:noFill/>
                    </a:lnB>
                  </a:tcPr>
                </a:tc>
              </a:tr>
              <a:tr h="1063247">
                <a:tc>
                  <a:txBody>
                    <a:bodyPr/>
                    <a:lstStyle/>
                    <a:p>
                      <a:pPr algn="ctr">
                        <a:lnSpc>
                          <a:spcPct val="150000"/>
                        </a:lnSpc>
                        <a:spcAft>
                          <a:spcPts val="0"/>
                        </a:spcAft>
                      </a:pPr>
                      <a:r>
                        <a:rPr lang="en-US" sz="1200" b="1" dirty="0">
                          <a:effectLst/>
                          <a:latin typeface="Times New Roman" panose="02020603050405020304" pitchFamily="18" charset="0"/>
                          <a:ea typeface="MS Mincho"/>
                          <a:cs typeface="Times New Roman" panose="02020603050405020304" pitchFamily="18" charset="0"/>
                        </a:rPr>
                        <a:t>5</a:t>
                      </a:r>
                    </a:p>
                  </a:txBody>
                  <a:tcPr marL="39586" marR="39586" marT="0" marB="0" anchor="ctr">
                    <a:lnL>
                      <a:noFill/>
                    </a:lnL>
                    <a:lnR>
                      <a:noFill/>
                    </a:lnR>
                    <a:lnT>
                      <a:noFill/>
                    </a:lnT>
                    <a:lnB>
                      <a:noFill/>
                    </a:lnB>
                  </a:tcPr>
                </a:tc>
                <a:tc rowSpan="2">
                  <a:txBody>
                    <a:bodyPr/>
                    <a:lstStyle/>
                    <a:p>
                      <a:pPr algn="ctr">
                        <a:lnSpc>
                          <a:spcPct val="150000"/>
                        </a:lnSpc>
                        <a:spcAft>
                          <a:spcPts val="0"/>
                        </a:spcAft>
                      </a:pPr>
                      <a:r>
                        <a:rPr lang="en-US" sz="1200" dirty="0">
                          <a:effectLst/>
                          <a:latin typeface="Times New Roman" panose="02020603050405020304" pitchFamily="18" charset="0"/>
                          <a:ea typeface="MS Mincho"/>
                          <a:cs typeface="Times New Roman" panose="02020603050405020304" pitchFamily="18" charset="0"/>
                        </a:rPr>
                        <a:t>Hero</a:t>
                      </a:r>
                    </a:p>
                    <a:p>
                      <a:pPr algn="ctr">
                        <a:lnSpc>
                          <a:spcPct val="150000"/>
                        </a:lnSpc>
                        <a:spcAft>
                          <a:spcPts val="0"/>
                        </a:spcAft>
                      </a:pPr>
                      <a:r>
                        <a:rPr lang="en-US" sz="1200" dirty="0">
                          <a:effectLst/>
                          <a:latin typeface="Times New Roman" panose="02020603050405020304" pitchFamily="18" charset="0"/>
                          <a:ea typeface="MS Mincho"/>
                          <a:cs typeface="Times New Roman" panose="02020603050405020304" pitchFamily="18" charset="0"/>
                        </a:rPr>
                        <a:t> </a:t>
                      </a:r>
                    </a:p>
                    <a:p>
                      <a:pPr algn="ctr">
                        <a:lnSpc>
                          <a:spcPct val="150000"/>
                        </a:lnSpc>
                        <a:spcAft>
                          <a:spcPts val="0"/>
                        </a:spcAft>
                      </a:pPr>
                      <a:r>
                        <a:rPr lang="en-US" sz="1200" dirty="0">
                          <a:effectLst/>
                          <a:latin typeface="Times New Roman" panose="02020603050405020304" pitchFamily="18" charset="0"/>
                          <a:ea typeface="MS Mincho"/>
                          <a:cs typeface="Times New Roman" panose="02020603050405020304" pitchFamily="18" charset="0"/>
                        </a:rPr>
                        <a:t> </a:t>
                      </a:r>
                    </a:p>
                    <a:p>
                      <a:pPr algn="ctr">
                        <a:lnSpc>
                          <a:spcPct val="150000"/>
                        </a:lnSpc>
                        <a:spcAft>
                          <a:spcPts val="0"/>
                        </a:spcAft>
                      </a:pPr>
                      <a:r>
                        <a:rPr lang="en-US" sz="1200" dirty="0">
                          <a:effectLst/>
                          <a:latin typeface="Times New Roman" panose="02020603050405020304" pitchFamily="18" charset="0"/>
                          <a:ea typeface="MS Mincho"/>
                          <a:cs typeface="Times New Roman" panose="02020603050405020304" pitchFamily="18" charset="0"/>
                        </a:rPr>
                        <a:t> </a:t>
                      </a:r>
                    </a:p>
                    <a:p>
                      <a:pPr algn="ctr">
                        <a:lnSpc>
                          <a:spcPct val="150000"/>
                        </a:lnSpc>
                        <a:spcAft>
                          <a:spcPts val="0"/>
                        </a:spcAft>
                      </a:pPr>
                      <a:r>
                        <a:rPr lang="en-US" sz="1200" dirty="0">
                          <a:effectLst/>
                          <a:latin typeface="Times New Roman" panose="02020603050405020304" pitchFamily="18" charset="0"/>
                          <a:ea typeface="MS Mincho"/>
                          <a:cs typeface="Times New Roman" panose="02020603050405020304" pitchFamily="18" charset="0"/>
                        </a:rPr>
                        <a:t> </a:t>
                      </a:r>
                    </a:p>
                    <a:p>
                      <a:pPr algn="ctr">
                        <a:lnSpc>
                          <a:spcPct val="150000"/>
                        </a:lnSpc>
                        <a:spcAft>
                          <a:spcPts val="0"/>
                        </a:spcAft>
                      </a:pPr>
                      <a:r>
                        <a:rPr lang="en-US" sz="1200" dirty="0">
                          <a:effectLst/>
                          <a:latin typeface="Times New Roman" panose="02020603050405020304" pitchFamily="18" charset="0"/>
                          <a:ea typeface="MS Mincho"/>
                          <a:cs typeface="Times New Roman" panose="02020603050405020304" pitchFamily="18" charset="0"/>
                        </a:rPr>
                        <a:t>Jazz chant</a:t>
                      </a:r>
                    </a:p>
                  </a:txBody>
                  <a:tcPr marL="39586" marR="39586" marT="0" marB="0" anchor="ctr">
                    <a:lnL>
                      <a:noFill/>
                    </a:lnL>
                    <a:lnR>
                      <a:noFill/>
                    </a:lnR>
                    <a:lnT>
                      <a:noFill/>
                    </a:lnT>
                    <a:lnB>
                      <a:noFill/>
                    </a:lnB>
                  </a:tcPr>
                </a:tc>
                <a:tc>
                  <a:txBody>
                    <a:bodyPr/>
                    <a:lstStyle/>
                    <a:p>
                      <a:pPr algn="ctr">
                        <a:lnSpc>
                          <a:spcPct val="150000"/>
                        </a:lnSpc>
                        <a:spcAft>
                          <a:spcPts val="0"/>
                        </a:spcAft>
                      </a:pPr>
                      <a:r>
                        <a:rPr lang="en-US" sz="1200" dirty="0">
                          <a:effectLst/>
                          <a:latin typeface="Times New Roman" panose="02020603050405020304" pitchFamily="18" charset="0"/>
                          <a:ea typeface="MS Mincho"/>
                          <a:cs typeface="Times New Roman" panose="02020603050405020304" pitchFamily="18" charset="0"/>
                        </a:rPr>
                        <a:t>Shadowing/Summarizing</a:t>
                      </a:r>
                    </a:p>
                  </a:txBody>
                  <a:tcPr marL="39586" marR="39586" marT="0" marB="0" anchor="ctr">
                    <a:lnL>
                      <a:noFill/>
                    </a:lnL>
                    <a:lnR>
                      <a:noFill/>
                    </a:lnR>
                    <a:lnT>
                      <a:noFill/>
                    </a:lnT>
                    <a:lnB>
                      <a:noFill/>
                    </a:lnB>
                  </a:tcPr>
                </a:tc>
                <a:tc>
                  <a:txBody>
                    <a:bodyPr/>
                    <a:lstStyle/>
                    <a:p>
                      <a:pPr algn="just">
                        <a:lnSpc>
                          <a:spcPct val="150000"/>
                        </a:lnSpc>
                        <a:spcAft>
                          <a:spcPts val="0"/>
                        </a:spcAft>
                      </a:pPr>
                      <a:r>
                        <a:rPr lang="en-US" sz="1200" dirty="0">
                          <a:effectLst/>
                          <a:latin typeface="Times New Roman" panose="02020603050405020304" pitchFamily="18" charset="0"/>
                          <a:ea typeface="MS Mincho"/>
                          <a:cs typeface="Times New Roman" panose="02020603050405020304" pitchFamily="18" charset="0"/>
                        </a:rPr>
                        <a:t>Chapter 4</a:t>
                      </a:r>
                    </a:p>
                    <a:p>
                      <a:pPr algn="just">
                        <a:lnSpc>
                          <a:spcPct val="150000"/>
                        </a:lnSpc>
                        <a:spcAft>
                          <a:spcPts val="0"/>
                        </a:spcAft>
                      </a:pPr>
                      <a:r>
                        <a:rPr lang="en-US" sz="1200" dirty="0">
                          <a:effectLst/>
                          <a:latin typeface="Times New Roman" panose="02020603050405020304" pitchFamily="18" charset="0"/>
                          <a:ea typeface="MS Mincho"/>
                          <a:cs typeface="Times New Roman" panose="02020603050405020304" pitchFamily="18" charset="0"/>
                        </a:rPr>
                        <a:t>Shadowing, summarizing, and self-talk: Letting your mind do the talking</a:t>
                      </a:r>
                    </a:p>
                  </a:txBody>
                  <a:tcPr marL="39586" marR="39586" marT="0" marB="0" anchor="ctr">
                    <a:lnL>
                      <a:noFill/>
                    </a:lnL>
                    <a:lnR>
                      <a:noFill/>
                    </a:lnR>
                    <a:lnT>
                      <a:noFill/>
                    </a:lnT>
                    <a:lnB>
                      <a:noFill/>
                    </a:lnB>
                  </a:tcPr>
                </a:tc>
                <a:tc>
                  <a:txBody>
                    <a:bodyPr/>
                    <a:lstStyle/>
                    <a:p>
                      <a:pPr algn="just">
                        <a:lnSpc>
                          <a:spcPct val="150000"/>
                        </a:lnSpc>
                        <a:spcAft>
                          <a:spcPts val="0"/>
                        </a:spcAft>
                      </a:pPr>
                      <a:r>
                        <a:rPr lang="en-US" sz="1200" dirty="0">
                          <a:effectLst/>
                          <a:latin typeface="Times New Roman" panose="02020603050405020304" pitchFamily="18" charset="0"/>
                          <a:ea typeface="MS Mincho"/>
                          <a:cs typeface="Times New Roman" panose="02020603050405020304" pitchFamily="18" charset="0"/>
                        </a:rPr>
                        <a:t>Choose two from Shadowing, Echoing, Summarizing, Self-talk, Planning, and Affirmations and try them out.</a:t>
                      </a:r>
                    </a:p>
                  </a:txBody>
                  <a:tcPr marL="39586" marR="39586" marT="0" marB="0" anchor="ctr">
                    <a:lnL>
                      <a:noFill/>
                    </a:lnL>
                    <a:lnR>
                      <a:noFill/>
                    </a:lnR>
                    <a:lnT>
                      <a:noFill/>
                    </a:lnT>
                    <a:lnB>
                      <a:noFill/>
                    </a:lnB>
                  </a:tcPr>
                </a:tc>
              </a:tr>
              <a:tr h="1036171">
                <a:tc>
                  <a:txBody>
                    <a:bodyPr/>
                    <a:lstStyle/>
                    <a:p>
                      <a:pPr algn="ctr">
                        <a:lnSpc>
                          <a:spcPct val="150000"/>
                        </a:lnSpc>
                        <a:spcAft>
                          <a:spcPts val="0"/>
                        </a:spcAft>
                      </a:pPr>
                      <a:r>
                        <a:rPr lang="en-US" sz="1200" b="1" dirty="0">
                          <a:effectLst/>
                          <a:latin typeface="Times New Roman" panose="02020603050405020304" pitchFamily="18" charset="0"/>
                          <a:ea typeface="MS Mincho"/>
                          <a:cs typeface="Times New Roman" panose="02020603050405020304" pitchFamily="18" charset="0"/>
                        </a:rPr>
                        <a:t>6</a:t>
                      </a:r>
                    </a:p>
                  </a:txBody>
                  <a:tcPr marL="39586" marR="39586" marT="0" marB="0" anchor="ctr">
                    <a:lnL>
                      <a:noFill/>
                    </a:lnL>
                    <a:lnR>
                      <a:noFill/>
                    </a:lnR>
                    <a:lnT>
                      <a:noFill/>
                    </a:lnT>
                    <a:lnB>
                      <a:noFill/>
                    </a:lnB>
                  </a:tcPr>
                </a:tc>
                <a:tc vMerge="1">
                  <a:txBody>
                    <a:bodyPr/>
                    <a:lstStyle/>
                    <a:p>
                      <a:endParaRPr lang="en-US"/>
                    </a:p>
                  </a:txBody>
                  <a:tcPr/>
                </a:tc>
                <a:tc>
                  <a:txBody>
                    <a:bodyPr/>
                    <a:lstStyle/>
                    <a:p>
                      <a:pPr algn="ctr">
                        <a:lnSpc>
                          <a:spcPct val="150000"/>
                        </a:lnSpc>
                        <a:spcAft>
                          <a:spcPts val="0"/>
                        </a:spcAft>
                      </a:pPr>
                      <a:r>
                        <a:rPr lang="en-US" sz="1200" dirty="0">
                          <a:effectLst/>
                          <a:latin typeface="Times New Roman" panose="02020603050405020304" pitchFamily="18" charset="0"/>
                          <a:ea typeface="MS Mincho"/>
                          <a:cs typeface="Times New Roman" panose="02020603050405020304" pitchFamily="18" charset="0"/>
                        </a:rPr>
                        <a:t> </a:t>
                      </a:r>
                    </a:p>
                  </a:txBody>
                  <a:tcPr marL="39586" marR="39586" marT="0" marB="0" anchor="ctr">
                    <a:lnL>
                      <a:noFill/>
                    </a:lnL>
                    <a:lnR>
                      <a:noFill/>
                    </a:lnR>
                    <a:lnT>
                      <a:noFill/>
                    </a:lnT>
                    <a:lnB>
                      <a:noFill/>
                    </a:lnB>
                  </a:tcPr>
                </a:tc>
                <a:tc>
                  <a:txBody>
                    <a:bodyPr/>
                    <a:lstStyle/>
                    <a:p>
                      <a:pPr algn="just">
                        <a:lnSpc>
                          <a:spcPct val="150000"/>
                        </a:lnSpc>
                        <a:spcAft>
                          <a:spcPts val="0"/>
                        </a:spcAft>
                      </a:pPr>
                      <a:r>
                        <a:rPr lang="en-US" sz="1200" dirty="0">
                          <a:effectLst/>
                          <a:latin typeface="Times New Roman" panose="02020603050405020304" pitchFamily="18" charset="0"/>
                          <a:ea typeface="MS Mincho"/>
                          <a:cs typeface="Times New Roman" panose="02020603050405020304" pitchFamily="18" charset="0"/>
                        </a:rPr>
                        <a:t>Chapter 5</a:t>
                      </a:r>
                    </a:p>
                    <a:p>
                      <a:pPr algn="just">
                        <a:lnSpc>
                          <a:spcPct val="150000"/>
                        </a:lnSpc>
                        <a:spcAft>
                          <a:spcPts val="0"/>
                        </a:spcAft>
                      </a:pPr>
                      <a:r>
                        <a:rPr lang="en-US" sz="1200" dirty="0">
                          <a:effectLst/>
                          <a:latin typeface="Times New Roman" panose="02020603050405020304" pitchFamily="18" charset="0"/>
                          <a:ea typeface="MS Mincho"/>
                          <a:cs typeface="Times New Roman" panose="02020603050405020304" pitchFamily="18" charset="0"/>
                        </a:rPr>
                        <a:t>A teddy bear in your ear</a:t>
                      </a:r>
                    </a:p>
                  </a:txBody>
                  <a:tcPr marL="39586" marR="39586" marT="0" marB="0" anchor="ctr">
                    <a:lnL>
                      <a:noFill/>
                    </a:lnL>
                    <a:lnR>
                      <a:noFill/>
                    </a:lnR>
                    <a:lnT>
                      <a:noFill/>
                    </a:lnT>
                    <a:lnB>
                      <a:noFill/>
                    </a:lnB>
                  </a:tcPr>
                </a:tc>
                <a:tc>
                  <a:txBody>
                    <a:bodyPr/>
                    <a:lstStyle/>
                    <a:p>
                      <a:pPr algn="just">
                        <a:lnSpc>
                          <a:spcPct val="150000"/>
                        </a:lnSpc>
                        <a:spcAft>
                          <a:spcPts val="0"/>
                        </a:spcAft>
                      </a:pPr>
                      <a:r>
                        <a:rPr lang="en-US" sz="1200" dirty="0">
                          <a:effectLst/>
                          <a:latin typeface="Times New Roman" panose="02020603050405020304" pitchFamily="18" charset="0"/>
                          <a:ea typeface="MS Mincho"/>
                          <a:cs typeface="Times New Roman" panose="02020603050405020304" pitchFamily="18" charset="0"/>
                        </a:rPr>
                        <a:t>Try Smart Fun or create Jazz chant or memorize “Five ways to happiness” by Tim Murphey on YouTube.</a:t>
                      </a:r>
                    </a:p>
                  </a:txBody>
                  <a:tcPr marL="39586" marR="39586" marT="0" marB="0" anchor="ctr">
                    <a:lnL>
                      <a:noFill/>
                    </a:lnL>
                    <a:lnR>
                      <a:noFill/>
                    </a:lnR>
                    <a:lnT>
                      <a:noFill/>
                    </a:lnT>
                    <a:lnB>
                      <a:noFill/>
                    </a:lnB>
                  </a:tcPr>
                </a:tc>
              </a:tr>
              <a:tr h="637667">
                <a:tc>
                  <a:txBody>
                    <a:bodyPr/>
                    <a:lstStyle/>
                    <a:p>
                      <a:pPr algn="ctr">
                        <a:lnSpc>
                          <a:spcPct val="150000"/>
                        </a:lnSpc>
                        <a:spcAft>
                          <a:spcPts val="0"/>
                        </a:spcAft>
                      </a:pPr>
                      <a:r>
                        <a:rPr lang="en-US" sz="1200" b="1" dirty="0">
                          <a:effectLst/>
                          <a:latin typeface="Times New Roman" panose="02020603050405020304" pitchFamily="18" charset="0"/>
                          <a:ea typeface="MS Mincho"/>
                          <a:cs typeface="Times New Roman" panose="02020603050405020304" pitchFamily="18" charset="0"/>
                        </a:rPr>
                        <a:t>7</a:t>
                      </a:r>
                    </a:p>
                  </a:txBody>
                  <a:tcPr marL="39586" marR="39586"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1200" dirty="0">
                          <a:effectLst/>
                          <a:latin typeface="Times New Roman" panose="02020603050405020304" pitchFamily="18" charset="0"/>
                          <a:ea typeface="MS Mincho"/>
                          <a:cs typeface="Times New Roman" panose="02020603050405020304" pitchFamily="18" charset="0"/>
                        </a:rPr>
                        <a:t>LLH presentation</a:t>
                      </a:r>
                    </a:p>
                    <a:p>
                      <a:pPr>
                        <a:lnSpc>
                          <a:spcPct val="150000"/>
                        </a:lnSpc>
                        <a:spcAft>
                          <a:spcPts val="0"/>
                        </a:spcAft>
                      </a:pPr>
                      <a:r>
                        <a:rPr lang="en-US" sz="1200" dirty="0">
                          <a:effectLst/>
                          <a:latin typeface="Times New Roman" panose="02020603050405020304" pitchFamily="18" charset="0"/>
                          <a:ea typeface="MS Mincho"/>
                          <a:cs typeface="Times New Roman" panose="02020603050405020304" pitchFamily="18" charset="0"/>
                        </a:rPr>
                        <a:t>    Rhythm test</a:t>
                      </a:r>
                    </a:p>
                    <a:p>
                      <a:pPr>
                        <a:lnSpc>
                          <a:spcPct val="150000"/>
                        </a:lnSpc>
                        <a:spcAft>
                          <a:spcPts val="0"/>
                        </a:spcAft>
                      </a:pPr>
                      <a:endParaRPr lang="en-US" sz="1200" dirty="0">
                        <a:effectLst/>
                        <a:latin typeface="Times New Roman" panose="02020603050405020304" pitchFamily="18" charset="0"/>
                        <a:ea typeface="MS Mincho"/>
                        <a:cs typeface="Times New Roman" panose="02020603050405020304" pitchFamily="18" charset="0"/>
                      </a:endParaRPr>
                    </a:p>
                  </a:txBody>
                  <a:tcPr marL="39586" marR="39586"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1200" dirty="0">
                          <a:effectLst/>
                          <a:latin typeface="Times New Roman" panose="02020603050405020304" pitchFamily="18" charset="0"/>
                          <a:ea typeface="MS Mincho"/>
                          <a:cs typeface="Times New Roman" panose="02020603050405020304" pitchFamily="18" charset="0"/>
                        </a:rPr>
                        <a:t> </a:t>
                      </a:r>
                    </a:p>
                  </a:txBody>
                  <a:tcPr marL="39586" marR="39586"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1200" dirty="0">
                          <a:effectLst/>
                          <a:latin typeface="Times New Roman" panose="02020603050405020304" pitchFamily="18" charset="0"/>
                          <a:ea typeface="MS Mincho"/>
                          <a:cs typeface="Times New Roman" panose="02020603050405020304" pitchFamily="18" charset="0"/>
                        </a:rPr>
                        <a:t> </a:t>
                      </a:r>
                    </a:p>
                  </a:txBody>
                  <a:tcPr marL="39586" marR="39586"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1200" dirty="0">
                          <a:effectLst/>
                          <a:latin typeface="Times New Roman" panose="02020603050405020304" pitchFamily="18" charset="0"/>
                          <a:ea typeface="MS Mincho"/>
                          <a:cs typeface="Times New Roman" panose="02020603050405020304" pitchFamily="18" charset="0"/>
                        </a:rPr>
                        <a:t> </a:t>
                      </a:r>
                    </a:p>
                  </a:txBody>
                  <a:tcPr marL="39586" marR="39586" marT="0" marB="0" anchor="ctr">
                    <a:lnL>
                      <a:noFill/>
                    </a:lnL>
                    <a:lnR>
                      <a:noFill/>
                    </a:lnR>
                    <a:lnT>
                      <a:noFill/>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2772839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Result: Quantitative analysis</a:t>
            </a:r>
            <a:endParaRPr lang="en-US" sz="4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5" name="Rectangle 1"/>
          <p:cNvSpPr>
            <a:spLocks noChangeArrowheads="1"/>
          </p:cNvSpPr>
          <p:nvPr/>
        </p:nvSpPr>
        <p:spPr bwMode="auto">
          <a:xfrm>
            <a:off x="914400" y="1563469"/>
            <a:ext cx="77724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1" i="0" u="sng" strike="noStrike" cap="none" normalizeH="0" baseline="0" dirty="0" smtClean="0">
                <a:ln>
                  <a:noFill/>
                </a:ln>
                <a:solidFill>
                  <a:schemeClr val="tx1"/>
                </a:solidFill>
                <a:effectLst/>
                <a:latin typeface="Times New Roman" panose="02020603050405020304" pitchFamily="18" charset="0"/>
                <a:ea typeface="MS Mincho" pitchFamily="49" charset="-128"/>
                <a:cs typeface="Times New Roman" pitchFamily="18" charset="0"/>
              </a:rPr>
              <a:t>Table 1. Mean scores for the Three belief factors before and after taking</a:t>
            </a:r>
            <a:r>
              <a:rPr kumimoji="0" lang="en-US" altLang="en-US" b="1" i="0" u="sng" strike="noStrike" cap="none" normalizeH="0" dirty="0" smtClean="0">
                <a:ln>
                  <a:noFill/>
                </a:ln>
                <a:solidFill>
                  <a:schemeClr val="tx1"/>
                </a:solidFill>
                <a:effectLst/>
                <a:latin typeface="Times New Roman" pitchFamily="18" charset="0"/>
                <a:ea typeface="MS Mincho" pitchFamily="49" charset="-128"/>
                <a:cs typeface="Times New Roman" pitchFamily="18" charset="0"/>
              </a:rPr>
              <a:t> part in the </a:t>
            </a:r>
            <a:r>
              <a:rPr kumimoji="0" lang="en-US" altLang="en-US" b="1" i="0" u="sng"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 cooperative strategy training class</a:t>
            </a:r>
            <a:endPar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graphicFrame>
        <p:nvGraphicFramePr>
          <p:cNvPr id="7" name="Object 6"/>
          <p:cNvGraphicFramePr>
            <a:graphicFrameLocks noChangeAspect="1"/>
          </p:cNvGraphicFramePr>
          <p:nvPr>
            <p:extLst>
              <p:ext uri="{D42A27DB-BD31-4B8C-83A1-F6EECF244321}">
                <p14:modId xmlns:p14="http://schemas.microsoft.com/office/powerpoint/2010/main" val="1019388810"/>
              </p:ext>
            </p:extLst>
          </p:nvPr>
        </p:nvGraphicFramePr>
        <p:xfrm>
          <a:off x="152400" y="2514600"/>
          <a:ext cx="8747125" cy="2438400"/>
        </p:xfrm>
        <a:graphic>
          <a:graphicData uri="http://schemas.openxmlformats.org/presentationml/2006/ole">
            <mc:AlternateContent xmlns:mc="http://schemas.openxmlformats.org/markup-compatibility/2006">
              <mc:Choice xmlns:v="urn:schemas-microsoft-com:vml" Requires="v">
                <p:oleObj spid="_x0000_s2137" name="文書" r:id="rId3" imgW="6039515" imgH="1518791" progId="Word.Document.12">
                  <p:embed/>
                </p:oleObj>
              </mc:Choice>
              <mc:Fallback>
                <p:oleObj name="文書" r:id="rId3" imgW="6039515" imgH="1518791" progId="Word.Document.12">
                  <p:embed/>
                  <p:pic>
                    <p:nvPicPr>
                      <p:cNvPr id="0" name=""/>
                      <p:cNvPicPr/>
                      <p:nvPr/>
                    </p:nvPicPr>
                    <p:blipFill>
                      <a:blip r:embed="rId4"/>
                      <a:stretch>
                        <a:fillRect/>
                      </a:stretch>
                    </p:blipFill>
                    <p:spPr>
                      <a:xfrm>
                        <a:off x="152400" y="2514600"/>
                        <a:ext cx="8747125" cy="2438400"/>
                      </a:xfrm>
                      <a:prstGeom prst="rect">
                        <a:avLst/>
                      </a:prstGeom>
                    </p:spPr>
                  </p:pic>
                </p:oleObj>
              </mc:Fallback>
            </mc:AlternateContent>
          </a:graphicData>
        </a:graphic>
      </p:graphicFrame>
    </p:spTree>
    <p:extLst>
      <p:ext uri="{BB962C8B-B14F-4D97-AF65-F5344CB8AC3E}">
        <p14:creationId xmlns:p14="http://schemas.microsoft.com/office/powerpoint/2010/main" val="81996203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Result: Quantitative analysis</a:t>
            </a:r>
            <a:endParaRPr lang="en-US" sz="4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914400" y="1676400"/>
            <a:ext cx="7315200" cy="609600"/>
          </a:xfrm>
        </p:spPr>
        <p:txBody>
          <a:bodyPr>
            <a:normAutofit/>
          </a:bodyPr>
          <a:lstStyle/>
          <a:p>
            <a:pPr marL="0" indent="0" algn="ctr">
              <a:buNone/>
            </a:pPr>
            <a:r>
              <a:rPr lang="en-US" sz="1800" b="1" u="sng" dirty="0">
                <a:latin typeface="Times New Roman" panose="02020603050405020304" pitchFamily="18" charset="0"/>
                <a:cs typeface="Times New Roman" panose="02020603050405020304" pitchFamily="18" charset="0"/>
              </a:rPr>
              <a:t>Table </a:t>
            </a:r>
            <a:r>
              <a:rPr lang="en-US" sz="1800" b="1" u="sng" dirty="0" smtClean="0">
                <a:latin typeface="Times New Roman" panose="02020603050405020304" pitchFamily="18" charset="0"/>
                <a:cs typeface="Times New Roman" panose="02020603050405020304" pitchFamily="18" charset="0"/>
              </a:rPr>
              <a:t>2. </a:t>
            </a:r>
            <a:r>
              <a:rPr lang="en-US" sz="1800" b="1" u="sng" dirty="0">
                <a:latin typeface="Times New Roman" panose="02020603050405020304" pitchFamily="18" charset="0"/>
                <a:cs typeface="Times New Roman" panose="02020603050405020304" pitchFamily="18" charset="0"/>
              </a:rPr>
              <a:t>Mean scores for the </a:t>
            </a:r>
            <a:r>
              <a:rPr lang="en-US" sz="1800" b="1" u="sng" dirty="0" smtClean="0">
                <a:latin typeface="Times New Roman" panose="02020603050405020304" pitchFamily="18" charset="0"/>
                <a:cs typeface="Times New Roman" panose="02020603050405020304" pitchFamily="18" charset="0"/>
              </a:rPr>
              <a:t>beliefs  about cooperative </a:t>
            </a:r>
            <a:r>
              <a:rPr lang="en-US" sz="1800" b="1" u="sng" dirty="0">
                <a:latin typeface="Times New Roman" panose="02020603050405020304" pitchFamily="18" charset="0"/>
                <a:cs typeface="Times New Roman" panose="02020603050405020304" pitchFamily="18" charset="0"/>
              </a:rPr>
              <a:t>learning </a:t>
            </a:r>
            <a:endParaRPr lang="en-US" sz="1800" dirty="0">
              <a:latin typeface="Times New Roman" panose="02020603050405020304" pitchFamily="18" charset="0"/>
              <a:cs typeface="Times New Roman" panose="02020603050405020304" pitchFamily="18" charset="0"/>
            </a:endParaRPr>
          </a:p>
          <a:p>
            <a:pPr marL="0" indent="0" algn="ctr">
              <a:buNone/>
            </a:pPr>
            <a:endParaRPr lang="en-US" sz="1800" dirty="0" smtClean="0">
              <a:latin typeface="Times New Roman" panose="02020603050405020304" pitchFamily="18" charset="0"/>
              <a:cs typeface="Times New Roman" panose="02020603050405020304" pitchFamily="18" charset="0"/>
            </a:endParaRPr>
          </a:p>
        </p:txBody>
      </p:sp>
      <p:graphicFrame>
        <p:nvGraphicFramePr>
          <p:cNvPr id="5" name="Object 4"/>
          <p:cNvGraphicFramePr>
            <a:graphicFrameLocks noChangeAspect="1"/>
          </p:cNvGraphicFramePr>
          <p:nvPr>
            <p:extLst>
              <p:ext uri="{D42A27DB-BD31-4B8C-83A1-F6EECF244321}">
                <p14:modId xmlns:p14="http://schemas.microsoft.com/office/powerpoint/2010/main" val="2880236740"/>
              </p:ext>
            </p:extLst>
          </p:nvPr>
        </p:nvGraphicFramePr>
        <p:xfrm>
          <a:off x="-381000" y="2514600"/>
          <a:ext cx="9906000" cy="1552275"/>
        </p:xfrm>
        <a:graphic>
          <a:graphicData uri="http://schemas.openxmlformats.org/presentationml/2006/ole">
            <mc:AlternateContent xmlns:mc="http://schemas.openxmlformats.org/markup-compatibility/2006">
              <mc:Choice xmlns:v="urn:schemas-microsoft-com:vml" Requires="v">
                <p:oleObj spid="_x0000_s3159" name="Document" r:id="rId4" imgW="5947165" imgH="932642" progId="Word.Document.12">
                  <p:embed/>
                </p:oleObj>
              </mc:Choice>
              <mc:Fallback>
                <p:oleObj name="Document" r:id="rId4" imgW="5947165" imgH="932642" progId="Word.Document.12">
                  <p:embed/>
                  <p:pic>
                    <p:nvPicPr>
                      <p:cNvPr id="0" name=""/>
                      <p:cNvPicPr/>
                      <p:nvPr/>
                    </p:nvPicPr>
                    <p:blipFill>
                      <a:blip r:embed="rId5"/>
                      <a:stretch>
                        <a:fillRect/>
                      </a:stretch>
                    </p:blipFill>
                    <p:spPr>
                      <a:xfrm>
                        <a:off x="-381000" y="2514600"/>
                        <a:ext cx="9906000" cy="1552275"/>
                      </a:xfrm>
                      <a:prstGeom prst="rect">
                        <a:avLst/>
                      </a:prstGeom>
                    </p:spPr>
                  </p:pic>
                </p:oleObj>
              </mc:Fallback>
            </mc:AlternateContent>
          </a:graphicData>
        </a:graphic>
      </p:graphicFrame>
    </p:spTree>
    <p:extLst>
      <p:ext uri="{BB962C8B-B14F-4D97-AF65-F5344CB8AC3E}">
        <p14:creationId xmlns:p14="http://schemas.microsoft.com/office/powerpoint/2010/main" val="36159299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0"/>
            <a:ext cx="7726680" cy="1143000"/>
          </a:xfrm>
        </p:spPr>
        <p:txBody>
          <a:bodyPr>
            <a:normAutofit/>
          </a:bodyPr>
          <a:lstStyle/>
          <a:p>
            <a:r>
              <a:rPr lang="en-US" sz="4000" dirty="0" smtClean="0">
                <a:latin typeface="Times New Roman" panose="02020603050405020304" pitchFamily="18" charset="0"/>
                <a:cs typeface="Times New Roman" panose="02020603050405020304" pitchFamily="18" charset="0"/>
              </a:rPr>
              <a:t>Outline</a:t>
            </a:r>
            <a:endParaRPr lang="en-US" sz="4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990600" y="990600"/>
            <a:ext cx="7943088" cy="5791200"/>
          </a:xfrm>
        </p:spPr>
        <p:txBody>
          <a:bodyPr>
            <a:normAutofit fontScale="92500" lnSpcReduction="10000"/>
          </a:bodyPr>
          <a:lstStyle/>
          <a:p>
            <a:pPr marL="82296" indent="0">
              <a:buNone/>
            </a:pPr>
            <a:r>
              <a:rPr lang="en-US" dirty="0" smtClean="0">
                <a:latin typeface="Times New Roman" panose="02020603050405020304" pitchFamily="18" charset="0"/>
                <a:cs typeface="Times New Roman" panose="02020603050405020304" pitchFamily="18" charset="0"/>
              </a:rPr>
              <a:t>1. Introduction</a:t>
            </a:r>
          </a:p>
          <a:p>
            <a:pPr marL="82296" indent="0">
              <a:buNone/>
            </a:pPr>
            <a:r>
              <a:rPr lang="en-US" dirty="0" smtClean="0">
                <a:latin typeface="Times New Roman" panose="02020603050405020304" pitchFamily="18" charset="0"/>
                <a:cs typeface="Times New Roman" panose="02020603050405020304" pitchFamily="18" charset="0"/>
              </a:rPr>
              <a:t>2. Theoretical background</a:t>
            </a:r>
          </a:p>
          <a:p>
            <a:pPr marL="82296" indent="0">
              <a:buNone/>
            </a:pPr>
            <a:r>
              <a:rPr lang="en-US" dirty="0" smtClean="0">
                <a:latin typeface="Times New Roman" panose="02020603050405020304" pitchFamily="18" charset="0"/>
                <a:cs typeface="Times New Roman" panose="02020603050405020304" pitchFamily="18" charset="0"/>
              </a:rPr>
              <a:t>(1) Leaner beliefs</a:t>
            </a:r>
          </a:p>
          <a:p>
            <a:pPr marL="82296" indent="0">
              <a:buNone/>
            </a:pPr>
            <a:r>
              <a:rPr lang="en-US" dirty="0" smtClean="0">
                <a:latin typeface="Times New Roman" panose="02020603050405020304" pitchFamily="18" charset="0"/>
                <a:cs typeface="Times New Roman" panose="02020603050405020304" pitchFamily="18" charset="0"/>
              </a:rPr>
              <a:t>(2) Strategic competence</a:t>
            </a:r>
          </a:p>
          <a:p>
            <a:pPr>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Learning strategies</a:t>
            </a:r>
          </a:p>
          <a:p>
            <a:pPr>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Communication strategies</a:t>
            </a:r>
          </a:p>
          <a:p>
            <a:pPr marL="82296" indent="0">
              <a:buNone/>
            </a:pPr>
            <a:r>
              <a:rPr lang="en-US" dirty="0" smtClean="0">
                <a:latin typeface="Times New Roman" panose="02020603050405020304" pitchFamily="18" charset="0"/>
                <a:cs typeface="Times New Roman" panose="02020603050405020304" pitchFamily="18" charset="0"/>
              </a:rPr>
              <a:t>(3) Cooperative strategy training</a:t>
            </a:r>
          </a:p>
          <a:p>
            <a:pPr marL="82296" indent="0">
              <a:buNone/>
            </a:pPr>
            <a:r>
              <a:rPr lang="en-US" dirty="0" smtClean="0">
                <a:latin typeface="Times New Roman" panose="02020603050405020304" pitchFamily="18" charset="0"/>
                <a:cs typeface="Times New Roman" panose="02020603050405020304" pitchFamily="18" charset="0"/>
              </a:rPr>
              <a:t>3. Research issues and research questions</a:t>
            </a:r>
          </a:p>
          <a:p>
            <a:pPr marL="82296" indent="0">
              <a:buNone/>
            </a:pPr>
            <a:r>
              <a:rPr lang="en-US" dirty="0" smtClean="0">
                <a:latin typeface="Times New Roman" panose="02020603050405020304" pitchFamily="18" charset="0"/>
                <a:cs typeface="Times New Roman" panose="02020603050405020304" pitchFamily="18" charset="0"/>
              </a:rPr>
              <a:t>4. Methodology</a:t>
            </a:r>
          </a:p>
          <a:p>
            <a:pPr marL="82296" indent="0">
              <a:buNone/>
            </a:pPr>
            <a:r>
              <a:rPr lang="en-US" dirty="0" smtClean="0">
                <a:latin typeface="Times New Roman" panose="02020603050405020304" pitchFamily="18" charset="0"/>
                <a:cs typeface="Times New Roman" panose="02020603050405020304" pitchFamily="18" charset="0"/>
              </a:rPr>
              <a:t>5. Results</a:t>
            </a:r>
          </a:p>
          <a:p>
            <a:pPr marL="82296" indent="0">
              <a:buNone/>
            </a:pPr>
            <a:r>
              <a:rPr lang="en-US" dirty="0" smtClean="0">
                <a:latin typeface="Times New Roman" panose="02020603050405020304" pitchFamily="18" charset="0"/>
                <a:cs typeface="Times New Roman" panose="02020603050405020304" pitchFamily="18" charset="0"/>
              </a:rPr>
              <a:t>6. </a:t>
            </a:r>
            <a:r>
              <a:rPr lang="en-US" dirty="0" smtClean="0">
                <a:latin typeface="Times New Roman" panose="02020603050405020304" pitchFamily="18" charset="0"/>
                <a:cs typeface="Times New Roman" panose="02020603050405020304" pitchFamily="18" charset="0"/>
              </a:rPr>
              <a:t>Findings</a:t>
            </a:r>
            <a:endParaRPr lang="en-US"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3712255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Result: Quantitative analysis</a:t>
            </a:r>
            <a:endParaRPr lang="en-US" sz="4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533400" y="1600201"/>
            <a:ext cx="8229600" cy="457200"/>
          </a:xfrm>
        </p:spPr>
        <p:txBody>
          <a:bodyPr>
            <a:normAutofit/>
          </a:bodyPr>
          <a:lstStyle/>
          <a:p>
            <a:pPr marL="0" indent="0" algn="ctr">
              <a:buNone/>
            </a:pPr>
            <a:r>
              <a:rPr lang="en-US" sz="1800" b="1" u="sng" dirty="0">
                <a:latin typeface="Times New Roman" panose="02020603050405020304" pitchFamily="18" charset="0"/>
                <a:cs typeface="Times New Roman" panose="02020603050405020304" pitchFamily="18" charset="0"/>
              </a:rPr>
              <a:t>Table </a:t>
            </a:r>
            <a:r>
              <a:rPr lang="en-US" sz="1800" b="1" u="sng" dirty="0" smtClean="0">
                <a:latin typeface="Times New Roman" panose="02020603050405020304" pitchFamily="18" charset="0"/>
                <a:cs typeface="Times New Roman" panose="02020603050405020304" pitchFamily="18" charset="0"/>
              </a:rPr>
              <a:t>3. </a:t>
            </a:r>
            <a:r>
              <a:rPr lang="en-US" sz="1800" b="1" u="sng" dirty="0">
                <a:latin typeface="Times New Roman" panose="02020603050405020304" pitchFamily="18" charset="0"/>
                <a:cs typeface="Times New Roman" panose="02020603050405020304" pitchFamily="18" charset="0"/>
              </a:rPr>
              <a:t>Belief statements which increased the most from November to January</a:t>
            </a:r>
            <a:endParaRPr lang="en-US" sz="1800" dirty="0">
              <a:latin typeface="Times New Roman" panose="02020603050405020304" pitchFamily="18" charset="0"/>
              <a:cs typeface="Times New Roman" panose="02020603050405020304" pitchFamily="18" charset="0"/>
            </a:endParaRPr>
          </a:p>
          <a:p>
            <a:pPr algn="ctr"/>
            <a:endParaRPr lang="en-US" sz="1800" dirty="0" smtClean="0">
              <a:latin typeface="Times New Roman" panose="02020603050405020304" pitchFamily="18" charset="0"/>
              <a:cs typeface="Times New Roman" panose="02020603050405020304" pitchFamily="18" charset="0"/>
            </a:endParaRPr>
          </a:p>
          <a:p>
            <a:pPr algn="ctr"/>
            <a:endParaRPr lang="en-US" sz="1800" dirty="0">
              <a:latin typeface="Times New Roman" panose="02020603050405020304" pitchFamily="18" charset="0"/>
              <a:cs typeface="Times New Roman" panose="02020603050405020304" pitchFamily="18" charset="0"/>
            </a:endParaRPr>
          </a:p>
        </p:txBody>
      </p:sp>
      <p:graphicFrame>
        <p:nvGraphicFramePr>
          <p:cNvPr id="7" name="Object 6"/>
          <p:cNvGraphicFramePr>
            <a:graphicFrameLocks noChangeAspect="1"/>
          </p:cNvGraphicFramePr>
          <p:nvPr>
            <p:extLst>
              <p:ext uri="{D42A27DB-BD31-4B8C-83A1-F6EECF244321}">
                <p14:modId xmlns:p14="http://schemas.microsoft.com/office/powerpoint/2010/main" val="3585908339"/>
              </p:ext>
            </p:extLst>
          </p:nvPr>
        </p:nvGraphicFramePr>
        <p:xfrm>
          <a:off x="-333375" y="2263775"/>
          <a:ext cx="9782175" cy="4137025"/>
        </p:xfrm>
        <a:graphic>
          <a:graphicData uri="http://schemas.openxmlformats.org/presentationml/2006/ole">
            <mc:AlternateContent xmlns:mc="http://schemas.openxmlformats.org/markup-compatibility/2006">
              <mc:Choice xmlns:v="urn:schemas-microsoft-com:vml" Requires="v">
                <p:oleObj spid="_x0000_s4185" name="Document" r:id="rId3" imgW="5947165" imgH="2513561" progId="Word.Document.12">
                  <p:embed/>
                </p:oleObj>
              </mc:Choice>
              <mc:Fallback>
                <p:oleObj name="Document" r:id="rId3" imgW="5947165" imgH="2513561" progId="Word.Document.12">
                  <p:embed/>
                  <p:pic>
                    <p:nvPicPr>
                      <p:cNvPr id="0" name=""/>
                      <p:cNvPicPr/>
                      <p:nvPr/>
                    </p:nvPicPr>
                    <p:blipFill>
                      <a:blip r:embed="rId4"/>
                      <a:stretch>
                        <a:fillRect/>
                      </a:stretch>
                    </p:blipFill>
                    <p:spPr>
                      <a:xfrm>
                        <a:off x="-333375" y="2263775"/>
                        <a:ext cx="9782175" cy="4137025"/>
                      </a:xfrm>
                      <a:prstGeom prst="rect">
                        <a:avLst/>
                      </a:prstGeom>
                    </p:spPr>
                  </p:pic>
                </p:oleObj>
              </mc:Fallback>
            </mc:AlternateContent>
          </a:graphicData>
        </a:graphic>
      </p:graphicFrame>
    </p:spTree>
    <p:extLst>
      <p:ext uri="{BB962C8B-B14F-4D97-AF65-F5344CB8AC3E}">
        <p14:creationId xmlns:p14="http://schemas.microsoft.com/office/powerpoint/2010/main" val="353927417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Result: Quantitative analysis</a:t>
            </a:r>
            <a:endParaRPr lang="en-US" sz="4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533400" y="1600201"/>
            <a:ext cx="8229600" cy="533400"/>
          </a:xfrm>
        </p:spPr>
        <p:txBody>
          <a:bodyPr>
            <a:normAutofit/>
          </a:bodyPr>
          <a:lstStyle/>
          <a:p>
            <a:pPr marL="0" indent="0" algn="ctr">
              <a:buNone/>
            </a:pPr>
            <a:r>
              <a:rPr lang="en-US" sz="1800" b="1" u="sng" dirty="0">
                <a:latin typeface="Times New Roman" panose="02020603050405020304" pitchFamily="18" charset="0"/>
                <a:cs typeface="Times New Roman" panose="02020603050405020304" pitchFamily="18" charset="0"/>
              </a:rPr>
              <a:t>Table </a:t>
            </a:r>
            <a:r>
              <a:rPr lang="en-US" sz="1800" b="1" u="sng" dirty="0" smtClean="0">
                <a:latin typeface="Times New Roman" panose="02020603050405020304" pitchFamily="18" charset="0"/>
                <a:cs typeface="Times New Roman" panose="02020603050405020304" pitchFamily="18" charset="0"/>
              </a:rPr>
              <a:t>4. </a:t>
            </a:r>
            <a:r>
              <a:rPr lang="en-US" sz="1800" b="1" u="sng" dirty="0">
                <a:latin typeface="Times New Roman" panose="02020603050405020304" pitchFamily="18" charset="0"/>
                <a:cs typeface="Times New Roman" panose="02020603050405020304" pitchFamily="18" charset="0"/>
              </a:rPr>
              <a:t>Belief statements which decreased the most from November to January</a:t>
            </a:r>
            <a:endParaRPr lang="en-US" sz="1800" dirty="0">
              <a:latin typeface="Times New Roman" panose="02020603050405020304" pitchFamily="18" charset="0"/>
              <a:cs typeface="Times New Roman" panose="02020603050405020304" pitchFamily="18" charset="0"/>
            </a:endParaRPr>
          </a:p>
          <a:p>
            <a:pPr algn="ctr"/>
            <a:endParaRPr lang="en-US" sz="1800" dirty="0" smtClean="0">
              <a:latin typeface="Times New Roman" panose="02020603050405020304" pitchFamily="18" charset="0"/>
              <a:cs typeface="Times New Roman" panose="02020603050405020304" pitchFamily="18" charset="0"/>
            </a:endParaRPr>
          </a:p>
          <a:p>
            <a:pPr algn="ctr"/>
            <a:endParaRPr lang="en-US" sz="1800" dirty="0">
              <a:latin typeface="Times New Roman" panose="02020603050405020304" pitchFamily="18" charset="0"/>
              <a:cs typeface="Times New Roman" panose="02020603050405020304" pitchFamily="18" charset="0"/>
            </a:endParaRPr>
          </a:p>
        </p:txBody>
      </p:sp>
      <p:graphicFrame>
        <p:nvGraphicFramePr>
          <p:cNvPr id="5" name="Object 4"/>
          <p:cNvGraphicFramePr>
            <a:graphicFrameLocks noChangeAspect="1"/>
          </p:cNvGraphicFramePr>
          <p:nvPr>
            <p:extLst>
              <p:ext uri="{D42A27DB-BD31-4B8C-83A1-F6EECF244321}">
                <p14:modId xmlns:p14="http://schemas.microsoft.com/office/powerpoint/2010/main" val="1200868620"/>
              </p:ext>
            </p:extLst>
          </p:nvPr>
        </p:nvGraphicFramePr>
        <p:xfrm>
          <a:off x="-261938" y="2249488"/>
          <a:ext cx="9594851" cy="4267200"/>
        </p:xfrm>
        <a:graphic>
          <a:graphicData uri="http://schemas.openxmlformats.org/presentationml/2006/ole">
            <mc:AlternateContent xmlns:mc="http://schemas.openxmlformats.org/markup-compatibility/2006">
              <mc:Choice xmlns:v="urn:schemas-microsoft-com:vml" Requires="v">
                <p:oleObj spid="_x0000_s5205" name="Document" r:id="rId3" imgW="5947165" imgH="2644584" progId="Word.Document.12">
                  <p:embed/>
                </p:oleObj>
              </mc:Choice>
              <mc:Fallback>
                <p:oleObj name="Document" r:id="rId3" imgW="5947165" imgH="2644584" progId="Word.Document.12">
                  <p:embed/>
                  <p:pic>
                    <p:nvPicPr>
                      <p:cNvPr id="0" name=""/>
                      <p:cNvPicPr/>
                      <p:nvPr/>
                    </p:nvPicPr>
                    <p:blipFill>
                      <a:blip r:embed="rId4"/>
                      <a:stretch>
                        <a:fillRect/>
                      </a:stretch>
                    </p:blipFill>
                    <p:spPr>
                      <a:xfrm>
                        <a:off x="-261938" y="2249488"/>
                        <a:ext cx="9594851" cy="4267200"/>
                      </a:xfrm>
                      <a:prstGeom prst="rect">
                        <a:avLst/>
                      </a:prstGeom>
                    </p:spPr>
                  </p:pic>
                </p:oleObj>
              </mc:Fallback>
            </mc:AlternateContent>
          </a:graphicData>
        </a:graphic>
      </p:graphicFrame>
    </p:spTree>
    <p:extLst>
      <p:ext uri="{BB962C8B-B14F-4D97-AF65-F5344CB8AC3E}">
        <p14:creationId xmlns:p14="http://schemas.microsoft.com/office/powerpoint/2010/main" val="288136507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1066800"/>
            <a:ext cx="7943088" cy="5791200"/>
          </a:xfrm>
        </p:spPr>
        <p:txBody>
          <a:bodyPr>
            <a:noAutofit/>
          </a:bodyPr>
          <a:lstStyle/>
          <a:p>
            <a:pPr marL="0" indent="0" algn="just">
              <a:buNone/>
            </a:pPr>
            <a:r>
              <a:rPr lang="en-US" sz="2400" b="1" dirty="0" smtClean="0">
                <a:latin typeface="Times New Roman" panose="02020603050405020304" pitchFamily="18" charset="0"/>
                <a:cs typeface="Times New Roman" panose="02020603050405020304" pitchFamily="18" charset="0"/>
              </a:rPr>
              <a:t>(1) Initial beliefs (</a:t>
            </a:r>
            <a:r>
              <a:rPr lang="en-US" sz="2400" dirty="0" smtClean="0">
                <a:latin typeface="Times New Roman" panose="02020603050405020304" pitchFamily="18" charset="0"/>
                <a:cs typeface="Times New Roman" panose="02020603050405020304" pitchFamily="18" charset="0"/>
              </a:rPr>
              <a:t>passed </a:t>
            </a:r>
            <a:r>
              <a:rPr lang="en-US" sz="2400" dirty="0">
                <a:latin typeface="Times New Roman" panose="02020603050405020304" pitchFamily="18" charset="0"/>
                <a:cs typeface="Times New Roman" panose="02020603050405020304" pitchFamily="18" charset="0"/>
              </a:rPr>
              <a:t>entrance </a:t>
            </a:r>
            <a:r>
              <a:rPr lang="en-US" sz="2400" dirty="0" smtClean="0">
                <a:latin typeface="Times New Roman" panose="02020603050405020304" pitchFamily="18" charset="0"/>
                <a:cs typeface="Times New Roman" panose="02020603050405020304" pitchFamily="18" charset="0"/>
              </a:rPr>
              <a:t>exams; focusing </a:t>
            </a:r>
            <a:r>
              <a:rPr lang="en-US" sz="2400" dirty="0">
                <a:latin typeface="Times New Roman" panose="02020603050405020304" pitchFamily="18" charset="0"/>
                <a:cs typeface="Times New Roman" panose="02020603050405020304" pitchFamily="18" charset="0"/>
              </a:rPr>
              <a:t>on memorization, grammar, reading and translation, not on listening and </a:t>
            </a:r>
            <a:r>
              <a:rPr lang="en-US" sz="2400" dirty="0" smtClean="0">
                <a:latin typeface="Times New Roman" panose="02020603050405020304" pitchFamily="18" charset="0"/>
                <a:cs typeface="Times New Roman" panose="02020603050405020304" pitchFamily="18" charset="0"/>
              </a:rPr>
              <a:t>speaking; bringing those beliefs to university)</a:t>
            </a:r>
            <a:endParaRPr lang="en-US" sz="2400" b="1" dirty="0" smtClean="0">
              <a:latin typeface="Times New Roman" panose="02020603050405020304" pitchFamily="18" charset="0"/>
              <a:cs typeface="Times New Roman" panose="02020603050405020304" pitchFamily="18" charset="0"/>
            </a:endParaRPr>
          </a:p>
          <a:p>
            <a:pPr marL="0" indent="0" algn="just">
              <a:lnSpc>
                <a:spcPct val="120000"/>
              </a:lnSpc>
              <a:buNone/>
            </a:pPr>
            <a:endParaRPr lang="en-US" sz="2000" i="1" dirty="0" smtClean="0">
              <a:latin typeface="Times New Roman" panose="02020603050405020304" pitchFamily="18" charset="0"/>
              <a:cs typeface="Times New Roman" panose="02020603050405020304" pitchFamily="18" charset="0"/>
            </a:endParaRPr>
          </a:p>
          <a:p>
            <a:pPr marL="0" indent="0" algn="just">
              <a:lnSpc>
                <a:spcPct val="120000"/>
              </a:lnSpc>
              <a:buNone/>
            </a:pPr>
            <a:r>
              <a:rPr lang="en-US" sz="2400" i="1" dirty="0" smtClean="0">
                <a:solidFill>
                  <a:srgbClr val="FF0000"/>
                </a:solidFill>
                <a:latin typeface="Times New Roman" panose="02020603050405020304" pitchFamily="18" charset="0"/>
                <a:cs typeface="Times New Roman" panose="02020603050405020304" pitchFamily="18" charset="0"/>
              </a:rPr>
              <a:t>When </a:t>
            </a:r>
            <a:r>
              <a:rPr lang="en-US" sz="2400" i="1" dirty="0">
                <a:solidFill>
                  <a:srgbClr val="FF0000"/>
                </a:solidFill>
                <a:latin typeface="Times New Roman" panose="02020603050405020304" pitchFamily="18" charset="0"/>
                <a:cs typeface="Times New Roman" panose="02020603050405020304" pitchFamily="18" charset="0"/>
              </a:rPr>
              <a:t>I was a high school student</a:t>
            </a:r>
            <a:r>
              <a:rPr lang="en-US" sz="2400" i="1" dirty="0">
                <a:latin typeface="Times New Roman" panose="02020603050405020304" pitchFamily="18" charset="0"/>
                <a:cs typeface="Times New Roman" panose="02020603050405020304" pitchFamily="18" charset="0"/>
              </a:rPr>
              <a:t>, I did not like to speak English because </a:t>
            </a:r>
            <a:r>
              <a:rPr lang="en-US" sz="2400" i="1" dirty="0">
                <a:solidFill>
                  <a:srgbClr val="FF0000"/>
                </a:solidFill>
                <a:latin typeface="Times New Roman" panose="02020603050405020304" pitchFamily="18" charset="0"/>
                <a:cs typeface="Times New Roman" panose="02020603050405020304" pitchFamily="18" charset="0"/>
              </a:rPr>
              <a:t>the main focus of the class was on grammar for the entrance examination </a:t>
            </a:r>
            <a:r>
              <a:rPr lang="en-US" sz="2400" i="1" dirty="0">
                <a:latin typeface="Times New Roman" panose="02020603050405020304" pitchFamily="18" charset="0"/>
                <a:cs typeface="Times New Roman" panose="02020603050405020304" pitchFamily="18" charset="0"/>
              </a:rPr>
              <a:t>(juken). So </a:t>
            </a:r>
            <a:r>
              <a:rPr lang="en-US" sz="2400" i="1" dirty="0">
                <a:solidFill>
                  <a:srgbClr val="FF0000"/>
                </a:solidFill>
                <a:latin typeface="Times New Roman" panose="02020603050405020304" pitchFamily="18" charset="0"/>
                <a:cs typeface="Times New Roman" panose="02020603050405020304" pitchFamily="18" charset="0"/>
              </a:rPr>
              <a:t>I tried to </a:t>
            </a:r>
            <a:r>
              <a:rPr lang="en-US" sz="2400" i="1" dirty="0" smtClean="0">
                <a:solidFill>
                  <a:srgbClr val="FF0000"/>
                </a:solidFill>
                <a:latin typeface="Times New Roman" panose="02020603050405020304" pitchFamily="18" charset="0"/>
                <a:cs typeface="Times New Roman" panose="02020603050405020304" pitchFamily="18" charset="0"/>
              </a:rPr>
              <a:t>translate from </a:t>
            </a:r>
            <a:r>
              <a:rPr lang="en-US" sz="2400" i="1" dirty="0">
                <a:solidFill>
                  <a:srgbClr val="FF0000"/>
                </a:solidFill>
                <a:latin typeface="Times New Roman" panose="02020603050405020304" pitchFamily="18" charset="0"/>
                <a:cs typeface="Times New Roman" panose="02020603050405020304" pitchFamily="18" charset="0"/>
              </a:rPr>
              <a:t>English </a:t>
            </a:r>
            <a:r>
              <a:rPr lang="en-US" sz="2400" i="1" dirty="0" smtClean="0">
                <a:solidFill>
                  <a:srgbClr val="FF0000"/>
                </a:solidFill>
                <a:latin typeface="Times New Roman" panose="02020603050405020304" pitchFamily="18" charset="0"/>
                <a:cs typeface="Times New Roman" panose="02020603050405020304" pitchFamily="18" charset="0"/>
              </a:rPr>
              <a:t>into Japanese </a:t>
            </a:r>
            <a:r>
              <a:rPr lang="en-US" sz="2400" i="1" dirty="0">
                <a:solidFill>
                  <a:srgbClr val="FF0000"/>
                </a:solidFill>
                <a:latin typeface="Times New Roman" panose="02020603050405020304" pitchFamily="18" charset="0"/>
                <a:cs typeface="Times New Roman" panose="02020603050405020304" pitchFamily="18" charset="0"/>
              </a:rPr>
              <a:t>and I thought it was natural</a:t>
            </a:r>
            <a:r>
              <a:rPr lang="en-US" sz="2400" i="1" dirty="0">
                <a:latin typeface="Times New Roman" panose="02020603050405020304" pitchFamily="18" charset="0"/>
                <a:cs typeface="Times New Roman" panose="02020603050405020304" pitchFamily="18" charset="0"/>
              </a:rPr>
              <a:t>. </a:t>
            </a:r>
            <a:r>
              <a:rPr lang="en-US" sz="2400" i="1" dirty="0">
                <a:solidFill>
                  <a:srgbClr val="FF0000"/>
                </a:solidFill>
                <a:latin typeface="Times New Roman" panose="02020603050405020304" pitchFamily="18" charset="0"/>
                <a:cs typeface="Times New Roman" panose="02020603050405020304" pitchFamily="18" charset="0"/>
              </a:rPr>
              <a:t>I worried about my English speaking ability </a:t>
            </a:r>
            <a:r>
              <a:rPr lang="en-US" sz="2400" i="1" dirty="0" smtClean="0">
                <a:solidFill>
                  <a:srgbClr val="FF0000"/>
                </a:solidFill>
                <a:latin typeface="Times New Roman" panose="02020603050405020304" pitchFamily="18" charset="0"/>
                <a:cs typeface="Times New Roman" panose="02020603050405020304" pitchFamily="18" charset="0"/>
              </a:rPr>
              <a:t>because </a:t>
            </a:r>
            <a:r>
              <a:rPr lang="en-US" sz="2400" i="1" dirty="0">
                <a:solidFill>
                  <a:srgbClr val="FF0000"/>
                </a:solidFill>
                <a:latin typeface="Times New Roman" panose="02020603050405020304" pitchFamily="18" charset="0"/>
                <a:cs typeface="Times New Roman" panose="02020603050405020304" pitchFamily="18" charset="0"/>
              </a:rPr>
              <a:t>I had just read books and I never talked [with] foreigners.</a:t>
            </a:r>
            <a:r>
              <a:rPr lang="en-US" sz="2400" i="1" dirty="0">
                <a:latin typeface="Times New Roman" panose="02020603050405020304" pitchFamily="18" charset="0"/>
                <a:cs typeface="Times New Roman" panose="02020603050405020304" pitchFamily="18" charset="0"/>
              </a:rPr>
              <a:t> (Saki</a:t>
            </a:r>
            <a:r>
              <a:rPr lang="en-US" sz="2400" i="1" baseline="30000" dirty="0">
                <a:latin typeface="Times New Roman" panose="02020603050405020304" pitchFamily="18" charset="0"/>
                <a:cs typeface="Times New Roman" panose="02020603050405020304" pitchFamily="18" charset="0"/>
              </a:rPr>
              <a:t>1</a:t>
            </a:r>
            <a:r>
              <a:rPr lang="en-US" sz="2400" i="1" dirty="0">
                <a:latin typeface="Times New Roman" panose="02020603050405020304" pitchFamily="18" charset="0"/>
                <a:cs typeface="Times New Roman" panose="02020603050405020304" pitchFamily="18" charset="0"/>
              </a:rPr>
              <a:t>, LLH)</a:t>
            </a:r>
          </a:p>
          <a:p>
            <a:pPr marL="0" indent="0" algn="just">
              <a:buNone/>
            </a:pPr>
            <a:endParaRPr lang="en-US" sz="2400" dirty="0">
              <a:latin typeface="Times New Roman" panose="02020603050405020304" pitchFamily="18" charset="0"/>
              <a:cs typeface="Times New Roman" panose="02020603050405020304" pitchFamily="18" charset="0"/>
            </a:endParaRPr>
          </a:p>
        </p:txBody>
      </p:sp>
      <p:sp>
        <p:nvSpPr>
          <p:cNvPr id="2" name="Title 1"/>
          <p:cNvSpPr>
            <a:spLocks noGrp="1"/>
          </p:cNvSpPr>
          <p:nvPr>
            <p:ph type="title"/>
          </p:nvPr>
        </p:nvSpPr>
        <p:spPr>
          <a:xfrm>
            <a:off x="1066800" y="-228600"/>
            <a:ext cx="7498080" cy="1143000"/>
          </a:xfrm>
        </p:spPr>
        <p:txBody>
          <a:bodyPr>
            <a:normAutofit/>
          </a:bodyPr>
          <a:lstStyle/>
          <a:p>
            <a:r>
              <a:rPr lang="en-US" sz="40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Result: Qualitative analysis</a:t>
            </a:r>
            <a:endParaRPr lang="en-US" sz="4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9577714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69273"/>
            <a:ext cx="7943088" cy="1143000"/>
          </a:xfrm>
        </p:spPr>
        <p:txBody>
          <a:bodyPr>
            <a:normAutofit/>
          </a:bodyPr>
          <a:lstStyle/>
          <a:p>
            <a:r>
              <a:rPr lang="en-US" sz="2400" b="1" dirty="0" smtClean="0">
                <a:effectLst/>
                <a:latin typeface="Times New Roman" panose="02020603050405020304" pitchFamily="18" charset="0"/>
                <a:cs typeface="Times New Roman" panose="02020603050405020304" pitchFamily="18" charset="0"/>
              </a:rPr>
              <a:t>(2)</a:t>
            </a:r>
            <a:r>
              <a:rPr lang="en-US" sz="2400" b="1" dirty="0">
                <a:effectLst/>
              </a:rPr>
              <a:t> </a:t>
            </a:r>
            <a:r>
              <a:rPr lang="en-US" sz="2400" b="1" dirty="0">
                <a:effectLst/>
                <a:latin typeface="Times New Roman" panose="02020603050405020304" pitchFamily="18" charset="0"/>
                <a:cs typeface="Times New Roman" panose="02020603050405020304" pitchFamily="18" charset="0"/>
              </a:rPr>
              <a:t>The impact of strategy training on learner beliefs</a:t>
            </a:r>
          </a:p>
        </p:txBody>
      </p:sp>
      <p:sp>
        <p:nvSpPr>
          <p:cNvPr id="3" name="Content Placeholder 2"/>
          <p:cNvSpPr>
            <a:spLocks noGrp="1"/>
          </p:cNvSpPr>
          <p:nvPr>
            <p:ph idx="1"/>
          </p:nvPr>
        </p:nvSpPr>
        <p:spPr>
          <a:xfrm>
            <a:off x="1143000" y="762000"/>
            <a:ext cx="7772400" cy="5943600"/>
          </a:xfrm>
        </p:spPr>
        <p:txBody>
          <a:bodyPr>
            <a:normAutofit/>
          </a:bodyPr>
          <a:lstStyle/>
          <a:p>
            <a:pPr marL="82296" indent="0" algn="just">
              <a:buNone/>
            </a:pPr>
            <a:r>
              <a:rPr lang="en-US" b="1" dirty="0" smtClean="0">
                <a:latin typeface="Times New Roman" panose="02020603050405020304" pitchFamily="18" charset="0"/>
                <a:cs typeface="Times New Roman" panose="02020603050405020304" pitchFamily="18" charset="0"/>
              </a:rPr>
              <a:t> </a:t>
            </a:r>
            <a:r>
              <a:rPr lang="en-US" sz="2400" b="1" dirty="0" smtClean="0">
                <a:latin typeface="Times New Roman" panose="02020603050405020304" pitchFamily="18" charset="0"/>
                <a:cs typeface="Times New Roman" panose="02020603050405020304" pitchFamily="18" charset="0"/>
              </a:rPr>
              <a:t>2.1</a:t>
            </a:r>
            <a:r>
              <a:rPr lang="en-US" sz="2400" dirty="0" smtClean="0">
                <a:latin typeface="Times New Roman" panose="02020603050405020304" pitchFamily="18" charset="0"/>
                <a:cs typeface="Times New Roman" panose="02020603050405020304" pitchFamily="18" charset="0"/>
              </a:rPr>
              <a:t>.</a:t>
            </a:r>
            <a:r>
              <a:rPr lang="en-US" sz="2000" dirty="0" smtClean="0">
                <a:latin typeface="Times New Roman" panose="02020603050405020304" pitchFamily="18" charset="0"/>
                <a:cs typeface="Times New Roman" panose="02020603050405020304" pitchFamily="18" charset="0"/>
              </a:rPr>
              <a:t> </a:t>
            </a:r>
            <a:r>
              <a:rPr lang="en-US" sz="2400" b="1" dirty="0" smtClean="0">
                <a:latin typeface="Times New Roman" panose="02020603050405020304" pitchFamily="18" charset="0"/>
                <a:cs typeface="Times New Roman" panose="02020603050405020304" pitchFamily="18" charset="0"/>
              </a:rPr>
              <a:t>Song/rhythm practice </a:t>
            </a:r>
            <a:r>
              <a:rPr lang="en-US" sz="2400" dirty="0" smtClean="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first </a:t>
            </a:r>
            <a:r>
              <a:rPr lang="en-US" sz="2400" dirty="0" smtClean="0">
                <a:latin typeface="Times New Roman" panose="02020603050405020304" pitchFamily="18" charset="0"/>
                <a:cs typeface="Times New Roman" panose="02020603050405020304" pitchFamily="18" charset="0"/>
              </a:rPr>
              <a:t>time, </a:t>
            </a:r>
            <a:r>
              <a:rPr lang="en-US" sz="2400" dirty="0">
                <a:latin typeface="Times New Roman" panose="02020603050405020304" pitchFamily="18" charset="0"/>
                <a:cs typeface="Times New Roman" panose="02020603050405020304" pitchFamily="18" charset="0"/>
              </a:rPr>
              <a:t>enjoyed this activity although </a:t>
            </a:r>
            <a:r>
              <a:rPr lang="en-US" sz="2400" dirty="0" smtClean="0">
                <a:latin typeface="Times New Roman" panose="02020603050405020304" pitchFamily="18" charset="0"/>
                <a:cs typeface="Times New Roman" panose="02020603050405020304" pitchFamily="18" charset="0"/>
              </a:rPr>
              <a:t>it was a little </a:t>
            </a:r>
            <a:r>
              <a:rPr lang="en-US" sz="2400" dirty="0">
                <a:latin typeface="Times New Roman" panose="02020603050405020304" pitchFamily="18" charset="0"/>
                <a:cs typeface="Times New Roman" panose="02020603050405020304" pitchFamily="18" charset="0"/>
              </a:rPr>
              <a:t>bit strange and </a:t>
            </a:r>
            <a:r>
              <a:rPr lang="en-US" sz="2400" dirty="0" smtClean="0">
                <a:latin typeface="Times New Roman" panose="02020603050405020304" pitchFamily="18" charset="0"/>
                <a:cs typeface="Times New Roman" panose="02020603050405020304" pitchFamily="18" charset="0"/>
              </a:rPr>
              <a:t>difficult, some expressed doubt, practiced hard inside and outside classroom, passed the test, changed beliefs)</a:t>
            </a:r>
            <a:endParaRPr lang="en-US" sz="2400" dirty="0">
              <a:latin typeface="Times New Roman" panose="02020603050405020304" pitchFamily="18" charset="0"/>
              <a:cs typeface="Times New Roman" panose="02020603050405020304" pitchFamily="18" charset="0"/>
            </a:endParaRPr>
          </a:p>
          <a:p>
            <a:pPr marL="82296" lvl="0" indent="0" algn="just">
              <a:buNone/>
            </a:pPr>
            <a:endParaRPr lang="en-US" sz="2400" b="1" dirty="0" smtClean="0">
              <a:latin typeface="Times New Roman" panose="02020603050405020304" pitchFamily="18" charset="0"/>
              <a:cs typeface="Times New Roman" panose="02020603050405020304" pitchFamily="18" charset="0"/>
            </a:endParaRPr>
          </a:p>
          <a:p>
            <a:pPr marL="82296" indent="0" algn="just">
              <a:buNone/>
            </a:pPr>
            <a:r>
              <a:rPr lang="en-US" sz="2400" i="1" dirty="0">
                <a:solidFill>
                  <a:srgbClr val="FF0000"/>
                </a:solidFill>
                <a:latin typeface="Times New Roman" panose="02020603050405020304" pitchFamily="18" charset="0"/>
                <a:cs typeface="Times New Roman" panose="02020603050405020304" pitchFamily="18" charset="0"/>
              </a:rPr>
              <a:t>Singing songs and practicing rhythm were so interesting for me</a:t>
            </a:r>
            <a:r>
              <a:rPr lang="en-US" sz="2400" i="1" dirty="0">
                <a:latin typeface="Times New Roman" panose="02020603050405020304" pitchFamily="18" charset="0"/>
                <a:cs typeface="Times New Roman" panose="02020603050405020304" pitchFamily="18" charset="0"/>
              </a:rPr>
              <a:t>. When I was a high school student </a:t>
            </a:r>
            <a:r>
              <a:rPr lang="en-US" sz="2400" i="1" dirty="0">
                <a:solidFill>
                  <a:srgbClr val="FF0000"/>
                </a:solidFill>
                <a:latin typeface="Times New Roman" panose="02020603050405020304" pitchFamily="18" charset="0"/>
                <a:cs typeface="Times New Roman" panose="02020603050405020304" pitchFamily="18" charset="0"/>
              </a:rPr>
              <a:t>I never had experience like </a:t>
            </a:r>
            <a:r>
              <a:rPr lang="en-US" sz="2400" i="1" dirty="0" smtClean="0">
                <a:solidFill>
                  <a:srgbClr val="FF0000"/>
                </a:solidFill>
                <a:latin typeface="Times New Roman" panose="02020603050405020304" pitchFamily="18" charset="0"/>
                <a:cs typeface="Times New Roman" panose="02020603050405020304" pitchFamily="18" charset="0"/>
              </a:rPr>
              <a:t>that.</a:t>
            </a:r>
            <a:r>
              <a:rPr lang="en-US" sz="2400" i="1" dirty="0" smtClean="0">
                <a:latin typeface="Times New Roman" panose="02020603050405020304" pitchFamily="18" charset="0"/>
                <a:cs typeface="Times New Roman" panose="02020603050405020304" pitchFamily="18" charset="0"/>
              </a:rPr>
              <a:t> </a:t>
            </a:r>
            <a:r>
              <a:rPr lang="en-US" sz="2400" i="1" dirty="0">
                <a:latin typeface="Times New Roman" panose="02020603050405020304" pitchFamily="18" charset="0"/>
                <a:cs typeface="Times New Roman" panose="02020603050405020304" pitchFamily="18" charset="0"/>
              </a:rPr>
              <a:t>At first, I could not do rhythm practice well, so I did not like it. However, I practiced it again and again. By doing that, I could do rhythm practice better than what I was. Now, I really like it. </a:t>
            </a:r>
            <a:r>
              <a:rPr lang="en-US" sz="2400" i="1" dirty="0">
                <a:solidFill>
                  <a:srgbClr val="FF0000"/>
                </a:solidFill>
                <a:latin typeface="Times New Roman" panose="02020603050405020304" pitchFamily="18" charset="0"/>
                <a:cs typeface="Times New Roman" panose="02020603050405020304" pitchFamily="18" charset="0"/>
              </a:rPr>
              <a:t>I found that rhythm was very important when we talk with someone. I will continue this activity</a:t>
            </a:r>
            <a:r>
              <a:rPr lang="en-US" sz="2400" i="1" dirty="0">
                <a:latin typeface="Times New Roman" panose="02020603050405020304" pitchFamily="18" charset="0"/>
                <a:cs typeface="Times New Roman" panose="02020603050405020304" pitchFamily="18" charset="0"/>
              </a:rPr>
              <a:t>. (Minae, LLH)</a:t>
            </a:r>
          </a:p>
          <a:p>
            <a:pPr marL="82296" indent="0" algn="just">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9890908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04800"/>
            <a:ext cx="8077200" cy="1295400"/>
          </a:xfrm>
        </p:spPr>
        <p:txBody>
          <a:bodyPr>
            <a:noAutofit/>
          </a:bodyPr>
          <a:lstStyle/>
          <a:p>
            <a:pPr lvl="2" algn="just" rtl="0">
              <a:spcBef>
                <a:spcPct val="0"/>
              </a:spcBef>
            </a:pPr>
            <a:r>
              <a:rPr lang="en-US" sz="2400" b="1" dirty="0" smtClean="0">
                <a:effectLst/>
                <a:latin typeface="Times New Roman" panose="02020603050405020304" pitchFamily="18" charset="0"/>
                <a:cs typeface="Times New Roman" panose="02020603050405020304" pitchFamily="18" charset="0"/>
              </a:rPr>
              <a:t>2.2 Communication strategies, reading assignments, and missions </a:t>
            </a:r>
            <a:r>
              <a:rPr lang="en-US" sz="2400" dirty="0" smtClean="0">
                <a:effectLst/>
                <a:latin typeface="Times New Roman" panose="02020603050405020304" pitchFamily="18" charset="0"/>
                <a:cs typeface="Times New Roman" panose="02020603050405020304" pitchFamily="18" charset="0"/>
              </a:rPr>
              <a:t>(read at home, practiced CS in pairs and discussed in groups in class, report missions outside classroom)</a:t>
            </a:r>
            <a:br>
              <a:rPr lang="en-US" sz="2400" dirty="0" smtClean="0">
                <a:effectLst/>
                <a:latin typeface="Times New Roman" panose="02020603050405020304" pitchFamily="18" charset="0"/>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990600" y="1676400"/>
            <a:ext cx="7848600" cy="4495800"/>
          </a:xfrm>
        </p:spPr>
        <p:txBody>
          <a:bodyPr>
            <a:normAutofit/>
          </a:bodyPr>
          <a:lstStyle/>
          <a:p>
            <a:pPr marL="82296" lvl="0" indent="0" algn="just">
              <a:buClrTx/>
              <a:buNone/>
            </a:pPr>
            <a:r>
              <a:rPr lang="en-US" sz="2400" dirty="0" smtClean="0">
                <a:latin typeface="Times New Roman" panose="02020603050405020304" pitchFamily="18" charset="0"/>
                <a:cs typeface="Times New Roman" panose="02020603050405020304" pitchFamily="18" charset="0"/>
              </a:rPr>
              <a:t>Week </a:t>
            </a:r>
            <a:r>
              <a:rPr lang="en-US" sz="2400" dirty="0" smtClean="0">
                <a:latin typeface="Times New Roman" panose="02020603050405020304" pitchFamily="18" charset="0"/>
                <a:cs typeface="Times New Roman" panose="02020603050405020304" pitchFamily="18" charset="0"/>
              </a:rPr>
              <a:t>3: </a:t>
            </a:r>
            <a:r>
              <a:rPr lang="en-US" sz="2400" dirty="0">
                <a:latin typeface="Times New Roman" panose="02020603050405020304" pitchFamily="18" charset="0"/>
                <a:cs typeface="Times New Roman" panose="02020603050405020304" pitchFamily="18" charset="0"/>
              </a:rPr>
              <a:t>Need an ideal conversation partner? Try a non-native</a:t>
            </a:r>
            <a:r>
              <a:rPr lang="en-US" sz="2400" dirty="0" smtClean="0">
                <a:latin typeface="Times New Roman" panose="02020603050405020304" pitchFamily="18" charset="0"/>
                <a:cs typeface="Times New Roman" panose="02020603050405020304" pitchFamily="18" charset="0"/>
              </a:rPr>
              <a:t>!</a:t>
            </a:r>
          </a:p>
          <a:p>
            <a:pPr marL="82296" lvl="0" indent="0" algn="just">
              <a:buClrTx/>
              <a:buNone/>
            </a:pPr>
            <a:r>
              <a:rPr lang="en-US" sz="2400" dirty="0" smtClean="0">
                <a:latin typeface="Times New Roman" panose="02020603050405020304" pitchFamily="18" charset="0"/>
                <a:cs typeface="Times New Roman" panose="02020603050405020304" pitchFamily="18" charset="0"/>
              </a:rPr>
              <a:t>At home: Read about the topic, prepared to preform their roles.</a:t>
            </a:r>
          </a:p>
          <a:p>
            <a:pPr marL="82296" lvl="0" indent="0" algn="just">
              <a:buClrTx/>
              <a:buNone/>
            </a:pPr>
            <a:r>
              <a:rPr lang="en-US" sz="2400" dirty="0" smtClean="0">
                <a:latin typeface="Times New Roman" panose="02020603050405020304" pitchFamily="18" charset="0"/>
                <a:cs typeface="Times New Roman" panose="02020603050405020304" pitchFamily="18" charset="0"/>
              </a:rPr>
              <a:t>In class: Practiced using Clarifications, shared mission reports </a:t>
            </a:r>
            <a:r>
              <a:rPr lang="en-US" sz="2400" dirty="0">
                <a:latin typeface="Times New Roman" panose="02020603050405020304" pitchFamily="18" charset="0"/>
                <a:cs typeface="Times New Roman" panose="02020603050405020304" pitchFamily="18" charset="0"/>
              </a:rPr>
              <a:t>in </a:t>
            </a:r>
            <a:r>
              <a:rPr lang="en-US" sz="2400" dirty="0" smtClean="0">
                <a:latin typeface="Times New Roman" panose="02020603050405020304" pitchFamily="18" charset="0"/>
                <a:cs typeface="Times New Roman" panose="02020603050405020304" pitchFamily="18" charset="0"/>
              </a:rPr>
              <a:t>pairs</a:t>
            </a:r>
            <a:r>
              <a:rPr lang="en-US" sz="2400" dirty="0">
                <a:latin typeface="Times New Roman" panose="02020603050405020304" pitchFamily="18" charset="0"/>
                <a:cs typeface="Times New Roman" panose="02020603050405020304" pitchFamily="18" charset="0"/>
              </a:rPr>
              <a:t>;</a:t>
            </a:r>
            <a:r>
              <a:rPr lang="en-US" sz="2400" dirty="0" smtClean="0">
                <a:latin typeface="Times New Roman" panose="02020603050405020304" pitchFamily="18" charset="0"/>
                <a:cs typeface="Times New Roman" panose="02020603050405020304" pitchFamily="18" charset="0"/>
              </a:rPr>
              <a:t> discussed the topic in groups of five.</a:t>
            </a:r>
          </a:p>
          <a:p>
            <a:pPr marL="82296" lvl="0" indent="0" algn="just">
              <a:buClrTx/>
              <a:buNone/>
            </a:pPr>
            <a:r>
              <a:rPr lang="en-US" sz="2400" dirty="0" smtClean="0">
                <a:latin typeface="Times New Roman" panose="02020603050405020304" pitchFamily="18" charset="0"/>
                <a:cs typeface="Times New Roman" panose="02020603050405020304" pitchFamily="18" charset="0"/>
              </a:rPr>
              <a:t>Mission: Call your friends twice a </a:t>
            </a:r>
            <a:r>
              <a:rPr lang="en-US" sz="2400" dirty="0" smtClean="0">
                <a:latin typeface="Times New Roman" panose="02020603050405020304" pitchFamily="18" charset="0"/>
                <a:cs typeface="Times New Roman" panose="02020603050405020304" pitchFamily="18" charset="0"/>
              </a:rPr>
              <a:t>week (using mobile phones or Skype), </a:t>
            </a:r>
            <a:r>
              <a:rPr lang="en-US" sz="2400" dirty="0" smtClean="0">
                <a:latin typeface="Times New Roman" panose="02020603050405020304" pitchFamily="18" charset="0"/>
                <a:cs typeface="Times New Roman" panose="02020603050405020304" pitchFamily="18" charset="0"/>
              </a:rPr>
              <a:t>talk in English and try to use communication strategies.</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3085379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228600"/>
            <a:ext cx="7772400" cy="6629400"/>
          </a:xfrm>
        </p:spPr>
        <p:txBody>
          <a:bodyPr>
            <a:noAutofit/>
          </a:bodyPr>
          <a:lstStyle/>
          <a:p>
            <a:pPr marL="82296" indent="0" algn="just">
              <a:buNone/>
            </a:pPr>
            <a:r>
              <a:rPr lang="en-US" sz="2400" b="1" dirty="0" smtClean="0">
                <a:latin typeface="Times New Roman" panose="02020603050405020304" pitchFamily="18" charset="0"/>
                <a:cs typeface="Times New Roman" panose="02020603050405020304" pitchFamily="18" charset="0"/>
              </a:rPr>
              <a:t>Students started </a:t>
            </a:r>
            <a:r>
              <a:rPr lang="en-US" sz="2400" b="1" dirty="0">
                <a:latin typeface="Times New Roman" panose="02020603050405020304" pitchFamily="18" charset="0"/>
                <a:cs typeface="Times New Roman" panose="02020603050405020304" pitchFamily="18" charset="0"/>
              </a:rPr>
              <a:t>to change their </a:t>
            </a:r>
            <a:r>
              <a:rPr lang="en-US" sz="2400" b="1" dirty="0" smtClean="0">
                <a:latin typeface="Times New Roman" panose="02020603050405020304" pitchFamily="18" charset="0"/>
                <a:cs typeface="Times New Roman" panose="02020603050405020304" pitchFamily="18" charset="0"/>
              </a:rPr>
              <a:t>views</a:t>
            </a:r>
          </a:p>
          <a:p>
            <a:pPr marL="82296" indent="0" algn="just">
              <a:buNone/>
            </a:pPr>
            <a:r>
              <a:rPr lang="en-US" sz="2400" i="1" dirty="0" smtClean="0">
                <a:solidFill>
                  <a:srgbClr val="FF0000"/>
                </a:solidFill>
                <a:latin typeface="Times New Roman" panose="02020603050405020304" pitchFamily="18" charset="0"/>
                <a:cs typeface="Times New Roman" panose="02020603050405020304" pitchFamily="18" charset="0"/>
              </a:rPr>
              <a:t>I </a:t>
            </a:r>
            <a:r>
              <a:rPr lang="en-US" sz="2400" i="1" dirty="0">
                <a:solidFill>
                  <a:srgbClr val="FF0000"/>
                </a:solidFill>
                <a:latin typeface="Times New Roman" panose="02020603050405020304" pitchFamily="18" charset="0"/>
                <a:cs typeface="Times New Roman" panose="02020603050405020304" pitchFamily="18" charset="0"/>
              </a:rPr>
              <a:t>learned [that] native speakers are not necessarily the best partners for language learners to talk with </a:t>
            </a:r>
            <a:r>
              <a:rPr lang="en-US" sz="2400" i="1" dirty="0">
                <a:latin typeface="Times New Roman" panose="02020603050405020304" pitchFamily="18" charset="0"/>
                <a:cs typeface="Times New Roman" panose="02020603050405020304" pitchFamily="18" charset="0"/>
              </a:rPr>
              <a:t>from literature circles. I thought that we have to talk with native speakers in English before, but through this class </a:t>
            </a:r>
            <a:r>
              <a:rPr lang="en-US" sz="2400" i="1" dirty="0">
                <a:solidFill>
                  <a:srgbClr val="FF0000"/>
                </a:solidFill>
                <a:latin typeface="Times New Roman" panose="02020603050405020304" pitchFamily="18" charset="0"/>
                <a:cs typeface="Times New Roman" panose="02020603050405020304" pitchFamily="18" charset="0"/>
              </a:rPr>
              <a:t>my view was changed</a:t>
            </a:r>
            <a:r>
              <a:rPr lang="en-US" sz="2400" i="1" dirty="0">
                <a:latin typeface="Times New Roman" panose="02020603050405020304" pitchFamily="18" charset="0"/>
                <a:cs typeface="Times New Roman" panose="02020603050405020304" pitchFamily="18" charset="0"/>
              </a:rPr>
              <a:t>. (Miki, LLH</a:t>
            </a:r>
            <a:r>
              <a:rPr lang="en-US" sz="2400" i="1" dirty="0" smtClean="0">
                <a:latin typeface="Times New Roman" panose="02020603050405020304" pitchFamily="18" charset="0"/>
                <a:cs typeface="Times New Roman" panose="02020603050405020304" pitchFamily="18" charset="0"/>
              </a:rPr>
              <a:t>)</a:t>
            </a:r>
          </a:p>
          <a:p>
            <a:pPr marL="82296" indent="0" algn="just">
              <a:buNone/>
            </a:pPr>
            <a:r>
              <a:rPr lang="en-US" sz="2400" b="1" dirty="0">
                <a:latin typeface="Times New Roman" panose="02020603050405020304" pitchFamily="18" charset="0"/>
                <a:cs typeface="Times New Roman" panose="02020603050405020304" pitchFamily="18" charset="0"/>
              </a:rPr>
              <a:t>a</a:t>
            </a:r>
            <a:r>
              <a:rPr lang="en-US" sz="2400" b="1" dirty="0" smtClean="0">
                <a:latin typeface="Times New Roman" panose="02020603050405020304" pitchFamily="18" charset="0"/>
                <a:cs typeface="Times New Roman" panose="02020603050405020304" pitchFamily="18" charset="0"/>
              </a:rPr>
              <a:t>nd changed their </a:t>
            </a:r>
            <a:r>
              <a:rPr lang="en-US" sz="2400" b="1" dirty="0">
                <a:latin typeface="Times New Roman" panose="02020603050405020304" pitchFamily="18" charset="0"/>
                <a:cs typeface="Times New Roman" panose="02020603050405020304" pitchFamily="18" charset="0"/>
              </a:rPr>
              <a:t>actions as well. </a:t>
            </a:r>
            <a:endParaRPr lang="en-US" sz="2400" b="1" dirty="0" smtClean="0">
              <a:latin typeface="Times New Roman" panose="02020603050405020304" pitchFamily="18" charset="0"/>
              <a:cs typeface="Times New Roman" panose="02020603050405020304" pitchFamily="18" charset="0"/>
            </a:endParaRPr>
          </a:p>
          <a:p>
            <a:pPr marL="82296" indent="0" algn="just">
              <a:buNone/>
            </a:pPr>
            <a:r>
              <a:rPr lang="en-US" sz="2400" i="1" dirty="0">
                <a:solidFill>
                  <a:srgbClr val="FF0000"/>
                </a:solidFill>
                <a:latin typeface="Times New Roman" panose="02020603050405020304" pitchFamily="18" charset="0"/>
                <a:cs typeface="Times New Roman" panose="02020603050405020304" pitchFamily="18" charset="0"/>
              </a:rPr>
              <a:t>I called Makoto and talked about our winter vacation on Skype</a:t>
            </a:r>
            <a:r>
              <a:rPr lang="en-US" sz="2400" i="1" dirty="0">
                <a:latin typeface="Times New Roman" panose="02020603050405020304" pitchFamily="18" charset="0"/>
                <a:cs typeface="Times New Roman" panose="02020603050405020304" pitchFamily="18" charset="0"/>
              </a:rPr>
              <a:t>…. When we talked [to] each other, </a:t>
            </a:r>
            <a:r>
              <a:rPr lang="en-US" sz="2400" i="1" dirty="0">
                <a:solidFill>
                  <a:srgbClr val="FF0000"/>
                </a:solidFill>
                <a:latin typeface="Times New Roman" panose="02020603050405020304" pitchFamily="18" charset="0"/>
                <a:cs typeface="Times New Roman" panose="02020603050405020304" pitchFamily="18" charset="0"/>
              </a:rPr>
              <a:t>we could keep [a] relaxing conversation.</a:t>
            </a:r>
            <a:r>
              <a:rPr lang="en-US" sz="2400" i="1" dirty="0">
                <a:latin typeface="Times New Roman" panose="02020603050405020304" pitchFamily="18" charset="0"/>
                <a:cs typeface="Times New Roman" panose="02020603050405020304" pitchFamily="18" charset="0"/>
              </a:rPr>
              <a:t> Moreover, we </a:t>
            </a:r>
            <a:r>
              <a:rPr lang="en-US" sz="2400" i="1" dirty="0">
                <a:solidFill>
                  <a:srgbClr val="FF0000"/>
                </a:solidFill>
                <a:latin typeface="Times New Roman" panose="02020603050405020304" pitchFamily="18" charset="0"/>
                <a:cs typeface="Times New Roman" panose="02020603050405020304" pitchFamily="18" charset="0"/>
              </a:rPr>
              <a:t>used a lot of communication strategies positively</a:t>
            </a:r>
            <a:r>
              <a:rPr lang="en-US" sz="2400" i="1" dirty="0">
                <a:latin typeface="Times New Roman" panose="02020603050405020304" pitchFamily="18" charset="0"/>
                <a:cs typeface="Times New Roman" panose="02020603050405020304" pitchFamily="18" charset="0"/>
              </a:rPr>
              <a:t>. </a:t>
            </a:r>
            <a:r>
              <a:rPr lang="en-US" sz="2400" i="1" dirty="0">
                <a:solidFill>
                  <a:srgbClr val="FF0000"/>
                </a:solidFill>
                <a:latin typeface="Times New Roman" panose="02020603050405020304" pitchFamily="18" charset="0"/>
                <a:cs typeface="Times New Roman" panose="02020603050405020304" pitchFamily="18" charset="0"/>
              </a:rPr>
              <a:t>My partner was not a tutor, so we enjoyed [the] conversation. It was a very good way to study English, I think</a:t>
            </a:r>
            <a:r>
              <a:rPr lang="en-US" sz="2400" i="1" dirty="0">
                <a:latin typeface="Times New Roman" panose="02020603050405020304" pitchFamily="18" charset="0"/>
                <a:cs typeface="Times New Roman" panose="02020603050405020304" pitchFamily="18" charset="0"/>
              </a:rPr>
              <a:t>. I want to do that again with my friends. (Minae, RL 3)</a:t>
            </a:r>
          </a:p>
          <a:p>
            <a:endParaRPr lang="en-US" sz="2800" dirty="0" smtClean="0"/>
          </a:p>
          <a:p>
            <a:endParaRPr lang="en-US" sz="2800" dirty="0"/>
          </a:p>
          <a:p>
            <a:pPr marL="82296" indent="0">
              <a:buNone/>
            </a:pPr>
            <a:endParaRPr lang="en-US" sz="2800" i="1" dirty="0"/>
          </a:p>
          <a:p>
            <a:pPr marL="82296" indent="0" algn="just">
              <a:buNone/>
            </a:pPr>
            <a:endParaRPr lang="en-US" sz="3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4410013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228600"/>
            <a:ext cx="7866888" cy="6400800"/>
          </a:xfrm>
        </p:spPr>
        <p:txBody>
          <a:bodyPr>
            <a:normAutofit/>
          </a:bodyPr>
          <a:lstStyle/>
          <a:p>
            <a:pPr marL="82296" indent="0" algn="just">
              <a:buNone/>
            </a:pPr>
            <a:r>
              <a:rPr lang="en-US" sz="2400" b="1" dirty="0" smtClean="0">
                <a:latin typeface="Times New Roman" panose="02020603050405020304" pitchFamily="18" charset="0"/>
                <a:cs typeface="Times New Roman" panose="02020603050405020304" pitchFamily="18" charset="0"/>
              </a:rPr>
              <a:t>Students </a:t>
            </a:r>
            <a:r>
              <a:rPr lang="en-US" sz="2400" b="1" dirty="0">
                <a:latin typeface="Times New Roman" panose="02020603050405020304" pitchFamily="18" charset="0"/>
                <a:cs typeface="Times New Roman" panose="02020603050405020304" pitchFamily="18" charset="0"/>
              </a:rPr>
              <a:t>reflected how they changed their views about language learning after the </a:t>
            </a:r>
            <a:r>
              <a:rPr lang="en-US" sz="2400" b="1" dirty="0" smtClean="0">
                <a:latin typeface="Times New Roman" panose="02020603050405020304" pitchFamily="18" charset="0"/>
                <a:cs typeface="Times New Roman" panose="02020603050405020304" pitchFamily="18" charset="0"/>
              </a:rPr>
              <a:t>course:</a:t>
            </a:r>
          </a:p>
          <a:p>
            <a:pPr marL="82296" indent="0" algn="just">
              <a:buNone/>
            </a:pPr>
            <a:r>
              <a:rPr lang="en-US" sz="2400" i="1" dirty="0">
                <a:solidFill>
                  <a:srgbClr val="FF0000"/>
                </a:solidFill>
                <a:latin typeface="Times New Roman" panose="02020603050405020304" pitchFamily="18" charset="0"/>
                <a:cs typeface="Times New Roman" panose="02020603050405020304" pitchFamily="18" charset="0"/>
              </a:rPr>
              <a:t>I thought we could learn from textbook and newspaper</a:t>
            </a:r>
            <a:r>
              <a:rPr lang="en-US" sz="2400" i="1" dirty="0">
                <a:latin typeface="Times New Roman" panose="02020603050405020304" pitchFamily="18" charset="0"/>
                <a:cs typeface="Times New Roman" panose="02020603050405020304" pitchFamily="18" charset="0"/>
              </a:rPr>
              <a:t> and [we] could learn from </a:t>
            </a:r>
            <a:r>
              <a:rPr lang="en-US" sz="2400" i="1" dirty="0">
                <a:solidFill>
                  <a:srgbClr val="FF0000"/>
                </a:solidFill>
                <a:latin typeface="Times New Roman" panose="02020603050405020304" pitchFamily="18" charset="0"/>
                <a:cs typeface="Times New Roman" panose="02020603050405020304" pitchFamily="18" charset="0"/>
              </a:rPr>
              <a:t>only [native speakers</a:t>
            </a:r>
            <a:r>
              <a:rPr lang="en-US" sz="2400" i="1" dirty="0">
                <a:latin typeface="Times New Roman" panose="02020603050405020304" pitchFamily="18" charset="0"/>
                <a:cs typeface="Times New Roman" panose="02020603050405020304" pitchFamily="18" charset="0"/>
              </a:rPr>
              <a:t>]. But after taking this class, </a:t>
            </a:r>
            <a:r>
              <a:rPr lang="en-US" sz="2400" i="1" dirty="0">
                <a:solidFill>
                  <a:srgbClr val="FF0000"/>
                </a:solidFill>
                <a:latin typeface="Times New Roman" panose="02020603050405020304" pitchFamily="18" charset="0"/>
                <a:cs typeface="Times New Roman" panose="02020603050405020304" pitchFamily="18" charset="0"/>
              </a:rPr>
              <a:t>I found that it was wrong</a:t>
            </a:r>
            <a:r>
              <a:rPr lang="en-US" sz="2400" i="1" dirty="0">
                <a:latin typeface="Times New Roman" panose="02020603050405020304" pitchFamily="18" charset="0"/>
                <a:cs typeface="Times New Roman" panose="02020603050405020304" pitchFamily="18" charset="0"/>
              </a:rPr>
              <a:t>. </a:t>
            </a:r>
            <a:r>
              <a:rPr lang="en-US" sz="2400" i="1" dirty="0">
                <a:solidFill>
                  <a:srgbClr val="FF0000"/>
                </a:solidFill>
                <a:latin typeface="Times New Roman" panose="02020603050405020304" pitchFamily="18" charset="0"/>
                <a:cs typeface="Times New Roman" panose="02020603050405020304" pitchFamily="18" charset="0"/>
              </a:rPr>
              <a:t>We can enjoy learning and improving [our] English skills with various ways of learning that we learned in this class.</a:t>
            </a:r>
            <a:r>
              <a:rPr lang="en-US" sz="2400" i="1" dirty="0">
                <a:latin typeface="Times New Roman" panose="02020603050405020304" pitchFamily="18" charset="0"/>
                <a:cs typeface="Times New Roman" panose="02020603050405020304" pitchFamily="18" charset="0"/>
              </a:rPr>
              <a:t> (Saki, Self-evaluation</a:t>
            </a:r>
            <a:r>
              <a:rPr lang="en-US" sz="2400" i="1" dirty="0" smtClean="0">
                <a:latin typeface="Times New Roman" panose="02020603050405020304" pitchFamily="18" charset="0"/>
                <a:cs typeface="Times New Roman" panose="02020603050405020304" pitchFamily="18" charset="0"/>
              </a:rPr>
              <a:t>)</a:t>
            </a:r>
          </a:p>
          <a:p>
            <a:pPr marL="82296" indent="0" algn="just">
              <a:buNone/>
            </a:pPr>
            <a:endParaRPr lang="en-US" sz="2400" i="1" dirty="0">
              <a:latin typeface="Times New Roman" panose="02020603050405020304" pitchFamily="18" charset="0"/>
              <a:cs typeface="Times New Roman" panose="02020603050405020304" pitchFamily="18" charset="0"/>
            </a:endParaRPr>
          </a:p>
          <a:p>
            <a:pPr marL="82296" indent="0" algn="just">
              <a:buNone/>
            </a:pPr>
            <a:r>
              <a:rPr lang="en-US" sz="2400" i="1" dirty="0" smtClean="0">
                <a:latin typeface="Times New Roman" panose="02020603050405020304" pitchFamily="18" charset="0"/>
                <a:cs typeface="Times New Roman" panose="02020603050405020304" pitchFamily="18" charset="0"/>
              </a:rPr>
              <a:t>I </a:t>
            </a:r>
            <a:r>
              <a:rPr lang="en-US" sz="2400" i="1" dirty="0">
                <a:latin typeface="Times New Roman" panose="02020603050405020304" pitchFamily="18" charset="0"/>
                <a:cs typeface="Times New Roman" panose="02020603050405020304" pitchFamily="18" charset="0"/>
              </a:rPr>
              <a:t>did not enjoy learning English in my high school because I had to study to prepare for my university entrance exams. However</a:t>
            </a:r>
            <a:r>
              <a:rPr lang="en-US" sz="2400" i="1" dirty="0">
                <a:solidFill>
                  <a:srgbClr val="FF0000"/>
                </a:solidFill>
                <a:latin typeface="Times New Roman" panose="02020603050405020304" pitchFamily="18" charset="0"/>
                <a:cs typeface="Times New Roman" panose="02020603050405020304" pitchFamily="18" charset="0"/>
              </a:rPr>
              <a:t>, I learned that learning English with fun is the best way to improve my English ability in this class</a:t>
            </a:r>
            <a:r>
              <a:rPr lang="en-US" sz="2400" i="1" dirty="0">
                <a:latin typeface="Times New Roman" panose="02020603050405020304" pitchFamily="18" charset="0"/>
                <a:cs typeface="Times New Roman" panose="02020603050405020304" pitchFamily="18" charset="0"/>
              </a:rPr>
              <a:t>. (Toshi, Interview)</a:t>
            </a:r>
          </a:p>
          <a:p>
            <a:pPr algn="just"/>
            <a:endParaRPr lang="en-US" sz="2400" dirty="0">
              <a:latin typeface="Times New Roman" panose="02020603050405020304" pitchFamily="18" charset="0"/>
              <a:cs typeface="Times New Roman" panose="02020603050405020304" pitchFamily="18" charset="0"/>
            </a:endParaRPr>
          </a:p>
          <a:p>
            <a:pPr marL="82296" indent="0">
              <a:buNone/>
            </a:pPr>
            <a:endParaRPr lang="en-US" sz="2400" dirty="0" smtClean="0">
              <a:latin typeface="Times New Roman" panose="02020603050405020304" pitchFamily="18" charset="0"/>
              <a:cs typeface="Times New Roman" panose="02020603050405020304" pitchFamily="18" charset="0"/>
            </a:endParaRPr>
          </a:p>
          <a:p>
            <a:pPr marL="82296" indent="0">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7589297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0782"/>
            <a:ext cx="7498080" cy="639762"/>
          </a:xfrm>
        </p:spPr>
        <p:txBody>
          <a:bodyPr>
            <a:normAutofit/>
          </a:bodyPr>
          <a:lstStyle/>
          <a:p>
            <a:r>
              <a:rPr lang="en-US" sz="2400" b="1" dirty="0">
                <a:latin typeface="Times New Roman" panose="02020603050405020304" pitchFamily="18" charset="0"/>
                <a:cs typeface="Times New Roman" panose="02020603050405020304" pitchFamily="18" charset="0"/>
              </a:rPr>
              <a:t>(3) The impact of peers on learner beliefs</a:t>
            </a:r>
            <a:endParaRPr lang="en-US" sz="24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066800" y="609600"/>
            <a:ext cx="7866888" cy="6019800"/>
          </a:xfrm>
        </p:spPr>
        <p:txBody>
          <a:bodyPr>
            <a:normAutofit/>
          </a:bodyPr>
          <a:lstStyle/>
          <a:p>
            <a:pPr marL="82296" indent="0" algn="just">
              <a:buNone/>
            </a:pPr>
            <a:r>
              <a:rPr lang="en-US" sz="2400" b="1" dirty="0" smtClean="0">
                <a:latin typeface="Times New Roman" panose="02020603050405020304" pitchFamily="18" charset="0"/>
                <a:cs typeface="Times New Roman" panose="02020603050405020304" pitchFamily="18" charset="0"/>
              </a:rPr>
              <a:t>3.1</a:t>
            </a:r>
            <a:r>
              <a:rPr lang="en-US" sz="2400" dirty="0" smtClean="0">
                <a:latin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Pair </a:t>
            </a:r>
            <a:r>
              <a:rPr lang="en-US" sz="2400" b="1" dirty="0" smtClean="0">
                <a:latin typeface="Times New Roman" panose="02020603050405020304" pitchFamily="18" charset="0"/>
                <a:cs typeface="Times New Roman" panose="02020603050405020304" pitchFamily="18" charset="0"/>
              </a:rPr>
              <a:t>work </a:t>
            </a:r>
            <a:r>
              <a:rPr lang="en-US" sz="2400" dirty="0" smtClean="0">
                <a:latin typeface="Times New Roman" panose="02020603050405020304" pitchFamily="18" charset="0"/>
                <a:cs typeface="Times New Roman" panose="02020603050405020304" pitchFamily="18" charset="0"/>
              </a:rPr>
              <a:t>(most favorite activity, practiced CS, shared mission reports, </a:t>
            </a:r>
            <a:r>
              <a:rPr lang="en-US" sz="2400" dirty="0">
                <a:latin typeface="Times New Roman" panose="02020603050405020304" pitchFamily="18" charset="0"/>
                <a:cs typeface="Times New Roman" panose="02020603050405020304" pitchFamily="18" charset="0"/>
              </a:rPr>
              <a:t>improved </a:t>
            </a:r>
            <a:r>
              <a:rPr lang="en-US" sz="2400" dirty="0" smtClean="0">
                <a:latin typeface="Times New Roman" panose="02020603050405020304" pitchFamily="18" charset="0"/>
                <a:cs typeface="Times New Roman" panose="02020603050405020304" pitchFamily="18" charset="0"/>
              </a:rPr>
              <a:t>confidence, beliefs were influenced by peers)</a:t>
            </a:r>
          </a:p>
          <a:p>
            <a:pPr marL="82296" indent="0" algn="just">
              <a:buNone/>
            </a:pPr>
            <a:endParaRPr lang="en-US" sz="2400" dirty="0" smtClean="0">
              <a:latin typeface="Times New Roman" panose="02020603050405020304" pitchFamily="18" charset="0"/>
              <a:cs typeface="Times New Roman" panose="02020603050405020304" pitchFamily="18" charset="0"/>
            </a:endParaRPr>
          </a:p>
          <a:p>
            <a:pPr marL="82296" indent="0" algn="just">
              <a:buNone/>
            </a:pPr>
            <a:r>
              <a:rPr lang="en-US" sz="2400" i="1" dirty="0">
                <a:latin typeface="Times New Roman" panose="02020603050405020304" pitchFamily="18" charset="0"/>
                <a:cs typeface="Times New Roman" panose="02020603050405020304" pitchFamily="18" charset="0"/>
              </a:rPr>
              <a:t>Pair work was like [a] training room for me because </a:t>
            </a:r>
            <a:r>
              <a:rPr lang="en-US" sz="2400" i="1" dirty="0">
                <a:solidFill>
                  <a:srgbClr val="FF0000"/>
                </a:solidFill>
                <a:latin typeface="Times New Roman" panose="02020603050405020304" pitchFamily="18" charset="0"/>
                <a:cs typeface="Times New Roman" panose="02020603050405020304" pitchFamily="18" charset="0"/>
              </a:rPr>
              <a:t>my partners were my friends, not native speaker[s</a:t>
            </a:r>
            <a:r>
              <a:rPr lang="en-US" sz="2400" i="1" dirty="0" smtClean="0">
                <a:solidFill>
                  <a:srgbClr val="FF0000"/>
                </a:solidFill>
                <a:latin typeface="Times New Roman" panose="02020603050405020304" pitchFamily="18" charset="0"/>
                <a:cs typeface="Times New Roman" panose="02020603050405020304" pitchFamily="18" charset="0"/>
              </a:rPr>
              <a:t>].</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smtClean="0">
                <a:solidFill>
                  <a:srgbClr val="FF0000"/>
                </a:solidFill>
                <a:latin typeface="Times New Roman" panose="02020603050405020304" pitchFamily="18" charset="0"/>
                <a:cs typeface="Times New Roman" panose="02020603050405020304" pitchFamily="18" charset="0"/>
              </a:rPr>
              <a:t>Therefore, I </a:t>
            </a:r>
            <a:r>
              <a:rPr lang="en-US" sz="2400" i="1" dirty="0">
                <a:solidFill>
                  <a:srgbClr val="FF0000"/>
                </a:solidFill>
                <a:latin typeface="Times New Roman" panose="02020603050405020304" pitchFamily="18" charset="0"/>
                <a:cs typeface="Times New Roman" panose="02020603050405020304" pitchFamily="18" charset="0"/>
              </a:rPr>
              <a:t>could speak in a relaxing way. I felt more confident</a:t>
            </a:r>
            <a:r>
              <a:rPr lang="en-US" sz="2400" i="1" dirty="0">
                <a:latin typeface="Times New Roman" panose="02020603050405020304" pitchFamily="18" charset="0"/>
                <a:cs typeface="Times New Roman" panose="02020603050405020304" pitchFamily="18" charset="0"/>
              </a:rPr>
              <a:t>. (Minae, LLH</a:t>
            </a:r>
            <a:r>
              <a:rPr lang="en-US" sz="2400" i="1" dirty="0" smtClean="0">
                <a:latin typeface="Times New Roman" panose="02020603050405020304" pitchFamily="18" charset="0"/>
                <a:cs typeface="Times New Roman" panose="02020603050405020304" pitchFamily="18" charset="0"/>
              </a:rPr>
              <a:t>)</a:t>
            </a:r>
          </a:p>
          <a:p>
            <a:pPr marL="82296" indent="0" algn="just">
              <a:buNone/>
            </a:pPr>
            <a:endParaRPr lang="en-US" sz="2400" i="1" dirty="0" smtClean="0">
              <a:latin typeface="Times New Roman" panose="02020603050405020304" pitchFamily="18" charset="0"/>
              <a:cs typeface="Times New Roman" panose="02020603050405020304" pitchFamily="18" charset="0"/>
            </a:endParaRPr>
          </a:p>
          <a:p>
            <a:pPr marL="82296" indent="0" algn="just">
              <a:buNone/>
            </a:pPr>
            <a:r>
              <a:rPr lang="en-US" sz="2400" i="1" dirty="0">
                <a:latin typeface="Times New Roman" panose="02020603050405020304" pitchFamily="18" charset="0"/>
                <a:cs typeface="Times New Roman" panose="02020603050405020304" pitchFamily="18" charset="0"/>
              </a:rPr>
              <a:t>I enjoyed talking with my classmates about good ways to learn English. </a:t>
            </a:r>
            <a:r>
              <a:rPr lang="en-US" sz="2400" i="1" dirty="0">
                <a:solidFill>
                  <a:srgbClr val="FF0000"/>
                </a:solidFill>
                <a:latin typeface="Times New Roman" panose="02020603050405020304" pitchFamily="18" charset="0"/>
                <a:cs typeface="Times New Roman" panose="02020603050405020304" pitchFamily="18" charset="0"/>
              </a:rPr>
              <a:t>My classmates said reading books and watching movies are important, so I’ll try it. I think I can learn English better [by] talking with my classmates in pair work.</a:t>
            </a:r>
            <a:r>
              <a:rPr lang="en-US" sz="2400" i="1" dirty="0">
                <a:latin typeface="Times New Roman" panose="02020603050405020304" pitchFamily="18" charset="0"/>
                <a:cs typeface="Times New Roman" panose="02020603050405020304" pitchFamily="18" charset="0"/>
              </a:rPr>
              <a:t> (Fujiko, RL 1)</a:t>
            </a:r>
          </a:p>
          <a:p>
            <a:pPr marL="82296" indent="0">
              <a:buNone/>
            </a:pPr>
            <a:endParaRPr lang="en-US" sz="2400" dirty="0" smtClean="0">
              <a:latin typeface="Times New Roman" panose="02020603050405020304" pitchFamily="18" charset="0"/>
              <a:cs typeface="Times New Roman" panose="02020603050405020304" pitchFamily="18" charset="0"/>
            </a:endParaRPr>
          </a:p>
          <a:p>
            <a:pPr marL="82296" indent="0">
              <a:buNone/>
            </a:pPr>
            <a:endParaRPr lang="en-US" dirty="0"/>
          </a:p>
        </p:txBody>
      </p:sp>
    </p:spTree>
    <p:extLst>
      <p:ext uri="{BB962C8B-B14F-4D97-AF65-F5344CB8AC3E}">
        <p14:creationId xmlns:p14="http://schemas.microsoft.com/office/powerpoint/2010/main" val="150221593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152400"/>
            <a:ext cx="8077200" cy="6934200"/>
          </a:xfrm>
        </p:spPr>
        <p:txBody>
          <a:bodyPr>
            <a:normAutofit/>
          </a:bodyPr>
          <a:lstStyle/>
          <a:p>
            <a:pPr marL="82296" indent="0" algn="just">
              <a:buNone/>
            </a:pPr>
            <a:r>
              <a:rPr lang="en-US" sz="2400" b="1" dirty="0" smtClean="0">
                <a:latin typeface="Times New Roman" panose="02020603050405020304" pitchFamily="18" charset="0"/>
                <a:cs typeface="Times New Roman" panose="02020603050405020304" pitchFamily="18" charset="0"/>
              </a:rPr>
              <a:t>3.2 Group work </a:t>
            </a:r>
            <a:r>
              <a:rPr lang="en-US" sz="2400" dirty="0" smtClean="0">
                <a:latin typeface="Times New Roman" panose="02020603050405020304" pitchFamily="18" charset="0"/>
                <a:cs typeface="Times New Roman" panose="02020603050405020304" pitchFamily="18" charset="0"/>
              </a:rPr>
              <a:t>(first time, worried, overcame with the help of group members, gradually learned to cooperate, express ideas, accept different views, felt more confident</a:t>
            </a:r>
            <a:r>
              <a:rPr lang="en-US" sz="2400" dirty="0" smtClean="0">
                <a:latin typeface="Times New Roman" panose="02020603050405020304" pitchFamily="18" charset="0"/>
                <a:cs typeface="Times New Roman" panose="02020603050405020304" pitchFamily="18" charset="0"/>
              </a:rPr>
              <a:t>)</a:t>
            </a:r>
          </a:p>
          <a:p>
            <a:pPr marL="82296" indent="0" algn="just">
              <a:buNone/>
            </a:pPr>
            <a:endParaRPr lang="en-US" sz="2400" dirty="0" smtClean="0">
              <a:latin typeface="Times New Roman" panose="02020603050405020304" pitchFamily="18" charset="0"/>
              <a:cs typeface="Times New Roman" panose="02020603050405020304" pitchFamily="18" charset="0"/>
            </a:endParaRPr>
          </a:p>
          <a:p>
            <a:pPr marL="82296" indent="0" algn="just">
              <a:buNone/>
            </a:pPr>
            <a:r>
              <a:rPr lang="en-US" sz="2400" i="1" dirty="0">
                <a:latin typeface="Times New Roman" panose="02020603050405020304" pitchFamily="18" charset="0"/>
                <a:cs typeface="Times New Roman" panose="02020603050405020304" pitchFamily="18" charset="0"/>
              </a:rPr>
              <a:t>We did Literature Circle for the first time. I </a:t>
            </a:r>
            <a:r>
              <a:rPr lang="en-US" sz="2400" i="1" dirty="0" smtClean="0">
                <a:latin typeface="Times New Roman" panose="02020603050405020304" pitchFamily="18" charset="0"/>
                <a:cs typeface="Times New Roman" panose="02020603050405020304" pitchFamily="18" charset="0"/>
              </a:rPr>
              <a:t>was </a:t>
            </a:r>
            <a:r>
              <a:rPr lang="en-US" sz="2400" i="1" dirty="0">
                <a:latin typeface="Times New Roman" panose="02020603050405020304" pitchFamily="18" charset="0"/>
                <a:cs typeface="Times New Roman" panose="02020603050405020304" pitchFamily="18" charset="0"/>
              </a:rPr>
              <a:t>[the] summarizer and </a:t>
            </a:r>
            <a:r>
              <a:rPr lang="en-US" sz="2400" i="1" dirty="0">
                <a:solidFill>
                  <a:srgbClr val="FF0000"/>
                </a:solidFill>
                <a:latin typeface="Times New Roman" panose="02020603050405020304" pitchFamily="18" charset="0"/>
                <a:cs typeface="Times New Roman" panose="02020603050405020304" pitchFamily="18" charset="0"/>
              </a:rPr>
              <a:t>it was difficult for me, but other members helped me</a:t>
            </a:r>
            <a:r>
              <a:rPr lang="en-US" sz="2400" i="1" dirty="0">
                <a:latin typeface="Times New Roman" panose="02020603050405020304" pitchFamily="18" charset="0"/>
                <a:cs typeface="Times New Roman" panose="02020603050405020304" pitchFamily="18" charset="0"/>
              </a:rPr>
              <a:t>. (Miki, RL 2</a:t>
            </a:r>
            <a:r>
              <a:rPr lang="en-US" sz="2400" i="1" dirty="0" smtClean="0">
                <a:latin typeface="Times New Roman" panose="02020603050405020304" pitchFamily="18" charset="0"/>
                <a:cs typeface="Times New Roman" panose="02020603050405020304" pitchFamily="18" charset="0"/>
              </a:rPr>
              <a:t>)</a:t>
            </a:r>
          </a:p>
          <a:p>
            <a:pPr marL="82296" indent="0" algn="just">
              <a:buNone/>
            </a:pPr>
            <a:endParaRPr lang="en-US" sz="2400" i="1" dirty="0" smtClean="0">
              <a:latin typeface="Times New Roman" panose="02020603050405020304" pitchFamily="18" charset="0"/>
              <a:cs typeface="Times New Roman" panose="02020603050405020304" pitchFamily="18" charset="0"/>
            </a:endParaRPr>
          </a:p>
          <a:p>
            <a:pPr marL="82296" indent="0" algn="just">
              <a:buNone/>
            </a:pPr>
            <a:r>
              <a:rPr lang="en-US" sz="2400" i="1" dirty="0">
                <a:latin typeface="Times New Roman" panose="02020603050405020304" pitchFamily="18" charset="0"/>
                <a:cs typeface="Times New Roman" panose="02020603050405020304" pitchFamily="18" charset="0"/>
              </a:rPr>
              <a:t>Usually, we [would] often have [a] reading assignment. However, </a:t>
            </a:r>
            <a:r>
              <a:rPr lang="en-US" sz="2400" i="1" dirty="0" smtClean="0">
                <a:solidFill>
                  <a:srgbClr val="FF0000"/>
                </a:solidFill>
                <a:latin typeface="Times New Roman" panose="02020603050405020304" pitchFamily="18" charset="0"/>
                <a:cs typeface="Times New Roman" panose="02020603050405020304" pitchFamily="18" charset="0"/>
              </a:rPr>
              <a:t>we [would</a:t>
            </a:r>
            <a:r>
              <a:rPr lang="en-US" sz="2400" i="1" dirty="0">
                <a:solidFill>
                  <a:srgbClr val="FF0000"/>
                </a:solidFill>
                <a:latin typeface="Times New Roman" panose="02020603050405020304" pitchFamily="18" charset="0"/>
                <a:cs typeface="Times New Roman" panose="02020603050405020304" pitchFamily="18" charset="0"/>
              </a:rPr>
              <a:t>] always answer alone and check the answers in </a:t>
            </a:r>
            <a:r>
              <a:rPr lang="en-US" sz="2400" i="1" dirty="0" smtClean="0">
                <a:solidFill>
                  <a:srgbClr val="FF0000"/>
                </a:solidFill>
                <a:latin typeface="Times New Roman" panose="02020603050405020304" pitchFamily="18" charset="0"/>
                <a:cs typeface="Times New Roman" panose="02020603050405020304" pitchFamily="18" charset="0"/>
              </a:rPr>
              <a:t>class</a:t>
            </a:r>
            <a:r>
              <a:rPr lang="en-US" sz="2400" i="1" dirty="0" smtClean="0">
                <a:latin typeface="Times New Roman" panose="02020603050405020304" pitchFamily="18" charset="0"/>
                <a:cs typeface="Times New Roman" panose="02020603050405020304" pitchFamily="18" charset="0"/>
              </a:rPr>
              <a:t>. </a:t>
            </a:r>
            <a:r>
              <a:rPr lang="en-US" sz="2400" i="1" dirty="0">
                <a:latin typeface="Times New Roman" panose="02020603050405020304" pitchFamily="18" charset="0"/>
                <a:cs typeface="Times New Roman" panose="02020603050405020304" pitchFamily="18" charset="0"/>
              </a:rPr>
              <a:t>In short, we [did] not know our friends’ opinions. </a:t>
            </a:r>
            <a:r>
              <a:rPr lang="en-US" sz="2400" i="1" dirty="0">
                <a:solidFill>
                  <a:srgbClr val="FF0000"/>
                </a:solidFill>
                <a:latin typeface="Times New Roman" panose="02020603050405020304" pitchFamily="18" charset="0"/>
                <a:cs typeface="Times New Roman" panose="02020603050405020304" pitchFamily="18" charset="0"/>
              </a:rPr>
              <a:t>I think hearing our friends’ opinion is valuable even if it is not the right answer</a:t>
            </a:r>
            <a:r>
              <a:rPr lang="en-US" sz="2400" i="1" dirty="0">
                <a:latin typeface="Times New Roman" panose="02020603050405020304" pitchFamily="18" charset="0"/>
                <a:cs typeface="Times New Roman" panose="02020603050405020304" pitchFamily="18" charset="0"/>
              </a:rPr>
              <a:t>. (Nina, RL 2)</a:t>
            </a:r>
          </a:p>
          <a:p>
            <a:pPr marL="82296" indent="0" algn="just">
              <a:buNone/>
            </a:pPr>
            <a:endParaRPr lang="en-US" sz="2400" i="1" dirty="0" smtClean="0">
              <a:latin typeface="Times New Roman" panose="02020603050405020304" pitchFamily="18" charset="0"/>
              <a:cs typeface="Times New Roman" panose="02020603050405020304" pitchFamily="18" charset="0"/>
            </a:endParaRPr>
          </a:p>
          <a:p>
            <a:pPr marL="82296" indent="0">
              <a:buNone/>
            </a:pPr>
            <a:endParaRPr lang="en-US" sz="2800" i="1" dirty="0" smtClean="0">
              <a:latin typeface="Times New Roman" panose="02020603050405020304" pitchFamily="18" charset="0"/>
              <a:cs typeface="Times New Roman" panose="02020603050405020304" pitchFamily="18" charset="0"/>
            </a:endParaRPr>
          </a:p>
          <a:p>
            <a:pPr marL="82296" indent="0">
              <a:buNone/>
            </a:pPr>
            <a:endParaRPr lang="en-US" sz="24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4194905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457200"/>
            <a:ext cx="7924800" cy="6629400"/>
          </a:xfrm>
        </p:spPr>
        <p:txBody>
          <a:bodyPr>
            <a:normAutofit/>
          </a:bodyPr>
          <a:lstStyle/>
          <a:p>
            <a:pPr marL="82296" indent="0" algn="just">
              <a:buNone/>
            </a:pPr>
            <a:endParaRPr lang="en-US" sz="2400" i="1" dirty="0" smtClean="0">
              <a:latin typeface="Times New Roman" panose="02020603050405020304" pitchFamily="18" charset="0"/>
              <a:cs typeface="Times New Roman" panose="02020603050405020304" pitchFamily="18" charset="0"/>
            </a:endParaRPr>
          </a:p>
          <a:p>
            <a:pPr marL="82296" indent="0" algn="just">
              <a:buNone/>
            </a:pPr>
            <a:r>
              <a:rPr lang="en-US" sz="2400" i="1" dirty="0" smtClean="0">
                <a:latin typeface="Times New Roman" panose="02020603050405020304" pitchFamily="18" charset="0"/>
                <a:cs typeface="Times New Roman" panose="02020603050405020304" pitchFamily="18" charset="0"/>
              </a:rPr>
              <a:t>After </a:t>
            </a:r>
            <a:r>
              <a:rPr lang="en-US" sz="2400" i="1" dirty="0">
                <a:latin typeface="Times New Roman" panose="02020603050405020304" pitchFamily="18" charset="0"/>
                <a:cs typeface="Times New Roman" panose="02020603050405020304" pitchFamily="18" charset="0"/>
              </a:rPr>
              <a:t>several classes, I realized that I could speak what I want to say and </a:t>
            </a:r>
            <a:r>
              <a:rPr lang="en-US" sz="2400" i="1" dirty="0">
                <a:solidFill>
                  <a:srgbClr val="FF0000"/>
                </a:solidFill>
                <a:latin typeface="Times New Roman" panose="02020603050405020304" pitchFamily="18" charset="0"/>
                <a:cs typeface="Times New Roman" panose="02020603050405020304" pitchFamily="18" charset="0"/>
              </a:rPr>
              <a:t>the amount of information I [could] tell my group members increased because I could speak </a:t>
            </a:r>
            <a:r>
              <a:rPr lang="en-US" sz="2400" i="1" dirty="0" smtClean="0">
                <a:solidFill>
                  <a:srgbClr val="FF0000"/>
                </a:solidFill>
                <a:latin typeface="Times New Roman" panose="02020603050405020304" pitchFamily="18" charset="0"/>
                <a:cs typeface="Times New Roman" panose="02020603050405020304" pitchFamily="18" charset="0"/>
              </a:rPr>
              <a:t>fluently</a:t>
            </a:r>
            <a:r>
              <a:rPr lang="en-US" sz="2400" i="1" dirty="0" smtClean="0">
                <a:latin typeface="Times New Roman" panose="02020603050405020304" pitchFamily="18" charset="0"/>
                <a:cs typeface="Times New Roman" panose="02020603050405020304" pitchFamily="18" charset="0"/>
              </a:rPr>
              <a:t>.  </a:t>
            </a:r>
            <a:r>
              <a:rPr lang="en-US" sz="2400" i="1" dirty="0">
                <a:latin typeface="Times New Roman" panose="02020603050405020304" pitchFamily="18" charset="0"/>
                <a:cs typeface="Times New Roman" panose="02020603050405020304" pitchFamily="18" charset="0"/>
              </a:rPr>
              <a:t>I was really happy and would like to speak more when I realized this fact. (Nina, LLH)</a:t>
            </a:r>
          </a:p>
        </p:txBody>
      </p:sp>
    </p:spTree>
    <p:extLst>
      <p:ext uri="{BB962C8B-B14F-4D97-AF65-F5344CB8AC3E}">
        <p14:creationId xmlns:p14="http://schemas.microsoft.com/office/powerpoint/2010/main" val="24351478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74638"/>
            <a:ext cx="7498080" cy="1143000"/>
          </a:xfrm>
        </p:spPr>
        <p:txBody>
          <a:bodyPr>
            <a:normAutofit/>
          </a:bodyPr>
          <a:lstStyle/>
          <a:p>
            <a:r>
              <a:rPr lang="en-US" sz="4000" dirty="0" smtClean="0">
                <a:latin typeface="Times New Roman" panose="02020603050405020304" pitchFamily="18" charset="0"/>
                <a:cs typeface="Times New Roman" panose="02020603050405020304" pitchFamily="18" charset="0"/>
              </a:rPr>
              <a:t>Introduction</a:t>
            </a:r>
            <a:endParaRPr lang="en-US" sz="4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066800" y="1447800"/>
            <a:ext cx="7848600" cy="4800600"/>
          </a:xfrm>
        </p:spPr>
        <p:txBody>
          <a:bodyPr>
            <a:normAutofit/>
          </a:bodyPr>
          <a:lstStyle/>
          <a:p>
            <a:pPr algn="just"/>
            <a:r>
              <a:rPr lang="en-US" sz="3000" dirty="0">
                <a:latin typeface="Times New Roman" panose="02020603050405020304" pitchFamily="18" charset="0"/>
                <a:cs typeface="Times New Roman" panose="02020603050405020304" pitchFamily="18" charset="0"/>
              </a:rPr>
              <a:t>(Ellis, </a:t>
            </a:r>
            <a:r>
              <a:rPr lang="en-US" sz="3000" dirty="0" smtClean="0">
                <a:latin typeface="Times New Roman" panose="02020603050405020304" pitchFamily="18" charset="0"/>
                <a:cs typeface="Times New Roman" panose="02020603050405020304" pitchFamily="18" charset="0"/>
              </a:rPr>
              <a:t>2008) Learner </a:t>
            </a:r>
            <a:r>
              <a:rPr lang="en-US" sz="3000" dirty="0">
                <a:latin typeface="Times New Roman" panose="02020603050405020304" pitchFamily="18" charset="0"/>
                <a:cs typeface="Times New Roman" panose="02020603050405020304" pitchFamily="18" charset="0"/>
              </a:rPr>
              <a:t>beliefs have been identified as one of the individual learner differences that influence second language </a:t>
            </a:r>
            <a:r>
              <a:rPr lang="en-US" sz="3000" dirty="0" smtClean="0">
                <a:latin typeface="Times New Roman" panose="02020603050405020304" pitchFamily="18" charset="0"/>
                <a:cs typeface="Times New Roman" panose="02020603050405020304" pitchFamily="18" charset="0"/>
              </a:rPr>
              <a:t>learning.</a:t>
            </a:r>
          </a:p>
          <a:p>
            <a:pPr algn="just"/>
            <a:r>
              <a:rPr lang="en-US" sz="3000" dirty="0" smtClean="0">
                <a:latin typeface="Times New Roman" panose="02020603050405020304" pitchFamily="18" charset="0"/>
                <a:cs typeface="Times New Roman" panose="02020603050405020304" pitchFamily="18" charset="0"/>
              </a:rPr>
              <a:t>Although </a:t>
            </a:r>
            <a:r>
              <a:rPr lang="en-US" sz="3000" dirty="0">
                <a:latin typeface="Times New Roman" panose="02020603050405020304" pitchFamily="18" charset="0"/>
                <a:cs typeface="Times New Roman" panose="02020603050405020304" pitchFamily="18" charset="0"/>
              </a:rPr>
              <a:t>Ellis (2008) claims that “learning strategies are influenced directly by learners’ explicit beliefs about how best to learn” (p.703), little research has been done as to how learning strategies influence learner beliefs, and vice versa. </a:t>
            </a:r>
          </a:p>
        </p:txBody>
      </p:sp>
    </p:spTree>
    <p:extLst>
      <p:ext uri="{BB962C8B-B14F-4D97-AF65-F5344CB8AC3E}">
        <p14:creationId xmlns:p14="http://schemas.microsoft.com/office/powerpoint/2010/main" val="379690515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0"/>
            <a:ext cx="7802880" cy="1143000"/>
          </a:xfrm>
        </p:spPr>
        <p:txBody>
          <a:bodyPr>
            <a:normAutofit/>
          </a:bodyPr>
          <a:lstStyle/>
          <a:p>
            <a:r>
              <a:rPr lang="en-US" sz="4000" dirty="0" smtClean="0">
                <a:latin typeface="Times New Roman" panose="02020603050405020304" pitchFamily="18" charset="0"/>
                <a:cs typeface="Times New Roman" panose="02020603050405020304" pitchFamily="18" charset="0"/>
              </a:rPr>
              <a:t>Findings</a:t>
            </a:r>
            <a:endParaRPr lang="en-US" sz="4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066800" y="914400"/>
            <a:ext cx="7866888" cy="5943600"/>
          </a:xfrm>
        </p:spPr>
        <p:txBody>
          <a:bodyPr/>
          <a:lstStyle/>
          <a:p>
            <a:pPr marL="82296" indent="0">
              <a:buNone/>
            </a:pPr>
            <a:r>
              <a:rPr lang="en-US" b="1" dirty="0" smtClean="0"/>
              <a:t>(</a:t>
            </a:r>
            <a:r>
              <a:rPr lang="en-US" b="1" dirty="0" smtClean="0">
                <a:latin typeface="Times New Roman" panose="02020603050405020304" pitchFamily="18" charset="0"/>
                <a:cs typeface="Times New Roman" panose="02020603050405020304" pitchFamily="18" charset="0"/>
              </a:rPr>
              <a:t>1) What kind of beliefs do these university students bring into the class?</a:t>
            </a:r>
          </a:p>
          <a:p>
            <a:pPr>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All students recalled their English classes in high schools with the focus on grammar, memorization, and translation to prepare for the entrance exam.</a:t>
            </a:r>
          </a:p>
          <a:p>
            <a:pPr>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Analytic learning ranked first among three factors in April.</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8862538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152400"/>
            <a:ext cx="7866888" cy="6553200"/>
          </a:xfrm>
        </p:spPr>
        <p:txBody>
          <a:bodyPr/>
          <a:lstStyle/>
          <a:p>
            <a:pPr marL="82296" indent="0">
              <a:buNone/>
            </a:pPr>
            <a:r>
              <a:rPr lang="en-US" b="1" dirty="0" smtClean="0"/>
              <a:t>(</a:t>
            </a:r>
            <a:r>
              <a:rPr lang="en-US" b="1" dirty="0" smtClean="0">
                <a:latin typeface="Times New Roman" panose="02020603050405020304" pitchFamily="18" charset="0"/>
                <a:cs typeface="Times New Roman" panose="02020603050405020304" pitchFamily="18" charset="0"/>
              </a:rPr>
              <a:t>2) How do the students participate in cooperative strategy training activities?</a:t>
            </a:r>
          </a:p>
          <a:p>
            <a:pPr>
              <a:buFont typeface="Arial" panose="020B0604020202020204" pitchFamily="34" charset="0"/>
              <a:buChar char="•"/>
            </a:pPr>
            <a:r>
              <a:rPr lang="en-US" b="1" dirty="0" smtClean="0">
                <a:latin typeface="Times New Roman" panose="02020603050405020304" pitchFamily="18" charset="0"/>
                <a:cs typeface="Times New Roman" panose="02020603050405020304" pitchFamily="18" charset="0"/>
              </a:rPr>
              <a:t>Pair work </a:t>
            </a:r>
            <a:r>
              <a:rPr lang="en-US" dirty="0" smtClean="0">
                <a:latin typeface="Times New Roman" panose="02020603050405020304" pitchFamily="18" charset="0"/>
                <a:cs typeface="Times New Roman" panose="02020603050405020304" pitchFamily="18" charset="0"/>
              </a:rPr>
              <a:t>was a great environment for students to practice communication strategies </a:t>
            </a:r>
            <a:r>
              <a:rPr lang="en-US" dirty="0" smtClean="0">
                <a:latin typeface="Times New Roman" panose="02020603050405020304" pitchFamily="18" charset="0"/>
                <a:cs typeface="Times New Roman" panose="02020603050405020304" pitchFamily="18" charset="0"/>
                <a:sym typeface="Wingdings" panose="05000000000000000000" pitchFamily="2" charset="2"/>
              </a:rPr>
              <a:t>as they felt </a:t>
            </a:r>
            <a:r>
              <a:rPr lang="en-US" dirty="0">
                <a:latin typeface="Times New Roman" panose="02020603050405020304" pitchFamily="18" charset="0"/>
                <a:cs typeface="Times New Roman" panose="02020603050405020304" pitchFamily="18" charset="0"/>
                <a:sym typeface="Wingdings" panose="05000000000000000000" pitchFamily="2" charset="2"/>
              </a:rPr>
              <a:t>free to speak, not worry about making </a:t>
            </a:r>
            <a:r>
              <a:rPr lang="en-US" dirty="0" smtClean="0">
                <a:latin typeface="Times New Roman" panose="02020603050405020304" pitchFamily="18" charset="0"/>
                <a:cs typeface="Times New Roman" panose="02020603050405020304" pitchFamily="18" charset="0"/>
                <a:sym typeface="Wingdings" panose="05000000000000000000" pitchFamily="2" charset="2"/>
              </a:rPr>
              <a:t>mistakes.</a:t>
            </a:r>
            <a:endParaRPr lang="en-US" dirty="0" smtClean="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Pair work was also good to share mission reports</a:t>
            </a:r>
            <a:r>
              <a:rPr lang="en-US" dirty="0">
                <a:latin typeface="Times New Roman" panose="02020603050405020304" pitchFamily="18" charset="0"/>
                <a:cs typeface="Times New Roman" panose="02020603050405020304" pitchFamily="18" charset="0"/>
                <a:sym typeface="Wingdings" panose="05000000000000000000" pitchFamily="2" charset="2"/>
              </a:rPr>
              <a:t> </a:t>
            </a:r>
            <a:r>
              <a:rPr lang="en-US" dirty="0" smtClean="0">
                <a:latin typeface="Times New Roman" panose="02020603050405020304" pitchFamily="18" charset="0"/>
                <a:cs typeface="Times New Roman" panose="02020603050405020304" pitchFamily="18" charset="0"/>
                <a:sym typeface="Wingdings" panose="05000000000000000000" pitchFamily="2" charset="2"/>
              </a:rPr>
              <a:t>and students could learn from one another’s experiences.</a:t>
            </a:r>
          </a:p>
          <a:p>
            <a:pPr marL="82296" indent="0">
              <a:buNone/>
            </a:pPr>
            <a:endParaRPr lang="en-US" dirty="0" smtClean="0"/>
          </a:p>
        </p:txBody>
      </p:sp>
    </p:spTree>
    <p:extLst>
      <p:ext uri="{BB962C8B-B14F-4D97-AF65-F5344CB8AC3E}">
        <p14:creationId xmlns:p14="http://schemas.microsoft.com/office/powerpoint/2010/main" val="71631690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152400"/>
            <a:ext cx="7790688" cy="6477000"/>
          </a:xfrm>
        </p:spPr>
        <p:txBody>
          <a:bodyPr/>
          <a:lstStyle/>
          <a:p>
            <a:pPr marL="82296" indent="0">
              <a:buNone/>
            </a:pPr>
            <a:r>
              <a:rPr lang="en-US" b="1" dirty="0" smtClean="0">
                <a:latin typeface="Times New Roman" panose="02020603050405020304" pitchFamily="18" charset="0"/>
                <a:cs typeface="Times New Roman" panose="02020603050405020304" pitchFamily="18" charset="0"/>
              </a:rPr>
              <a:t>Group </a:t>
            </a:r>
            <a:r>
              <a:rPr lang="en-US" b="1" dirty="0" smtClean="0">
                <a:latin typeface="Times New Roman" panose="02020603050405020304" pitchFamily="18" charset="0"/>
                <a:cs typeface="Times New Roman" panose="02020603050405020304" pitchFamily="18" charset="0"/>
              </a:rPr>
              <a:t>work:</a:t>
            </a:r>
          </a:p>
          <a:p>
            <a:pPr>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Several students expressed their worries about performing their roles in the first two weeks. However, with the help of other group members, they could do their task well and gradually learned how to discuss in groups.</a:t>
            </a:r>
          </a:p>
          <a:p>
            <a:pPr>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Group discussion provides students chances to express their own opinions and to open their minds to welcome different points of views at the same time.</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7257843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152400"/>
            <a:ext cx="7866888" cy="6705600"/>
          </a:xfrm>
        </p:spPr>
        <p:txBody>
          <a:bodyPr>
            <a:normAutofit fontScale="92500" lnSpcReduction="10000"/>
          </a:bodyPr>
          <a:lstStyle/>
          <a:p>
            <a:pPr marL="82296" lvl="0" indent="0">
              <a:buNone/>
            </a:pPr>
            <a:r>
              <a:rPr lang="en-US" dirty="0" smtClean="0">
                <a:latin typeface="Times New Roman" panose="02020603050405020304" pitchFamily="18" charset="0"/>
                <a:cs typeface="Times New Roman" panose="02020603050405020304" pitchFamily="18" charset="0"/>
              </a:rPr>
              <a:t>(</a:t>
            </a:r>
            <a:r>
              <a:rPr lang="en-US" b="1" dirty="0" smtClean="0">
                <a:latin typeface="Times New Roman" panose="02020603050405020304" pitchFamily="18" charset="0"/>
                <a:cs typeface="Times New Roman" panose="02020603050405020304" pitchFamily="18" charset="0"/>
              </a:rPr>
              <a:t>3) How are their beliefs influenced and shaped by their peers?</a:t>
            </a:r>
          </a:p>
          <a:p>
            <a:pPr lvl="0">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Student beliefs about cooperative learning increased rapidly after 7 weeks at the rate of 8.1%.</a:t>
            </a:r>
          </a:p>
          <a:p>
            <a:pPr lvl="0">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Student beliefs were influenced by their peers as they participated in pair work and group work. They wanted to try out new things that their peers recommended, and most importantly, they realized that learning English could be fun.</a:t>
            </a:r>
          </a:p>
          <a:p>
            <a:pPr>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Quantitative analysis shows that 4 out of 5 belief statements which increased the most after 7 weeks belong to self-efficacy and confidence factor.</a:t>
            </a:r>
          </a:p>
          <a:p>
            <a:pPr lvl="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0297652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152400"/>
            <a:ext cx="7790688" cy="990600"/>
          </a:xfrm>
        </p:spPr>
        <p:txBody>
          <a:bodyPr>
            <a:normAutofit/>
          </a:bodyPr>
          <a:lstStyle/>
          <a:p>
            <a:r>
              <a:rPr lang="en-US" sz="4000" dirty="0" smtClean="0">
                <a:latin typeface="Times New Roman" panose="02020603050405020304" pitchFamily="18" charset="0"/>
                <a:cs typeface="Times New Roman" panose="02020603050405020304" pitchFamily="18" charset="0"/>
              </a:rPr>
              <a:t>Conclusion</a:t>
            </a:r>
            <a:endParaRPr lang="en-US" sz="4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066800" y="762000"/>
            <a:ext cx="7866888" cy="5943600"/>
          </a:xfrm>
        </p:spPr>
        <p:txBody>
          <a:bodyPr>
            <a:normAutofit/>
          </a:bodyPr>
          <a:lstStyle/>
          <a:p>
            <a:pPr marL="82296" indent="0" algn="just">
              <a:buNone/>
            </a:pPr>
            <a:r>
              <a:rPr lang="en-US" dirty="0" smtClean="0">
                <a:latin typeface="Times New Roman" panose="02020603050405020304" pitchFamily="18" charset="0"/>
                <a:cs typeface="Times New Roman" panose="02020603050405020304" pitchFamily="18" charset="0"/>
              </a:rPr>
              <a:t>1. The cooperative strategy training course played a significant role in changing student beliefs about English language learning.</a:t>
            </a:r>
          </a:p>
          <a:p>
            <a:pPr marL="82296" indent="0" algn="just">
              <a:buNone/>
            </a:pP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Cohen </a:t>
            </a:r>
            <a:r>
              <a:rPr lang="en-US" dirty="0">
                <a:latin typeface="Times New Roman" panose="02020603050405020304" pitchFamily="18" charset="0"/>
                <a:cs typeface="Times New Roman" panose="02020603050405020304" pitchFamily="18" charset="0"/>
              </a:rPr>
              <a:t>(2011) </a:t>
            </a:r>
            <a:r>
              <a:rPr lang="en-US" dirty="0" smtClean="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strategy instruction should </a:t>
            </a:r>
            <a:r>
              <a:rPr lang="en-US" dirty="0" smtClean="0">
                <a:latin typeface="Times New Roman" panose="02020603050405020304" pitchFamily="18" charset="0"/>
                <a:cs typeface="Times New Roman" panose="02020603050405020304" pitchFamily="18" charset="0"/>
              </a:rPr>
              <a:t> be </a:t>
            </a:r>
            <a:r>
              <a:rPr lang="en-US" dirty="0">
                <a:latin typeface="Times New Roman" panose="02020603050405020304" pitchFamily="18" charset="0"/>
                <a:cs typeface="Times New Roman" panose="02020603050405020304" pitchFamily="18" charset="0"/>
              </a:rPr>
              <a:t>embedded into language instruction so that learners are provided an opportunity to enhance their language learning experiences” (p.695</a:t>
            </a:r>
            <a:r>
              <a:rPr lang="en-US" dirty="0" smtClean="0">
                <a:latin typeface="Times New Roman" panose="02020603050405020304" pitchFamily="18" charset="0"/>
                <a:cs typeface="Times New Roman" panose="02020603050405020304" pitchFamily="18" charset="0"/>
              </a:rPr>
              <a:t>).</a:t>
            </a:r>
          </a:p>
          <a:p>
            <a:pPr algn="just"/>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4944644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76200"/>
            <a:ext cx="7866888" cy="6629400"/>
          </a:xfrm>
        </p:spPr>
        <p:txBody>
          <a:bodyPr/>
          <a:lstStyle/>
          <a:p>
            <a:pPr marL="82296" indent="0">
              <a:buNone/>
            </a:pPr>
            <a:r>
              <a:rPr lang="en-US" dirty="0">
                <a:latin typeface="Times New Roman" panose="02020603050405020304" pitchFamily="18" charset="0"/>
                <a:cs typeface="Times New Roman" panose="02020603050405020304" pitchFamily="18" charset="0"/>
              </a:rPr>
              <a:t>2</a:t>
            </a:r>
            <a:r>
              <a:rPr lang="en-US" dirty="0" smtClean="0">
                <a:latin typeface="Times New Roman" panose="02020603050405020304" pitchFamily="18" charset="0"/>
                <a:cs typeface="Times New Roman" panose="02020603050405020304" pitchFamily="18" charset="0"/>
              </a:rPr>
              <a:t>.</a:t>
            </a:r>
            <a:r>
              <a:rPr lang="en-US" dirty="0" smtClean="0">
                <a:solidFill>
                  <a:srgbClr val="FF0000"/>
                </a:solidFill>
                <a:latin typeface="Times New Roman" panose="02020603050405020304" pitchFamily="18" charset="0"/>
                <a:cs typeface="Times New Roman" panose="02020603050405020304" pitchFamily="18" charset="0"/>
              </a:rPr>
              <a:t> A sociocultural perspective:</a:t>
            </a:r>
          </a:p>
          <a:p>
            <a:pPr marL="82296" indent="0">
              <a:buNone/>
            </a:pPr>
            <a:r>
              <a:rPr lang="en-US" dirty="0" smtClean="0">
                <a:latin typeface="Times New Roman" panose="02020603050405020304" pitchFamily="18" charset="0"/>
                <a:cs typeface="Times New Roman" panose="02020603050405020304" pitchFamily="18" charset="0"/>
              </a:rPr>
              <a:t>As  these </a:t>
            </a:r>
            <a:r>
              <a:rPr lang="en-US" dirty="0" smtClean="0">
                <a:latin typeface="Times New Roman" panose="02020603050405020304" pitchFamily="18" charset="0"/>
                <a:cs typeface="Times New Roman" panose="02020603050405020304" pitchFamily="18" charset="0"/>
              </a:rPr>
              <a:t>students worked more in pair and group work, they built a community of practice (Wenger, 1998). Consequently, they changed their beliefs and built their confidence about language learning.</a:t>
            </a:r>
          </a:p>
          <a:p>
            <a:pPr marL="82296" indent="0">
              <a:buNone/>
            </a:pP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According to Swain, Klinnear, &amp; Steinman      (2011), “ learning involves a gradual and deepening process of participation in a community of practice” (p.29).</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0268112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74638"/>
            <a:ext cx="7498080" cy="1143000"/>
          </a:xfrm>
        </p:spPr>
        <p:txBody>
          <a:bodyPr>
            <a:normAutofit/>
          </a:bodyPr>
          <a:lstStyle/>
          <a:p>
            <a:r>
              <a:rPr lang="en-US" sz="4000" dirty="0" smtClean="0">
                <a:latin typeface="Times New Roman" panose="02020603050405020304" pitchFamily="18" charset="0"/>
                <a:cs typeface="Times New Roman" panose="02020603050405020304" pitchFamily="18" charset="0"/>
              </a:rPr>
              <a:t>Future research questions</a:t>
            </a:r>
            <a:endParaRPr lang="en-US" sz="4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066800" y="1447800"/>
            <a:ext cx="7866888" cy="4800600"/>
          </a:xfrm>
        </p:spPr>
        <p:txBody>
          <a:bodyPr>
            <a:normAutofit/>
          </a:bodyPr>
          <a:lstStyle/>
          <a:p>
            <a:pPr marL="82296" indent="0">
              <a:buNone/>
            </a:pPr>
            <a:r>
              <a:rPr lang="en-US" sz="3000" dirty="0" smtClean="0">
                <a:latin typeface="Times New Roman" panose="02020603050405020304" pitchFamily="18" charset="0"/>
                <a:cs typeface="Times New Roman" panose="02020603050405020304" pitchFamily="18" charset="0"/>
              </a:rPr>
              <a:t>1. How </a:t>
            </a:r>
            <a:r>
              <a:rPr lang="en-US" sz="3000" dirty="0">
                <a:latin typeface="Times New Roman" panose="02020603050405020304" pitchFamily="18" charset="0"/>
                <a:cs typeface="Times New Roman" panose="02020603050405020304" pitchFamily="18" charset="0"/>
              </a:rPr>
              <a:t>will the students continue to use cooperative strategies they learned in this class? </a:t>
            </a:r>
            <a:endParaRPr lang="en-US" sz="3000" dirty="0" smtClean="0">
              <a:latin typeface="Times New Roman" panose="02020603050405020304" pitchFamily="18" charset="0"/>
              <a:cs typeface="Times New Roman" panose="02020603050405020304" pitchFamily="18" charset="0"/>
            </a:endParaRPr>
          </a:p>
          <a:p>
            <a:pPr marL="82296" indent="0">
              <a:buNone/>
            </a:pPr>
            <a:r>
              <a:rPr lang="en-US" sz="3000" dirty="0" smtClean="0">
                <a:latin typeface="Times New Roman" panose="02020603050405020304" pitchFamily="18" charset="0"/>
                <a:cs typeface="Times New Roman" panose="02020603050405020304" pitchFamily="18" charset="0"/>
              </a:rPr>
              <a:t>2. </a:t>
            </a:r>
            <a:r>
              <a:rPr lang="en-US" sz="2800" dirty="0" smtClean="0">
                <a:latin typeface="Times New Roman" panose="02020603050405020304" pitchFamily="18" charset="0"/>
                <a:cs typeface="Times New Roman" panose="02020603050405020304" pitchFamily="18" charset="0"/>
              </a:rPr>
              <a:t>Ellis </a:t>
            </a:r>
            <a:r>
              <a:rPr lang="en-US" sz="2800" dirty="0">
                <a:latin typeface="Times New Roman" panose="02020603050405020304" pitchFamily="18" charset="0"/>
                <a:cs typeface="Times New Roman" panose="02020603050405020304" pitchFamily="18" charset="0"/>
              </a:rPr>
              <a:t>(2008</a:t>
            </a:r>
            <a:r>
              <a:rPr lang="en-US" sz="2800" dirty="0" smtClean="0">
                <a:latin typeface="Times New Roman" panose="02020603050405020304" pitchFamily="18" charset="0"/>
                <a:cs typeface="Times New Roman" panose="02020603050405020304" pitchFamily="18" charset="0"/>
              </a:rPr>
              <a:t>) claims that </a:t>
            </a:r>
            <a:r>
              <a:rPr lang="en-US" sz="2800" dirty="0">
                <a:latin typeface="Times New Roman" panose="02020603050405020304" pitchFamily="18" charset="0"/>
                <a:cs typeface="Times New Roman" panose="02020603050405020304" pitchFamily="18" charset="0"/>
              </a:rPr>
              <a:t>“strategies involving functional practice aid the development of communicative competence” (</a:t>
            </a:r>
            <a:r>
              <a:rPr lang="en-US" sz="2800" dirty="0" smtClean="0">
                <a:latin typeface="Times New Roman" panose="02020603050405020304" pitchFamily="18" charset="0"/>
                <a:cs typeface="Times New Roman" panose="02020603050405020304" pitchFamily="18" charset="0"/>
              </a:rPr>
              <a:t>p.716). Then how does cooperative strategy training improve learners’ communicative competence?</a:t>
            </a:r>
            <a:endParaRPr lang="en-US" sz="2800" dirty="0"/>
          </a:p>
          <a:p>
            <a:pPr marL="82296" indent="0">
              <a:buNone/>
            </a:pPr>
            <a:r>
              <a:rPr lang="en-US" sz="3000" dirty="0" smtClean="0">
                <a:latin typeface="Times New Roman" panose="02020603050405020304" pitchFamily="18" charset="0"/>
                <a:cs typeface="Times New Roman" panose="02020603050405020304" pitchFamily="18" charset="0"/>
              </a:rPr>
              <a:t> 3. How </a:t>
            </a:r>
            <a:r>
              <a:rPr lang="en-US" altLang="ja-JP" sz="3000" dirty="0" smtClean="0">
                <a:latin typeface="Times New Roman" panose="02020603050405020304" pitchFamily="18" charset="0"/>
                <a:cs typeface="Times New Roman" panose="02020603050405020304" pitchFamily="18" charset="0"/>
              </a:rPr>
              <a:t>can</a:t>
            </a:r>
            <a:r>
              <a:rPr lang="ja-JP" altLang="en-US" sz="3000" dirty="0" smtClean="0">
                <a:latin typeface="Times New Roman" panose="02020603050405020304" pitchFamily="18" charset="0"/>
                <a:cs typeface="Times New Roman" panose="02020603050405020304" pitchFamily="18" charset="0"/>
              </a:rPr>
              <a:t> </a:t>
            </a:r>
            <a:r>
              <a:rPr lang="en-US" altLang="ja-JP" sz="3000" dirty="0" smtClean="0">
                <a:latin typeface="Times New Roman" panose="02020603050405020304" pitchFamily="18" charset="0"/>
                <a:cs typeface="Times New Roman" panose="02020603050405020304" pitchFamily="18" charset="0"/>
              </a:rPr>
              <a:t>we</a:t>
            </a:r>
            <a:r>
              <a:rPr lang="en-US" sz="3000" dirty="0" smtClean="0">
                <a:latin typeface="Times New Roman" panose="02020603050405020304" pitchFamily="18" charset="0"/>
                <a:cs typeface="Times New Roman" panose="02020603050405020304" pitchFamily="18" charset="0"/>
              </a:rPr>
              <a:t> </a:t>
            </a:r>
            <a:r>
              <a:rPr lang="en-US" sz="3000" dirty="0">
                <a:latin typeface="Times New Roman" panose="02020603050405020304" pitchFamily="18" charset="0"/>
                <a:cs typeface="Times New Roman" panose="02020603050405020304" pitchFamily="18" charset="0"/>
              </a:rPr>
              <a:t>analyze the impact of peers on learner beliefs based </a:t>
            </a:r>
            <a:r>
              <a:rPr lang="en-US" sz="3000" dirty="0" smtClean="0">
                <a:latin typeface="Times New Roman" panose="02020603050405020304" pitchFamily="18" charset="0"/>
                <a:cs typeface="Times New Roman" panose="02020603050405020304" pitchFamily="18" charset="0"/>
              </a:rPr>
              <a:t>on a </a:t>
            </a:r>
            <a:r>
              <a:rPr lang="en-US" sz="3000" dirty="0">
                <a:latin typeface="Times New Roman" panose="02020603050405020304" pitchFamily="18" charset="0"/>
                <a:cs typeface="Times New Roman" panose="02020603050405020304" pitchFamily="18" charset="0"/>
              </a:rPr>
              <a:t>sociocultural theory?</a:t>
            </a:r>
          </a:p>
          <a:p>
            <a:pPr marL="82296" indent="0">
              <a:buNone/>
            </a:pPr>
            <a:endParaRPr lang="en-US" sz="3000" dirty="0"/>
          </a:p>
          <a:p>
            <a:endParaRPr lang="en-US" sz="3000" dirty="0"/>
          </a:p>
        </p:txBody>
      </p:sp>
    </p:spTree>
    <p:extLst>
      <p:ext uri="{BB962C8B-B14F-4D97-AF65-F5344CB8AC3E}">
        <p14:creationId xmlns:p14="http://schemas.microsoft.com/office/powerpoint/2010/main" val="176706153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0"/>
            <a:ext cx="7790688" cy="6781800"/>
          </a:xfrm>
        </p:spPr>
        <p:txBody>
          <a:bodyPr>
            <a:noAutofit/>
          </a:bodyPr>
          <a:lstStyle/>
          <a:p>
            <a:pPr marL="82296" indent="0">
              <a:buNone/>
            </a:pPr>
            <a:r>
              <a:rPr lang="en-US" sz="1800" b="1" dirty="0">
                <a:latin typeface="Times New Roman" panose="02020603050405020304" pitchFamily="18" charset="0"/>
                <a:cs typeface="Times New Roman" panose="02020603050405020304" pitchFamily="18" charset="0"/>
              </a:rPr>
              <a:t>References</a:t>
            </a:r>
            <a:endParaRPr lang="en-US" sz="1800" dirty="0">
              <a:latin typeface="Times New Roman" panose="02020603050405020304" pitchFamily="18" charset="0"/>
              <a:cs typeface="Times New Roman" panose="02020603050405020304" pitchFamily="18" charset="0"/>
            </a:endParaRPr>
          </a:p>
          <a:p>
            <a:r>
              <a:rPr lang="en-US" sz="1600" dirty="0">
                <a:latin typeface="Times New Roman" panose="02020603050405020304" pitchFamily="18" charset="0"/>
                <a:cs typeface="Times New Roman" panose="02020603050405020304" pitchFamily="18" charset="0"/>
              </a:rPr>
              <a:t>Brown (2007). Principles of language learning and teaching (5th ed.). New York: Pearson Education, Inc.</a:t>
            </a:r>
          </a:p>
          <a:p>
            <a:r>
              <a:rPr lang="en-US" sz="1600" dirty="0">
                <a:latin typeface="Times New Roman" panose="02020603050405020304" pitchFamily="18" charset="0"/>
                <a:cs typeface="Times New Roman" panose="02020603050405020304" pitchFamily="18" charset="0"/>
              </a:rPr>
              <a:t>Canal, M., &amp; Swain, M. (1980). </a:t>
            </a:r>
            <a:r>
              <a:rPr lang="en-US" sz="1600" i="1" dirty="0">
                <a:latin typeface="Times New Roman" panose="02020603050405020304" pitchFamily="18" charset="0"/>
                <a:cs typeface="Times New Roman" panose="02020603050405020304" pitchFamily="18" charset="0"/>
              </a:rPr>
              <a:t>Theoretical bases of communicative approaches to second language teaching and testing</a:t>
            </a:r>
            <a:r>
              <a:rPr lang="en-US" sz="1600" dirty="0">
                <a:latin typeface="Times New Roman" panose="02020603050405020304" pitchFamily="18" charset="0"/>
                <a:cs typeface="Times New Roman" panose="02020603050405020304" pitchFamily="18" charset="0"/>
              </a:rPr>
              <a:t>. Applied Linguistics, 1, 1-47.</a:t>
            </a:r>
          </a:p>
          <a:p>
            <a:r>
              <a:rPr lang="en-US" sz="1600" dirty="0">
                <a:latin typeface="Times New Roman" panose="02020603050405020304" pitchFamily="18" charset="0"/>
                <a:cs typeface="Times New Roman" panose="02020603050405020304" pitchFamily="18" charset="0"/>
              </a:rPr>
              <a:t>Cohen, A.D. (2011). Second language learner strategies. In E. Hinkel (Ed.), </a:t>
            </a:r>
            <a:r>
              <a:rPr lang="en-US" sz="1600" i="1" dirty="0">
                <a:latin typeface="Times New Roman" panose="02020603050405020304" pitchFamily="18" charset="0"/>
                <a:cs typeface="Times New Roman" panose="02020603050405020304" pitchFamily="18" charset="0"/>
              </a:rPr>
              <a:t>Handbook of research in second language teaching and learning (</a:t>
            </a:r>
            <a:r>
              <a:rPr lang="en-US" sz="1600" dirty="0">
                <a:latin typeface="Times New Roman" panose="02020603050405020304" pitchFamily="18" charset="0"/>
                <a:cs typeface="Times New Roman" panose="02020603050405020304" pitchFamily="18" charset="0"/>
              </a:rPr>
              <a:t>Volume II) (p.689-698). New York: Routledge.</a:t>
            </a:r>
          </a:p>
          <a:p>
            <a:r>
              <a:rPr lang="en-US" sz="1600" dirty="0">
                <a:latin typeface="Times New Roman" panose="02020603050405020304" pitchFamily="18" charset="0"/>
                <a:cs typeface="Times New Roman" panose="02020603050405020304" pitchFamily="18" charset="0"/>
              </a:rPr>
              <a:t>Corder, S.P. (1981). E</a:t>
            </a:r>
            <a:r>
              <a:rPr lang="en-US" sz="1600" i="1" dirty="0">
                <a:latin typeface="Times New Roman" panose="02020603050405020304" pitchFamily="18" charset="0"/>
                <a:cs typeface="Times New Roman" panose="02020603050405020304" pitchFamily="18" charset="0"/>
              </a:rPr>
              <a:t>rror analysis  and interlanguage</a:t>
            </a:r>
            <a:r>
              <a:rPr lang="en-US" sz="1600" dirty="0">
                <a:latin typeface="Times New Roman" panose="02020603050405020304" pitchFamily="18" charset="0"/>
                <a:cs typeface="Times New Roman" panose="02020603050405020304" pitchFamily="18" charset="0"/>
              </a:rPr>
              <a:t>. Oxford: Oxford University Press.</a:t>
            </a:r>
          </a:p>
          <a:p>
            <a:r>
              <a:rPr lang="en-US" sz="1600" dirty="0">
                <a:latin typeface="Times New Roman" panose="02020603050405020304" pitchFamily="18" charset="0"/>
                <a:cs typeface="Times New Roman" panose="02020603050405020304" pitchFamily="18" charset="0"/>
              </a:rPr>
              <a:t>Ellis, R. (2008). </a:t>
            </a:r>
            <a:r>
              <a:rPr lang="en-US" sz="1600" i="1" dirty="0">
                <a:latin typeface="Times New Roman" panose="02020603050405020304" pitchFamily="18" charset="0"/>
                <a:cs typeface="Times New Roman" panose="02020603050405020304" pitchFamily="18" charset="0"/>
              </a:rPr>
              <a:t>The study of second language acquisition</a:t>
            </a:r>
            <a:r>
              <a:rPr lang="en-US" sz="1600" dirty="0">
                <a:latin typeface="Times New Roman" panose="02020603050405020304" pitchFamily="18" charset="0"/>
                <a:cs typeface="Times New Roman" panose="02020603050405020304" pitchFamily="18" charset="0"/>
              </a:rPr>
              <a:t> (2nd ed.). Oxford, Oxford University Press.</a:t>
            </a:r>
          </a:p>
          <a:p>
            <a:r>
              <a:rPr lang="en-US" sz="1600" dirty="0">
                <a:latin typeface="Times New Roman" panose="02020603050405020304" pitchFamily="18" charset="0"/>
                <a:cs typeface="Times New Roman" panose="02020603050405020304" pitchFamily="18" charset="0"/>
              </a:rPr>
              <a:t>Furr, M. (2007). How and why to use EFL Literature Circles. Retrieved April 9, 2007, from </a:t>
            </a:r>
            <a:r>
              <a:rPr lang="en-US" sz="1600" u="sng" dirty="0">
                <a:latin typeface="Times New Roman" panose="02020603050405020304" pitchFamily="18" charset="0"/>
                <a:cs typeface="Times New Roman" panose="02020603050405020304" pitchFamily="18" charset="0"/>
                <a:hlinkClick r:id="rId2"/>
              </a:rPr>
              <a:t>http://www</a:t>
            </a:r>
            <a:r>
              <a:rPr lang="en-US" sz="1600" dirty="0">
                <a:latin typeface="Times New Roman" panose="02020603050405020304" pitchFamily="18" charset="0"/>
                <a:cs typeface="Times New Roman" panose="02020603050405020304" pitchFamily="18" charset="0"/>
              </a:rPr>
              <a:t>. eflliteraturecircles.com/howandwhylit.pdf</a:t>
            </a:r>
          </a:p>
          <a:p>
            <a:r>
              <a:rPr lang="en-US" sz="1600" dirty="0">
                <a:latin typeface="Times New Roman" panose="02020603050405020304" pitchFamily="18" charset="0"/>
                <a:cs typeface="Times New Roman" panose="02020603050405020304" pitchFamily="18" charset="0"/>
              </a:rPr>
              <a:t>Horwitz, E.K. (1988). </a:t>
            </a:r>
            <a:r>
              <a:rPr lang="en-US" sz="1600" i="1" dirty="0">
                <a:latin typeface="Times New Roman" panose="02020603050405020304" pitchFamily="18" charset="0"/>
                <a:cs typeface="Times New Roman" panose="02020603050405020304" pitchFamily="18" charset="0"/>
              </a:rPr>
              <a:t>The beliefs about language learning of beginning university foreign language students.</a:t>
            </a:r>
            <a:r>
              <a:rPr lang="en-US" sz="1600" dirty="0">
                <a:latin typeface="Times New Roman" panose="02020603050405020304" pitchFamily="18" charset="0"/>
                <a:cs typeface="Times New Roman" panose="02020603050405020304" pitchFamily="18" charset="0"/>
              </a:rPr>
              <a:t> The Modern Language Journal, 72, iii, 283-294.</a:t>
            </a:r>
          </a:p>
          <a:p>
            <a:r>
              <a:rPr lang="en-US" sz="1600" dirty="0">
                <a:latin typeface="Times New Roman" panose="02020603050405020304" pitchFamily="18" charset="0"/>
                <a:cs typeface="Times New Roman" panose="02020603050405020304" pitchFamily="18" charset="0"/>
              </a:rPr>
              <a:t>Lincoln, Y.S., &amp; Guba, E.G. (1985). </a:t>
            </a:r>
            <a:r>
              <a:rPr lang="en-US" sz="1600" i="1" dirty="0">
                <a:latin typeface="Times New Roman" panose="02020603050405020304" pitchFamily="18" charset="0"/>
                <a:cs typeface="Times New Roman" panose="02020603050405020304" pitchFamily="18" charset="0"/>
              </a:rPr>
              <a:t>Naturalistic inquiry</a:t>
            </a:r>
            <a:r>
              <a:rPr lang="en-US" sz="1600" dirty="0">
                <a:latin typeface="Times New Roman" panose="02020603050405020304" pitchFamily="18" charset="0"/>
                <a:cs typeface="Times New Roman" panose="02020603050405020304" pitchFamily="18" charset="0"/>
              </a:rPr>
              <a:t>. Beverly Hills, CA: Sage.</a:t>
            </a:r>
          </a:p>
          <a:p>
            <a:r>
              <a:rPr lang="en-US" sz="1600" dirty="0">
                <a:latin typeface="Times New Roman" panose="02020603050405020304" pitchFamily="18" charset="0"/>
                <a:cs typeface="Times New Roman" panose="02020603050405020304" pitchFamily="18" charset="0"/>
              </a:rPr>
              <a:t>Little, D. &amp; Singleton, D. (1990). </a:t>
            </a:r>
            <a:r>
              <a:rPr lang="en-US" sz="1600" i="1" dirty="0">
                <a:latin typeface="Times New Roman" panose="02020603050405020304" pitchFamily="18" charset="0"/>
                <a:cs typeface="Times New Roman" panose="02020603050405020304" pitchFamily="18" charset="0"/>
              </a:rPr>
              <a:t>Cognitive style and learning approach</a:t>
            </a:r>
            <a:r>
              <a:rPr lang="en-US" sz="1600" dirty="0">
                <a:latin typeface="Times New Roman" panose="02020603050405020304" pitchFamily="18" charset="0"/>
                <a:cs typeface="Times New Roman" panose="02020603050405020304" pitchFamily="18" charset="0"/>
              </a:rPr>
              <a:t>. Learning style. Nancy, France: University of Nancy, 11-19.</a:t>
            </a:r>
          </a:p>
          <a:p>
            <a:r>
              <a:rPr lang="en-US" sz="1600" dirty="0">
                <a:latin typeface="Times New Roman" panose="02020603050405020304" pitchFamily="18" charset="0"/>
                <a:cs typeface="Times New Roman" panose="02020603050405020304" pitchFamily="18" charset="0"/>
              </a:rPr>
              <a:t>Nakatani, Y.  (2005). </a:t>
            </a:r>
            <a:r>
              <a:rPr lang="en-US" sz="1600" i="1" dirty="0">
                <a:latin typeface="Times New Roman" panose="02020603050405020304" pitchFamily="18" charset="0"/>
                <a:cs typeface="Times New Roman" panose="02020603050405020304" pitchFamily="18" charset="0"/>
              </a:rPr>
              <a:t>The effects of awareness-raising training on oral communication strategy use</a:t>
            </a:r>
            <a:r>
              <a:rPr lang="en-US" sz="1600" dirty="0">
                <a:latin typeface="Times New Roman" panose="02020603050405020304" pitchFamily="18" charset="0"/>
                <a:cs typeface="Times New Roman" panose="02020603050405020304" pitchFamily="18" charset="0"/>
              </a:rPr>
              <a:t>. The Modern Language Journal, 89, 76-91.</a:t>
            </a:r>
          </a:p>
          <a:p>
            <a:r>
              <a:rPr lang="en-US" sz="1600" dirty="0">
                <a:latin typeface="Times New Roman" panose="02020603050405020304" pitchFamily="18" charset="0"/>
                <a:cs typeface="Times New Roman" panose="02020603050405020304" pitchFamily="18" charset="0"/>
              </a:rPr>
              <a:t>Naughton, D. (2006). </a:t>
            </a:r>
            <a:r>
              <a:rPr lang="en-US" sz="1600" i="1" dirty="0">
                <a:latin typeface="Times New Roman" panose="02020603050405020304" pitchFamily="18" charset="0"/>
                <a:cs typeface="Times New Roman" panose="02020603050405020304" pitchFamily="18" charset="0"/>
              </a:rPr>
              <a:t>Cooperative strategy training and oral interaction: Enhancing small group communication in the language classroom</a:t>
            </a:r>
            <a:r>
              <a:rPr lang="en-US" sz="1600" dirty="0">
                <a:latin typeface="Times New Roman" panose="02020603050405020304" pitchFamily="18" charset="0"/>
                <a:cs typeface="Times New Roman" panose="02020603050405020304" pitchFamily="18" charset="0"/>
              </a:rPr>
              <a:t>. The Modern Language Learner, 90, 169-184</a:t>
            </a:r>
            <a:r>
              <a:rPr lang="en-US" sz="1600" dirty="0" smtClean="0">
                <a:latin typeface="Times New Roman" panose="02020603050405020304" pitchFamily="18" charset="0"/>
                <a:cs typeface="Times New Roman" panose="02020603050405020304" pitchFamily="18" charset="0"/>
              </a:rPr>
              <a:t>.</a:t>
            </a:r>
            <a:endParaRPr lang="en-US"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2411500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152400"/>
            <a:ext cx="7790688" cy="6553200"/>
          </a:xfrm>
        </p:spPr>
        <p:txBody>
          <a:bodyPr>
            <a:normAutofit fontScale="62500" lnSpcReduction="20000"/>
          </a:bodyPr>
          <a:lstStyle/>
          <a:p>
            <a:r>
              <a:rPr lang="en-US" dirty="0">
                <a:latin typeface="Times New Roman" panose="02020603050405020304" pitchFamily="18" charset="0"/>
                <a:cs typeface="Times New Roman" panose="02020603050405020304" pitchFamily="18" charset="0"/>
              </a:rPr>
              <a:t>Olsen, R.E. W-B., &amp; Kagan,S. (1992). </a:t>
            </a:r>
            <a:r>
              <a:rPr lang="en-US" i="1" dirty="0">
                <a:latin typeface="Times New Roman" panose="02020603050405020304" pitchFamily="18" charset="0"/>
                <a:cs typeface="Times New Roman" panose="02020603050405020304" pitchFamily="18" charset="0"/>
              </a:rPr>
              <a:t>Cooperative language learning: A teacher‘s resource book</a:t>
            </a:r>
            <a:r>
              <a:rPr lang="en-US" dirty="0">
                <a:latin typeface="Times New Roman" panose="02020603050405020304" pitchFamily="18" charset="0"/>
                <a:cs typeface="Times New Roman" panose="02020603050405020304" pitchFamily="18" charset="0"/>
              </a:rPr>
              <a:t> (p.8). Englewood Cliffs, NJ: Prentice Hall.</a:t>
            </a:r>
          </a:p>
          <a:p>
            <a:r>
              <a:rPr lang="en-US" dirty="0">
                <a:latin typeface="Times New Roman" panose="02020603050405020304" pitchFamily="18" charset="0"/>
                <a:cs typeface="Times New Roman" panose="02020603050405020304" pitchFamily="18" charset="0"/>
              </a:rPr>
              <a:t>Oxford, R. (1990). </a:t>
            </a:r>
            <a:r>
              <a:rPr lang="en-US" i="1" dirty="0">
                <a:latin typeface="Times New Roman" panose="02020603050405020304" pitchFamily="18" charset="0"/>
                <a:cs typeface="Times New Roman" panose="02020603050405020304" pitchFamily="18" charset="0"/>
              </a:rPr>
              <a:t>Language learning strategies: What every teacher should know</a:t>
            </a:r>
            <a:r>
              <a:rPr lang="en-US" dirty="0">
                <a:latin typeface="Times New Roman" panose="02020603050405020304" pitchFamily="18" charset="0"/>
                <a:cs typeface="Times New Roman" panose="02020603050405020304" pitchFamily="18" charset="0"/>
              </a:rPr>
              <a:t>. Boston: Heinle &amp; Heinle.</a:t>
            </a:r>
          </a:p>
          <a:p>
            <a:r>
              <a:rPr lang="en-US" dirty="0">
                <a:latin typeface="Times New Roman" panose="02020603050405020304" pitchFamily="18" charset="0"/>
                <a:cs typeface="Times New Roman" panose="02020603050405020304" pitchFamily="18" charset="0"/>
              </a:rPr>
              <a:t>Oxford, R. (1997). </a:t>
            </a:r>
            <a:r>
              <a:rPr lang="en-US" i="1" dirty="0">
                <a:latin typeface="Times New Roman" panose="02020603050405020304" pitchFamily="18" charset="0"/>
                <a:cs typeface="Times New Roman" panose="02020603050405020304" pitchFamily="18" charset="0"/>
              </a:rPr>
              <a:t>Cooperative learning, collaborative learning, and interaction: Three communicative strands in the language classroom</a:t>
            </a:r>
            <a:r>
              <a:rPr lang="en-US" dirty="0">
                <a:latin typeface="Times New Roman" panose="02020603050405020304" pitchFamily="18" charset="0"/>
                <a:cs typeface="Times New Roman" panose="02020603050405020304" pitchFamily="18" charset="0"/>
              </a:rPr>
              <a:t>. The Modern Language Journal, 81, 443-456.</a:t>
            </a:r>
          </a:p>
          <a:p>
            <a:r>
              <a:rPr lang="en-US" dirty="0">
                <a:latin typeface="Times New Roman" panose="02020603050405020304" pitchFamily="18" charset="0"/>
                <a:cs typeface="Times New Roman" panose="02020603050405020304" pitchFamily="18" charset="0"/>
              </a:rPr>
              <a:t>Sato, K. (2002). </a:t>
            </a:r>
            <a:r>
              <a:rPr lang="en-US" i="1" dirty="0">
                <a:latin typeface="Times New Roman" panose="02020603050405020304" pitchFamily="18" charset="0"/>
                <a:cs typeface="Times New Roman" panose="02020603050405020304" pitchFamily="18" charset="0"/>
              </a:rPr>
              <a:t>Practical understanding of CLT and teacher development</a:t>
            </a:r>
            <a:r>
              <a:rPr lang="en-US" dirty="0">
                <a:latin typeface="Times New Roman" panose="02020603050405020304" pitchFamily="18" charset="0"/>
                <a:cs typeface="Times New Roman" panose="02020603050405020304" pitchFamily="18" charset="0"/>
              </a:rPr>
              <a:t>. In S. J. Savignon (Ed.), Interpreting Communicative Language Teaching” Contexts and Concerns in Teacher Education (pp. 41-81). New Haven: Yale University Press.</a:t>
            </a:r>
          </a:p>
          <a:p>
            <a:r>
              <a:rPr lang="en-US" dirty="0">
                <a:latin typeface="Times New Roman" panose="02020603050405020304" pitchFamily="18" charset="0"/>
                <a:cs typeface="Times New Roman" panose="02020603050405020304" pitchFamily="18" charset="0"/>
              </a:rPr>
              <a:t>Sato, K. (2005). </a:t>
            </a:r>
            <a:r>
              <a:rPr lang="en-US" i="1" dirty="0">
                <a:latin typeface="Times New Roman" panose="02020603050405020304" pitchFamily="18" charset="0"/>
                <a:cs typeface="Times New Roman" panose="02020603050405020304" pitchFamily="18" charset="0"/>
              </a:rPr>
              <a:t>Dynamics of teaching and learning communication strategies</a:t>
            </a:r>
            <a:r>
              <a:rPr lang="en-US" dirty="0">
                <a:latin typeface="Times New Roman" panose="02020603050405020304" pitchFamily="18" charset="0"/>
                <a:cs typeface="Times New Roman" panose="02020603050405020304" pitchFamily="18" charset="0"/>
              </a:rPr>
              <a:t>. Paper presented at the 2005 Second Language Research Forum at Columbia University.</a:t>
            </a:r>
          </a:p>
          <a:p>
            <a:r>
              <a:rPr lang="en-US" dirty="0">
                <a:latin typeface="Times New Roman" panose="02020603050405020304" pitchFamily="18" charset="0"/>
                <a:cs typeface="Times New Roman" panose="02020603050405020304" pitchFamily="18" charset="0"/>
              </a:rPr>
              <a:t>Sato, K. &amp; Kleinsasser, R. (1999). </a:t>
            </a:r>
            <a:r>
              <a:rPr lang="en-US" i="1" dirty="0">
                <a:latin typeface="Times New Roman" panose="02020603050405020304" pitchFamily="18" charset="0"/>
                <a:cs typeface="Times New Roman" panose="02020603050405020304" pitchFamily="18" charset="0"/>
              </a:rPr>
              <a:t>Multiple data sources: Converging and diverging conceptualizations of lote teaching</a:t>
            </a:r>
            <a:r>
              <a:rPr lang="en-US" dirty="0">
                <a:latin typeface="Times New Roman" panose="02020603050405020304" pitchFamily="18" charset="0"/>
                <a:cs typeface="Times New Roman" panose="02020603050405020304" pitchFamily="18" charset="0"/>
              </a:rPr>
              <a:t>. Australian journal of teacher education, 24, 16-34</a:t>
            </a:r>
            <a:r>
              <a:rPr lang="en-US" dirty="0" smtClean="0">
                <a:latin typeface="Times New Roman" panose="02020603050405020304" pitchFamily="18" charset="0"/>
                <a:cs typeface="Times New Roman" panose="02020603050405020304" pitchFamily="18" charset="0"/>
              </a:rPr>
              <a:t>.</a:t>
            </a:r>
          </a:p>
          <a:p>
            <a:r>
              <a:rPr lang="en-US" dirty="0" smtClean="0">
                <a:latin typeface="Times New Roman" panose="02020603050405020304" pitchFamily="18" charset="0"/>
                <a:cs typeface="Times New Roman" panose="02020603050405020304" pitchFamily="18" charset="0"/>
              </a:rPr>
              <a:t>Swan, Kinnear &amp; Steinman (2011). Sociocultural theory in second language education. </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New York: Multilingual Matters.</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Tanaka, K. &amp; Ellis, R. (2002). </a:t>
            </a:r>
            <a:r>
              <a:rPr lang="en-US" i="1" dirty="0" smtClean="0">
                <a:latin typeface="Times New Roman" panose="02020603050405020304" pitchFamily="18" charset="0"/>
                <a:cs typeface="Times New Roman" panose="02020603050405020304" pitchFamily="18" charset="0"/>
              </a:rPr>
              <a:t>Study-abroad</a:t>
            </a:r>
            <a:r>
              <a:rPr lang="en-US" i="1" dirty="0">
                <a:latin typeface="Times New Roman" panose="02020603050405020304" pitchFamily="18" charset="0"/>
                <a:cs typeface="Times New Roman" panose="02020603050405020304" pitchFamily="18" charset="0"/>
              </a:rPr>
              <a:t>, language proficiency, and learner beliefs about language learning. </a:t>
            </a:r>
            <a:r>
              <a:rPr lang="en-US" dirty="0">
                <a:latin typeface="Times New Roman" panose="02020603050405020304" pitchFamily="18" charset="0"/>
                <a:cs typeface="Times New Roman" panose="02020603050405020304" pitchFamily="18" charset="0"/>
              </a:rPr>
              <a:t>JALT Journal, 25, 63-85.</a:t>
            </a:r>
          </a:p>
          <a:p>
            <a:r>
              <a:rPr lang="en-US" dirty="0">
                <a:latin typeface="Times New Roman" panose="02020603050405020304" pitchFamily="18" charset="0"/>
                <a:cs typeface="Times New Roman" panose="02020603050405020304" pitchFamily="18" charset="0"/>
              </a:rPr>
              <a:t>Yang, N. (1999). </a:t>
            </a:r>
            <a:r>
              <a:rPr lang="en-US" i="1" dirty="0">
                <a:latin typeface="Times New Roman" panose="02020603050405020304" pitchFamily="18" charset="0"/>
                <a:cs typeface="Times New Roman" panose="02020603050405020304" pitchFamily="18" charset="0"/>
              </a:rPr>
              <a:t>The relationship between EFL learners’ beliefs and language strategy use</a:t>
            </a:r>
            <a:r>
              <a:rPr lang="en-US" dirty="0">
                <a:latin typeface="Times New Roman" panose="02020603050405020304" pitchFamily="18" charset="0"/>
                <a:cs typeface="Times New Roman" panose="02020603050405020304" pitchFamily="18" charset="0"/>
              </a:rPr>
              <a:t>. System, 27, 515-535</a:t>
            </a:r>
          </a:p>
          <a:p>
            <a:endParaRPr lang="en-US" dirty="0"/>
          </a:p>
          <a:p>
            <a:endParaRPr lang="en-US" dirty="0"/>
          </a:p>
        </p:txBody>
      </p:sp>
    </p:spTree>
    <p:extLst>
      <p:ext uri="{BB962C8B-B14F-4D97-AF65-F5344CB8AC3E}">
        <p14:creationId xmlns:p14="http://schemas.microsoft.com/office/powerpoint/2010/main" val="237911659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264920" y="2514600"/>
            <a:ext cx="7498080" cy="1143000"/>
          </a:xfrm>
        </p:spPr>
        <p:txBody>
          <a:bodyPr>
            <a:normAutofit/>
          </a:bodyPr>
          <a:lstStyle/>
          <a:p>
            <a:pPr algn="ctr"/>
            <a:r>
              <a:rPr lang="en-US" sz="4000" dirty="0" smtClean="0">
                <a:latin typeface="Times New Roman" panose="02020603050405020304" pitchFamily="18" charset="0"/>
                <a:cs typeface="Times New Roman" panose="02020603050405020304" pitchFamily="18" charset="0"/>
              </a:rPr>
              <a:t>Thank you for listening!</a:t>
            </a:r>
            <a:endParaRPr lang="en-US"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772855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4510" y="274638"/>
            <a:ext cx="7498080" cy="1143000"/>
          </a:xfrm>
        </p:spPr>
        <p:txBody>
          <a:bodyPr>
            <a:normAutofit/>
          </a:bodyPr>
          <a:lstStyle/>
          <a:p>
            <a:r>
              <a:rPr lang="en-US" sz="4000" dirty="0" smtClean="0">
                <a:latin typeface="Times New Roman" panose="02020603050405020304" pitchFamily="18" charset="0"/>
                <a:cs typeface="Times New Roman" panose="02020603050405020304" pitchFamily="18" charset="0"/>
              </a:rPr>
              <a:t>Learner Beliefs</a:t>
            </a:r>
            <a:endParaRPr lang="en-US" sz="4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990600" y="1371600"/>
            <a:ext cx="7897090" cy="5334000"/>
          </a:xfrm>
        </p:spPr>
        <p:txBody>
          <a:bodyPr>
            <a:normAutofit/>
          </a:bodyPr>
          <a:lstStyle/>
          <a:p>
            <a:pPr algn="just"/>
            <a:r>
              <a:rPr lang="en-US" sz="3000" dirty="0" smtClean="0">
                <a:latin typeface="Times New Roman" panose="02020603050405020304" pitchFamily="18" charset="0"/>
                <a:cs typeface="Times New Roman" panose="02020603050405020304" pitchFamily="18" charset="0"/>
              </a:rPr>
              <a:t>Huang (1997): “preconceptions learners have about the task of learning the target language” (p.29) </a:t>
            </a:r>
          </a:p>
          <a:p>
            <a:pPr algn="just"/>
            <a:r>
              <a:rPr lang="en-US" sz="3000" dirty="0" smtClean="0">
                <a:latin typeface="Times New Roman" panose="02020603050405020304" pitchFamily="18" charset="0"/>
                <a:cs typeface="Times New Roman" panose="02020603050405020304" pitchFamily="18" charset="0"/>
              </a:rPr>
              <a:t>Ellis (2008): learner beliefs “influence </a:t>
            </a:r>
            <a:r>
              <a:rPr lang="en-US" sz="3000" dirty="0">
                <a:latin typeface="Times New Roman" panose="02020603050405020304" pitchFamily="18" charset="0"/>
                <a:cs typeface="Times New Roman" panose="02020603050405020304" pitchFamily="18" charset="0"/>
              </a:rPr>
              <a:t>learners’ behaviors, especially choice of learning </a:t>
            </a:r>
            <a:r>
              <a:rPr lang="en-US" sz="3000" dirty="0" smtClean="0">
                <a:latin typeface="Times New Roman" panose="02020603050405020304" pitchFamily="18" charset="0"/>
                <a:cs typeface="Times New Roman" panose="02020603050405020304" pitchFamily="18" charset="0"/>
              </a:rPr>
              <a:t>strategies. </a:t>
            </a:r>
          </a:p>
          <a:p>
            <a:pPr algn="just"/>
            <a:r>
              <a:rPr lang="en-US" sz="2800" dirty="0" smtClean="0">
                <a:latin typeface="Times New Roman" panose="02020603050405020304" pitchFamily="18" charset="0"/>
                <a:cs typeface="Times New Roman" panose="02020603050405020304" pitchFamily="18" charset="0"/>
              </a:rPr>
              <a:t>The </a:t>
            </a:r>
            <a:r>
              <a:rPr lang="en-US" sz="2800" dirty="0">
                <a:latin typeface="Times New Roman" panose="02020603050405020304" pitchFamily="18" charset="0"/>
                <a:cs typeface="Times New Roman" panose="02020603050405020304" pitchFamily="18" charset="0"/>
              </a:rPr>
              <a:t>Beliefs About Language Learning Inventory (BALLI) developed by Horwitz (1988</a:t>
            </a:r>
            <a:r>
              <a:rPr lang="en-US" sz="2800" dirty="0" smtClean="0">
                <a:latin typeface="Times New Roman" panose="02020603050405020304" pitchFamily="18" charset="0"/>
                <a:cs typeface="Times New Roman" panose="02020603050405020304" pitchFamily="18" charset="0"/>
              </a:rPr>
              <a:t>), listing beliefs into five areas.</a:t>
            </a:r>
            <a:endParaRPr lang="en-US" sz="2800" dirty="0">
              <a:latin typeface="Times New Roman" panose="02020603050405020304" pitchFamily="18" charset="0"/>
              <a:cs typeface="Times New Roman" panose="02020603050405020304" pitchFamily="18" charset="0"/>
            </a:endParaRPr>
          </a:p>
          <a:p>
            <a:pPr marL="82296" indent="0" algn="just">
              <a:buNone/>
            </a:pPr>
            <a:endParaRPr lang="en-US" sz="3000" dirty="0" smtClean="0">
              <a:latin typeface="Times New Roman" panose="02020603050405020304" pitchFamily="18" charset="0"/>
              <a:cs typeface="Times New Roman" panose="02020603050405020304" pitchFamily="18" charset="0"/>
            </a:endParaRPr>
          </a:p>
          <a:p>
            <a:pPr algn="just"/>
            <a:endParaRPr lang="en-US" sz="3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687514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11380" y="152400"/>
            <a:ext cx="7980220" cy="6553199"/>
          </a:xfrm>
        </p:spPr>
        <p:txBody>
          <a:bodyPr>
            <a:normAutofit/>
          </a:bodyPr>
          <a:lstStyle/>
          <a:p>
            <a:pPr marL="82296" indent="0">
              <a:buNone/>
            </a:pPr>
            <a:endParaRPr lang="en-US" sz="3000" dirty="0" smtClean="0">
              <a:latin typeface="Times New Roman" panose="02020603050405020304" pitchFamily="18" charset="0"/>
              <a:cs typeface="Times New Roman" panose="02020603050405020304" pitchFamily="18" charset="0"/>
            </a:endParaRPr>
          </a:p>
          <a:p>
            <a:pPr marL="82296" indent="0">
              <a:buNone/>
            </a:pPr>
            <a:r>
              <a:rPr lang="en-US" sz="3000" dirty="0" smtClean="0">
                <a:latin typeface="Times New Roman" panose="02020603050405020304" pitchFamily="18" charset="0"/>
                <a:cs typeface="Times New Roman" panose="02020603050405020304" pitchFamily="18" charset="0"/>
              </a:rPr>
              <a:t>Ellis (2008), current research tries to classify and to link </a:t>
            </a:r>
            <a:r>
              <a:rPr lang="en-US" sz="3000" dirty="0">
                <a:latin typeface="Times New Roman" panose="02020603050405020304" pitchFamily="18" charset="0"/>
                <a:cs typeface="Times New Roman" panose="02020603050405020304" pitchFamily="18" charset="0"/>
              </a:rPr>
              <a:t>learner beliefs to </a:t>
            </a:r>
            <a:r>
              <a:rPr lang="en-US" sz="3000" dirty="0" smtClean="0">
                <a:latin typeface="Times New Roman" panose="02020603050405020304" pitchFamily="18" charset="0"/>
                <a:cs typeface="Times New Roman" panose="02020603050405020304" pitchFamily="18" charset="0"/>
              </a:rPr>
              <a:t>metacognitive knowledge: quantitative/analytic</a:t>
            </a:r>
            <a:r>
              <a:rPr lang="en-US" sz="3000" dirty="0">
                <a:latin typeface="Times New Roman" panose="02020603050405020304" pitchFamily="18" charset="0"/>
                <a:cs typeface="Times New Roman" panose="02020603050405020304" pitchFamily="18" charset="0"/>
              </a:rPr>
              <a:t>, qualitative/experiential (Benson &amp; Lor, 1999), and self-efficacy/confidence (Tanaka, 2004</a:t>
            </a:r>
            <a:r>
              <a:rPr lang="en-US" sz="3000" dirty="0" smtClean="0">
                <a:latin typeface="Times New Roman" panose="02020603050405020304" pitchFamily="18" charset="0"/>
                <a:cs typeface="Times New Roman" panose="02020603050405020304" pitchFamily="18" charset="0"/>
              </a:rPr>
              <a:t>).</a:t>
            </a:r>
          </a:p>
          <a:p>
            <a:pPr marL="82296" indent="0">
              <a:buNone/>
            </a:pPr>
            <a:endParaRPr lang="en-US" sz="3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221742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76200"/>
            <a:ext cx="7790688" cy="6629400"/>
          </a:xfrm>
        </p:spPr>
        <p:txBody>
          <a:bodyPr>
            <a:normAutofit/>
          </a:bodyPr>
          <a:lstStyle/>
          <a:p>
            <a:pPr marL="82296" indent="0" algn="just">
              <a:buNone/>
            </a:pPr>
            <a:endParaRPr lang="en-US" sz="3000" b="1" dirty="0" smtClean="0">
              <a:latin typeface="Times New Roman" panose="02020603050405020304" pitchFamily="18" charset="0"/>
              <a:cs typeface="Times New Roman" panose="02020603050405020304" pitchFamily="18" charset="0"/>
            </a:endParaRPr>
          </a:p>
          <a:p>
            <a:pPr marL="82296" indent="0" algn="just">
              <a:buNone/>
            </a:pPr>
            <a:r>
              <a:rPr lang="en-US" sz="3000" b="1" dirty="0" smtClean="0">
                <a:latin typeface="Times New Roman" panose="02020603050405020304" pitchFamily="18" charset="0"/>
                <a:cs typeface="Times New Roman" panose="02020603050405020304" pitchFamily="18" charset="0"/>
              </a:rPr>
              <a:t>Tanaka </a:t>
            </a:r>
            <a:r>
              <a:rPr lang="en-US" sz="3000" b="1" dirty="0">
                <a:latin typeface="Times New Roman" panose="02020603050405020304" pitchFamily="18" charset="0"/>
                <a:cs typeface="Times New Roman" panose="02020603050405020304" pitchFamily="18" charset="0"/>
              </a:rPr>
              <a:t>&amp; Ellis (2003) </a:t>
            </a:r>
            <a:r>
              <a:rPr lang="en-US" sz="3000" dirty="0">
                <a:latin typeface="Times New Roman" panose="02020603050405020304" pitchFamily="18" charset="0"/>
                <a:cs typeface="Times New Roman" panose="02020603050405020304" pitchFamily="18" charset="0"/>
              </a:rPr>
              <a:t>administered the Learner Belief </a:t>
            </a:r>
            <a:r>
              <a:rPr lang="en-US" sz="3000" dirty="0" smtClean="0">
                <a:latin typeface="Times New Roman" panose="02020603050405020304" pitchFamily="18" charset="0"/>
                <a:cs typeface="Times New Roman" panose="02020603050405020304" pitchFamily="18" charset="0"/>
              </a:rPr>
              <a:t>Questionnaire to </a:t>
            </a:r>
            <a:r>
              <a:rPr lang="en-US" sz="3000" dirty="0">
                <a:latin typeface="Times New Roman" panose="02020603050405020304" pitchFamily="18" charset="0"/>
                <a:cs typeface="Times New Roman" panose="02020603050405020304" pitchFamily="18" charset="0"/>
              </a:rPr>
              <a:t>166 Japanese university students to examine how they changed their beliefs about language learning and improved their English proficiency after a 15-week study-abroad </a:t>
            </a:r>
            <a:r>
              <a:rPr lang="en-US" sz="3000" dirty="0" smtClean="0">
                <a:latin typeface="Times New Roman" panose="02020603050405020304" pitchFamily="18" charset="0"/>
                <a:cs typeface="Times New Roman" panose="02020603050405020304" pitchFamily="18" charset="0"/>
              </a:rPr>
              <a:t>program</a:t>
            </a:r>
            <a:r>
              <a:rPr lang="en-US" sz="3000" dirty="0">
                <a:latin typeface="Times New Roman" panose="02020603050405020304" pitchFamily="18" charset="0"/>
                <a:cs typeface="Times New Roman" panose="02020603050405020304" pitchFamily="18" charset="0"/>
              </a:rPr>
              <a:t>.</a:t>
            </a:r>
            <a:endParaRPr lang="en-US" sz="3000" dirty="0" smtClean="0">
              <a:latin typeface="Times New Roman" panose="02020603050405020304" pitchFamily="18" charset="0"/>
              <a:cs typeface="Times New Roman" panose="02020603050405020304" pitchFamily="18" charset="0"/>
            </a:endParaRPr>
          </a:p>
          <a:p>
            <a:pPr marL="82296" indent="0">
              <a:buNone/>
            </a:pPr>
            <a:endParaRPr lang="en-US" sz="3000" dirty="0">
              <a:latin typeface="Times New Roman" panose="02020603050405020304" pitchFamily="18" charset="0"/>
              <a:cs typeface="Times New Roman" panose="02020603050405020304" pitchFamily="18" charset="0"/>
            </a:endParaRPr>
          </a:p>
          <a:p>
            <a:pPr marL="82296" indent="0">
              <a:buNone/>
            </a:pPr>
            <a:endParaRPr lang="en-US" sz="3000" dirty="0"/>
          </a:p>
        </p:txBody>
      </p:sp>
    </p:spTree>
    <p:extLst>
      <p:ext uri="{BB962C8B-B14F-4D97-AF65-F5344CB8AC3E}">
        <p14:creationId xmlns:p14="http://schemas.microsoft.com/office/powerpoint/2010/main" val="8898965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0"/>
            <a:ext cx="7866888" cy="6705600"/>
          </a:xfrm>
        </p:spPr>
        <p:txBody>
          <a:bodyPr>
            <a:normAutofit/>
          </a:bodyPr>
          <a:lstStyle/>
          <a:p>
            <a:pPr marL="82296" indent="0" algn="just">
              <a:buNone/>
            </a:pPr>
            <a:endParaRPr lang="en-US" sz="3000" b="1" dirty="0" smtClean="0">
              <a:latin typeface="Times New Roman" panose="02020603050405020304" pitchFamily="18" charset="0"/>
              <a:cs typeface="Times New Roman" panose="02020603050405020304" pitchFamily="18" charset="0"/>
            </a:endParaRPr>
          </a:p>
          <a:p>
            <a:pPr marL="82296" indent="0" algn="just">
              <a:buNone/>
            </a:pPr>
            <a:r>
              <a:rPr lang="en-US" sz="3000" b="1" dirty="0" smtClean="0">
                <a:latin typeface="Times New Roman" panose="02020603050405020304" pitchFamily="18" charset="0"/>
                <a:cs typeface="Times New Roman" panose="02020603050405020304" pitchFamily="18" charset="0"/>
              </a:rPr>
              <a:t>Results</a:t>
            </a:r>
            <a:r>
              <a:rPr lang="en-US" sz="3000" b="1" dirty="0">
                <a:latin typeface="Times New Roman" panose="02020603050405020304" pitchFamily="18" charset="0"/>
                <a:cs typeface="Times New Roman" panose="02020603050405020304" pitchFamily="18" charset="0"/>
              </a:rPr>
              <a:t>:</a:t>
            </a:r>
          </a:p>
          <a:p>
            <a:pPr>
              <a:buFont typeface="Arial" panose="020B0604020202020204" pitchFamily="34" charset="0"/>
              <a:buChar char="•"/>
            </a:pPr>
            <a:r>
              <a:rPr lang="en-US" sz="3000" dirty="0">
                <a:latin typeface="Times New Roman" panose="02020603050405020304" pitchFamily="18" charset="0"/>
                <a:cs typeface="Times New Roman" panose="02020603050405020304" pitchFamily="18" charset="0"/>
              </a:rPr>
              <a:t>An increase in three factors, especially beliefs about self-efficacy and confidence.</a:t>
            </a:r>
          </a:p>
          <a:p>
            <a:pPr>
              <a:buFont typeface="Arial" panose="020B0604020202020204" pitchFamily="34" charset="0"/>
              <a:buChar char="•"/>
            </a:pPr>
            <a:r>
              <a:rPr lang="en-US" sz="3000" dirty="0" smtClean="0">
                <a:latin typeface="Times New Roman" panose="02020603050405020304" pitchFamily="18" charset="0"/>
                <a:cs typeface="Times New Roman" panose="02020603050405020304" pitchFamily="18" charset="0"/>
              </a:rPr>
              <a:t>Significant improvement </a:t>
            </a:r>
            <a:r>
              <a:rPr lang="en-US" sz="3000" dirty="0">
                <a:latin typeface="Times New Roman" panose="02020603050405020304" pitchFamily="18" charset="0"/>
                <a:cs typeface="Times New Roman" panose="02020603050405020304" pitchFamily="18" charset="0"/>
              </a:rPr>
              <a:t>in mean total TOEFL score from 427 to </a:t>
            </a:r>
            <a:r>
              <a:rPr lang="en-US" sz="3000" dirty="0" smtClean="0">
                <a:latin typeface="Times New Roman" panose="02020603050405020304" pitchFamily="18" charset="0"/>
                <a:cs typeface="Times New Roman" panose="02020603050405020304" pitchFamily="18" charset="0"/>
              </a:rPr>
              <a:t>445.</a:t>
            </a:r>
            <a:endParaRPr lang="en-US" sz="3000"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US" sz="3000" dirty="0">
                <a:latin typeface="Times New Roman" panose="02020603050405020304" pitchFamily="18" charset="0"/>
                <a:cs typeface="Times New Roman" panose="02020603050405020304" pitchFamily="18" charset="0"/>
              </a:rPr>
              <a:t>No </a:t>
            </a:r>
            <a:r>
              <a:rPr lang="en-US" sz="3000" dirty="0" smtClean="0">
                <a:latin typeface="Times New Roman" panose="02020603050405020304" pitchFamily="18" charset="0"/>
                <a:cs typeface="Times New Roman" panose="02020603050405020304" pitchFamily="18" charset="0"/>
              </a:rPr>
              <a:t>relationship between </a:t>
            </a:r>
            <a:r>
              <a:rPr lang="en-US" sz="3000" dirty="0">
                <a:latin typeface="Times New Roman" panose="02020603050405020304" pitchFamily="18" charset="0"/>
                <a:cs typeface="Times New Roman" panose="02020603050405020304" pitchFamily="18" charset="0"/>
              </a:rPr>
              <a:t>changes in student beliefs and their language proficiency.</a:t>
            </a:r>
          </a:p>
          <a:p>
            <a:pPr>
              <a:buFont typeface="Arial" panose="020B0604020202020204" pitchFamily="34" charset="0"/>
              <a:buChar char="•"/>
            </a:pPr>
            <a:r>
              <a:rPr lang="en-US" sz="3000" dirty="0">
                <a:latin typeface="Times New Roman" panose="02020603050405020304" pitchFamily="18" charset="0"/>
                <a:cs typeface="Times New Roman" panose="02020603050405020304" pitchFamily="18" charset="0"/>
              </a:rPr>
              <a:t>Case study methods of individual learners were recommended, rather than just quantitative methods used in this study.</a:t>
            </a:r>
          </a:p>
          <a:p>
            <a:endParaRPr lang="en-US" sz="3000" dirty="0"/>
          </a:p>
        </p:txBody>
      </p:sp>
    </p:spTree>
    <p:extLst>
      <p:ext uri="{BB962C8B-B14F-4D97-AF65-F5344CB8AC3E}">
        <p14:creationId xmlns:p14="http://schemas.microsoft.com/office/powerpoint/2010/main" val="24583887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609600"/>
            <a:ext cx="7498080" cy="639762"/>
          </a:xfrm>
        </p:spPr>
        <p:txBody>
          <a:bodyPr>
            <a:normAutofit fontScale="90000"/>
          </a:bodyPr>
          <a:lstStyle/>
          <a:p>
            <a:pPr lvl="1" algn="l" rtl="0">
              <a:spcBef>
                <a:spcPct val="0"/>
              </a:spcBef>
            </a:pPr>
            <a:r>
              <a:rPr lang="en-US" sz="4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Strategic competence</a:t>
            </a:r>
            <a:r>
              <a:rPr lang="en-US" sz="1600" dirty="0">
                <a:effectLst>
                  <a:outerShdw blurRad="38100" dist="38100" dir="2700000" algn="tl">
                    <a:srgbClr val="000000">
                      <a:alpha val="43137"/>
                    </a:srgbClr>
                  </a:outerShdw>
                </a:effectLst>
              </a:rPr>
              <a:t/>
            </a:r>
            <a:br>
              <a:rPr lang="en-US" sz="1600" dirty="0">
                <a:effectLst>
                  <a:outerShdw blurRad="38100" dist="38100" dir="2700000" algn="tl">
                    <a:srgbClr val="000000">
                      <a:alpha val="43137"/>
                    </a:srgbClr>
                  </a:outerShdw>
                </a:effectLst>
              </a:rPr>
            </a:br>
            <a:endParaRPr lang="en-US" sz="5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990600" y="1143000"/>
            <a:ext cx="7943088" cy="5410200"/>
          </a:xfrm>
        </p:spPr>
        <p:txBody>
          <a:bodyPr>
            <a:normAutofit/>
          </a:bodyPr>
          <a:lstStyle/>
          <a:p>
            <a:pPr marL="82296" indent="0">
              <a:buNone/>
            </a:pPr>
            <a:r>
              <a:rPr lang="en-US" sz="3000" dirty="0" smtClean="0">
                <a:latin typeface="Times New Roman" panose="02020603050405020304" pitchFamily="18" charset="0"/>
                <a:cs typeface="Times New Roman" panose="02020603050405020304" pitchFamily="18" charset="0"/>
              </a:rPr>
              <a:t>Brown (2007): Strategic competence consists of two types of strategies:</a:t>
            </a:r>
          </a:p>
          <a:p>
            <a:pPr marL="82296" indent="0">
              <a:buNone/>
            </a:pPr>
            <a:r>
              <a:rPr lang="en-US" sz="3000" dirty="0" smtClean="0">
                <a:latin typeface="Times New Roman" panose="02020603050405020304" pitchFamily="18" charset="0"/>
                <a:cs typeface="Times New Roman" panose="02020603050405020304" pitchFamily="18" charset="0"/>
              </a:rPr>
              <a:t>(1) Learning strategies (receptive skills)</a:t>
            </a:r>
          </a:p>
          <a:p>
            <a:pPr marL="82296" indent="0">
              <a:buNone/>
            </a:pPr>
            <a:r>
              <a:rPr lang="en-US" sz="3000" dirty="0" smtClean="0">
                <a:latin typeface="Times New Roman" panose="02020603050405020304" pitchFamily="18" charset="0"/>
                <a:cs typeface="Times New Roman" panose="02020603050405020304" pitchFamily="18" charset="0"/>
              </a:rPr>
              <a:t>(2) Communication strategies (productive skills).</a:t>
            </a:r>
            <a:endParaRPr lang="en-US" sz="3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977823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152400"/>
            <a:ext cx="7790688" cy="6629400"/>
          </a:xfrm>
        </p:spPr>
        <p:txBody>
          <a:bodyPr>
            <a:normAutofit/>
          </a:bodyPr>
          <a:lstStyle/>
          <a:p>
            <a:pPr marL="596646" indent="-514350" algn="just">
              <a:buAutoNum type="arabicParenBoth"/>
            </a:pPr>
            <a:endParaRPr lang="en-US" b="1" dirty="0" smtClean="0">
              <a:latin typeface="Times New Roman" panose="02020603050405020304" pitchFamily="18" charset="0"/>
              <a:cs typeface="Times New Roman" panose="02020603050405020304" pitchFamily="18" charset="0"/>
            </a:endParaRPr>
          </a:p>
          <a:p>
            <a:pPr marL="82296" indent="0" algn="just">
              <a:buNone/>
            </a:pPr>
            <a:r>
              <a:rPr lang="en-US" b="1" dirty="0" smtClean="0">
                <a:latin typeface="Times New Roman" panose="02020603050405020304" pitchFamily="18" charset="0"/>
                <a:cs typeface="Times New Roman" panose="02020603050405020304" pitchFamily="18" charset="0"/>
              </a:rPr>
              <a:t>(1) Learning strategies</a:t>
            </a:r>
            <a:endParaRPr lang="en-US" b="1" dirty="0">
              <a:solidFill>
                <a:srgbClr val="FF0000"/>
              </a:solidFill>
              <a:latin typeface="Times New Roman" panose="02020603050405020304" pitchFamily="18" charset="0"/>
              <a:cs typeface="Times New Roman" panose="02020603050405020304" pitchFamily="18" charset="0"/>
            </a:endParaRPr>
          </a:p>
          <a:p>
            <a:pPr marL="82296" indent="0" algn="just">
              <a:buNone/>
            </a:pPr>
            <a:r>
              <a:rPr lang="en-US" dirty="0" smtClean="0">
                <a:latin typeface="Times New Roman" panose="02020603050405020304" pitchFamily="18" charset="0"/>
                <a:cs typeface="Times New Roman" panose="02020603050405020304" pitchFamily="18" charset="0"/>
              </a:rPr>
              <a:t>Oxford </a:t>
            </a:r>
            <a:r>
              <a:rPr lang="en-US" dirty="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1990) “specific </a:t>
            </a:r>
            <a:r>
              <a:rPr lang="en-US" dirty="0">
                <a:latin typeface="Times New Roman" panose="02020603050405020304" pitchFamily="18" charset="0"/>
                <a:cs typeface="Times New Roman" panose="02020603050405020304" pitchFamily="18" charset="0"/>
              </a:rPr>
              <a:t>actions taken by the learner to make learning easier, faster, more enjoyable, more self-directed, more effective, and more transferrable to new situations” (p.8</a:t>
            </a:r>
            <a:r>
              <a:rPr lang="en-US" dirty="0" smtClean="0">
                <a:latin typeface="Times New Roman" panose="02020603050405020304" pitchFamily="18" charset="0"/>
                <a:cs typeface="Times New Roman" panose="02020603050405020304" pitchFamily="18" charset="0"/>
              </a:rPr>
              <a:t>). </a:t>
            </a:r>
            <a:endParaRPr lang="en-US" dirty="0"/>
          </a:p>
        </p:txBody>
      </p:sp>
    </p:spTree>
    <p:extLst>
      <p:ext uri="{BB962C8B-B14F-4D97-AF65-F5344CB8AC3E}">
        <p14:creationId xmlns:p14="http://schemas.microsoft.com/office/powerpoint/2010/main" val="97897532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2438</TotalTime>
  <Words>3059</Words>
  <Application>Microsoft Office PowerPoint</Application>
  <PresentationFormat>On-screen Show (4:3)</PresentationFormat>
  <Paragraphs>222</Paragraphs>
  <Slides>39</Slides>
  <Notes>7</Notes>
  <HiddenSlides>0</HiddenSlides>
  <MMClips>0</MMClips>
  <ScaleCrop>false</ScaleCrop>
  <HeadingPairs>
    <vt:vector size="8" baseType="variant">
      <vt:variant>
        <vt:lpstr>Fonts Used</vt:lpstr>
      </vt:variant>
      <vt:variant>
        <vt:i4>10</vt:i4>
      </vt:variant>
      <vt:variant>
        <vt:lpstr>Theme</vt:lpstr>
      </vt:variant>
      <vt:variant>
        <vt:i4>1</vt:i4>
      </vt:variant>
      <vt:variant>
        <vt:lpstr>Embedded OLE Servers</vt:lpstr>
      </vt:variant>
      <vt:variant>
        <vt:i4>2</vt:i4>
      </vt:variant>
      <vt:variant>
        <vt:lpstr>Slide Titles</vt:lpstr>
      </vt:variant>
      <vt:variant>
        <vt:i4>39</vt:i4>
      </vt:variant>
    </vt:vector>
  </HeadingPairs>
  <TitlesOfParts>
    <vt:vector size="52" baseType="lpstr">
      <vt:lpstr>HGｺﾞｼｯｸE</vt:lpstr>
      <vt:lpstr>MS Mincho</vt:lpstr>
      <vt:lpstr>平成明朝</vt:lpstr>
      <vt:lpstr>Arial</vt:lpstr>
      <vt:lpstr>Calibri</vt:lpstr>
      <vt:lpstr>Gill Sans MT</vt:lpstr>
      <vt:lpstr>Times New Roman</vt:lpstr>
      <vt:lpstr>Verdana</vt:lpstr>
      <vt:lpstr>Wingdings</vt:lpstr>
      <vt:lpstr>Wingdings 2</vt:lpstr>
      <vt:lpstr>Solstice</vt:lpstr>
      <vt:lpstr>文書</vt:lpstr>
      <vt:lpstr>Document</vt:lpstr>
      <vt:lpstr>The Impact of Cooperative Strategy Training on Learner Beliefs</vt:lpstr>
      <vt:lpstr>Outline</vt:lpstr>
      <vt:lpstr>Introduction</vt:lpstr>
      <vt:lpstr>Learner Beliefs</vt:lpstr>
      <vt:lpstr>PowerPoint Presentation</vt:lpstr>
      <vt:lpstr>PowerPoint Presentation</vt:lpstr>
      <vt:lpstr>PowerPoint Presentation</vt:lpstr>
      <vt:lpstr>Strategic competence </vt:lpstr>
      <vt:lpstr>PowerPoint Presentation</vt:lpstr>
      <vt:lpstr>PowerPoint Presentation</vt:lpstr>
      <vt:lpstr>PowerPoint Presentation</vt:lpstr>
      <vt:lpstr>Cooperative strategy training</vt:lpstr>
      <vt:lpstr>Research Issues</vt:lpstr>
      <vt:lpstr>Research Questions</vt:lpstr>
      <vt:lpstr>Methods of this Study</vt:lpstr>
      <vt:lpstr>Data Collection</vt:lpstr>
      <vt:lpstr>PowerPoint Presentation</vt:lpstr>
      <vt:lpstr>Result: Quantitative analysis</vt:lpstr>
      <vt:lpstr>Result: Quantitative analysis</vt:lpstr>
      <vt:lpstr>Result: Quantitative analysis</vt:lpstr>
      <vt:lpstr>Result: Quantitative analysis</vt:lpstr>
      <vt:lpstr>Result: Qualitative analysis</vt:lpstr>
      <vt:lpstr>(2) The impact of strategy training on learner beliefs</vt:lpstr>
      <vt:lpstr>2.2 Communication strategies, reading assignments, and missions (read at home, practiced CS in pairs and discussed in groups in class, report missions outside classroom) </vt:lpstr>
      <vt:lpstr>PowerPoint Presentation</vt:lpstr>
      <vt:lpstr>PowerPoint Presentation</vt:lpstr>
      <vt:lpstr>(3) The impact of peers on learner beliefs</vt:lpstr>
      <vt:lpstr>PowerPoint Presentation</vt:lpstr>
      <vt:lpstr>PowerPoint Presentation</vt:lpstr>
      <vt:lpstr>Findings</vt:lpstr>
      <vt:lpstr>PowerPoint Presentation</vt:lpstr>
      <vt:lpstr>PowerPoint Presentation</vt:lpstr>
      <vt:lpstr>PowerPoint Presentation</vt:lpstr>
      <vt:lpstr>Conclusion</vt:lpstr>
      <vt:lpstr>PowerPoint Presentation</vt:lpstr>
      <vt:lpstr>Future research questions</vt:lpstr>
      <vt:lpstr>PowerPoint Presentation</vt:lpstr>
      <vt:lpstr>PowerPoint Presentation</vt:lpstr>
      <vt:lpstr>Thank you for listening!</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Impact of Cooperative Strategy Training on Learner Beliefs</dc:title>
  <dc:creator>Nguyen Thu Tra</dc:creator>
  <cp:lastModifiedBy>class-nz163</cp:lastModifiedBy>
  <cp:revision>124</cp:revision>
  <dcterms:created xsi:type="dcterms:W3CDTF">2015-06-07T01:48:14Z</dcterms:created>
  <dcterms:modified xsi:type="dcterms:W3CDTF">2015-06-12T01:42:32Z</dcterms:modified>
</cp:coreProperties>
</file>