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51"/>
  </p:notesMasterIdLst>
  <p:sldIdLst>
    <p:sldId id="256" r:id="rId2"/>
    <p:sldId id="257" r:id="rId3"/>
    <p:sldId id="317" r:id="rId4"/>
    <p:sldId id="258" r:id="rId5"/>
    <p:sldId id="259" r:id="rId6"/>
    <p:sldId id="260" r:id="rId7"/>
    <p:sldId id="261" r:id="rId8"/>
    <p:sldId id="262" r:id="rId9"/>
    <p:sldId id="263" r:id="rId10"/>
    <p:sldId id="264" r:id="rId11"/>
    <p:sldId id="265" r:id="rId12"/>
    <p:sldId id="266" r:id="rId13"/>
    <p:sldId id="299" r:id="rId14"/>
    <p:sldId id="298" r:id="rId15"/>
    <p:sldId id="297" r:id="rId16"/>
    <p:sldId id="268" r:id="rId17"/>
    <p:sldId id="269" r:id="rId18"/>
    <p:sldId id="267" r:id="rId19"/>
    <p:sldId id="270" r:id="rId20"/>
    <p:sldId id="271" r:id="rId21"/>
    <p:sldId id="273" r:id="rId22"/>
    <p:sldId id="274" r:id="rId23"/>
    <p:sldId id="272" r:id="rId24"/>
    <p:sldId id="300" r:id="rId25"/>
    <p:sldId id="301" r:id="rId26"/>
    <p:sldId id="302" r:id="rId27"/>
    <p:sldId id="282" r:id="rId28"/>
    <p:sldId id="289" r:id="rId29"/>
    <p:sldId id="305" r:id="rId30"/>
    <p:sldId id="306" r:id="rId31"/>
    <p:sldId id="283" r:id="rId32"/>
    <p:sldId id="284" r:id="rId33"/>
    <p:sldId id="285" r:id="rId34"/>
    <p:sldId id="296" r:id="rId35"/>
    <p:sldId id="286" r:id="rId36"/>
    <p:sldId id="303" r:id="rId37"/>
    <p:sldId id="307" r:id="rId38"/>
    <p:sldId id="304" r:id="rId39"/>
    <p:sldId id="308" r:id="rId40"/>
    <p:sldId id="309" r:id="rId41"/>
    <p:sldId id="310" r:id="rId42"/>
    <p:sldId id="311" r:id="rId43"/>
    <p:sldId id="312" r:id="rId44"/>
    <p:sldId id="313" r:id="rId45"/>
    <p:sldId id="314" r:id="rId46"/>
    <p:sldId id="315" r:id="rId47"/>
    <p:sldId id="316" r:id="rId48"/>
    <p:sldId id="287" r:id="rId49"/>
    <p:sldId id="288" r:id="rId5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90"/>
    <p:restoredTop sz="95976"/>
  </p:normalViewPr>
  <p:slideViewPr>
    <p:cSldViewPr snapToGrid="0" snapToObjects="1">
      <p:cViewPr>
        <p:scale>
          <a:sx n="128" d="100"/>
          <a:sy n="128" d="100"/>
        </p:scale>
        <p:origin x="1280"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D2E866-715D-974D-9604-8B28B2E50E6F}" type="datetimeFigureOut">
              <a:rPr kumimoji="1" lang="ja-JP" altLang="en-US" smtClean="0"/>
              <a:t>2023/4/18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846D05-0B61-1E4B-B35F-DF6EFDE080DF}" type="slidenum">
              <a:rPr kumimoji="1" lang="ja-JP" altLang="en-US" smtClean="0"/>
              <a:t>‹#›</a:t>
            </a:fld>
            <a:endParaRPr kumimoji="1" lang="ja-JP" altLang="en-US"/>
          </a:p>
        </p:txBody>
      </p:sp>
    </p:spTree>
    <p:extLst>
      <p:ext uri="{BB962C8B-B14F-4D97-AF65-F5344CB8AC3E}">
        <p14:creationId xmlns:p14="http://schemas.microsoft.com/office/powerpoint/2010/main" val="18474438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E846D05-0B61-1E4B-B35F-DF6EFDE080DF}" type="slidenum">
              <a:rPr kumimoji="1" lang="ja-JP" altLang="en-US" smtClean="0"/>
              <a:t>45</a:t>
            </a:fld>
            <a:endParaRPr kumimoji="1" lang="ja-JP" altLang="en-US"/>
          </a:p>
        </p:txBody>
      </p:sp>
    </p:spTree>
    <p:extLst>
      <p:ext uri="{BB962C8B-B14F-4D97-AF65-F5344CB8AC3E}">
        <p14:creationId xmlns:p14="http://schemas.microsoft.com/office/powerpoint/2010/main" val="3429484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244391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3076739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BF14F85-A994-48A2-9419-7B6980C315A3}" type="slidenum">
              <a:rPr kumimoji="0" lang="ja-JP" altLang="en-US" smtClean="0"/>
              <a:pPr eaLnBrk="1" latinLnBrk="0" hangingPunct="1"/>
              <a:t>‹#›</a:t>
            </a:fld>
            <a:endParaRPr kumimoji="0" lang="ja-JP"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30365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6" name="Footer Placeholder 5"/>
          <p:cNvSpPr>
            <a:spLocks noGrp="1"/>
          </p:cNvSpPr>
          <p:nvPr>
            <p:ph type="ftr" sz="quarter" idx="11"/>
          </p:nvPr>
        </p:nvSpPr>
        <p:spPr/>
        <p:txBody>
          <a:bodyPr/>
          <a:lstStyle/>
          <a:p>
            <a:endParaRPr kumimoji="0" lang="ja-JP"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2290504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6" name="Footer Placeholder 5"/>
          <p:cNvSpPr>
            <a:spLocks noGrp="1"/>
          </p:cNvSpPr>
          <p:nvPr>
            <p:ph type="ftr" sz="quarter" idx="11"/>
          </p:nvPr>
        </p:nvSpPr>
        <p:spPr/>
        <p:txBody>
          <a:bodyPr/>
          <a:lstStyle/>
          <a:p>
            <a:endParaRPr kumimoji="0" lang="ja-JP"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BF14F85-A994-48A2-9419-7B6980C315A3}" type="slidenum">
              <a:rPr kumimoji="0" lang="ja-JP" altLang="en-US" smtClean="0"/>
              <a:pPr eaLnBrk="1" latinLnBrk="0" hangingPunct="1"/>
              <a:t>‹#›</a:t>
            </a:fld>
            <a:endParaRPr kumimoji="0" lang="ja-JP"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51347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6" name="Footer Placeholder 5"/>
          <p:cNvSpPr>
            <a:spLocks noGrp="1"/>
          </p:cNvSpPr>
          <p:nvPr>
            <p:ph type="ftr" sz="quarter" idx="11"/>
          </p:nvPr>
        </p:nvSpPr>
        <p:spPr/>
        <p:txBody>
          <a:bodyPr/>
          <a:lstStyle/>
          <a:p>
            <a:endParaRPr kumimoji="0" lang="ja-JP"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31572869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1234104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3420053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2491088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11"/>
          </p:nvPr>
        </p:nvSpPr>
        <p:spPr/>
        <p:txBody>
          <a:bodyPr/>
          <a:lstStyle/>
          <a:p>
            <a:endParaRPr kumimoji="0" lang="ja-JP"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3861217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6" name="Footer Placeholder 5"/>
          <p:cNvSpPr>
            <a:spLocks noGrp="1"/>
          </p:cNvSpPr>
          <p:nvPr>
            <p:ph type="ftr" sz="quarter" idx="11"/>
          </p:nvPr>
        </p:nvSpPr>
        <p:spPr/>
        <p:txBody>
          <a:bodyPr/>
          <a:lstStyle/>
          <a:p>
            <a:endParaRPr kumimoji="0" lang="ja-JP"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2229051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Content Placeholder 3"/>
          <p:cNvSpPr>
            <a:spLocks noGrp="1"/>
          </p:cNvSpPr>
          <p:nvPr>
            <p:ph sz="half" idx="2"/>
          </p:nvPr>
        </p:nvSpPr>
        <p:spPr>
          <a:xfrm>
            <a:off x="1942415" y="2802888"/>
            <a:ext cx="3197532" cy="3105703"/>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8" name="Footer Placeholder 7"/>
          <p:cNvSpPr>
            <a:spLocks noGrp="1"/>
          </p:cNvSpPr>
          <p:nvPr>
            <p:ph type="ftr" sz="quarter" idx="11"/>
          </p:nvPr>
        </p:nvSpPr>
        <p:spPr/>
        <p:txBody>
          <a:bodyPr/>
          <a:lstStyle/>
          <a:p>
            <a:endParaRPr kumimoji="0" lang="ja-JP"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3318120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4" name="Footer Placeholder 3"/>
          <p:cNvSpPr>
            <a:spLocks noGrp="1"/>
          </p:cNvSpPr>
          <p:nvPr>
            <p:ph type="ftr" sz="quarter" idx="11"/>
          </p:nvPr>
        </p:nvSpPr>
        <p:spPr/>
        <p:txBody>
          <a:bodyPr/>
          <a:lstStyle/>
          <a:p>
            <a:endParaRPr kumimoji="0" lang="ja-JP"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62953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3" name="Footer Placeholder 2"/>
          <p:cNvSpPr>
            <a:spLocks noGrp="1"/>
          </p:cNvSpPr>
          <p:nvPr>
            <p:ph type="ftr" sz="quarter" idx="11"/>
          </p:nvPr>
        </p:nvSpPr>
        <p:spPr/>
        <p:txBody>
          <a:bodyPr/>
          <a:lstStyle/>
          <a:p>
            <a:endParaRPr kumimoji="0" lang="ja-JP"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300935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6" name="Footer Placeholder 5"/>
          <p:cNvSpPr>
            <a:spLocks noGrp="1"/>
          </p:cNvSpPr>
          <p:nvPr>
            <p:ph type="ftr" sz="quarter" idx="11"/>
          </p:nvPr>
        </p:nvSpPr>
        <p:spPr/>
        <p:txBody>
          <a:bodyPr/>
          <a:lstStyle/>
          <a:p>
            <a:endParaRPr kumimoji="0"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2240456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eaLnBrk="1" latinLnBrk="0" hangingPunct="1"/>
            <a:fld id="{2CD1DBD8-A67D-41E5-86AA-61E77FDD4AFC}" type="datetimeFigureOut">
              <a:rPr kumimoji="1" lang="en-US" smtClean="0"/>
              <a:pPr eaLnBrk="1" latinLnBrk="0" hangingPunct="1"/>
              <a:t>4/18/23</a:t>
            </a:fld>
            <a:endParaRPr kumimoji="1" lang="en-US"/>
          </a:p>
        </p:txBody>
      </p:sp>
      <p:sp>
        <p:nvSpPr>
          <p:cNvPr id="6" name="Footer Placeholder 5"/>
          <p:cNvSpPr>
            <a:spLocks noGrp="1"/>
          </p:cNvSpPr>
          <p:nvPr>
            <p:ph type="ftr" sz="quarter" idx="11"/>
          </p:nvPr>
        </p:nvSpPr>
        <p:spPr/>
        <p:txBody>
          <a:bodyPr/>
          <a:lstStyle/>
          <a:p>
            <a:endParaRPr kumimoji="0" lang="ja-JP"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1301650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eaLnBrk="1" latinLnBrk="0" hangingPunct="1"/>
            <a:fld id="{2CD1DBD8-A67D-41E5-86AA-61E77FDD4AFC}" type="datetimeFigureOut">
              <a:rPr kumimoji="1" lang="en-US" smtClean="0"/>
              <a:pPr eaLnBrk="1" latinLnBrk="0" hangingPunct="1"/>
              <a:t>4/18/23</a:t>
            </a:fld>
            <a:endParaRPr kumimoji="1"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0" lang="ja-JP"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BF14F85-A994-48A2-9419-7B6980C315A3}" type="slidenum">
              <a:rPr kumimoji="0" lang="ja-JP" altLang="en-US" smtClean="0"/>
              <a:pPr eaLnBrk="1" latinLnBrk="0" hangingPunct="1"/>
              <a:t>‹#›</a:t>
            </a:fld>
            <a:endParaRPr kumimoji="0" lang="ja-JP" altLang="en-US"/>
          </a:p>
        </p:txBody>
      </p:sp>
    </p:spTree>
    <p:extLst>
      <p:ext uri="{BB962C8B-B14F-4D97-AF65-F5344CB8AC3E}">
        <p14:creationId xmlns:p14="http://schemas.microsoft.com/office/powerpoint/2010/main" val="1494045730"/>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58240" y="1148081"/>
            <a:ext cx="7376160" cy="2545084"/>
          </a:xfrm>
        </p:spPr>
        <p:txBody>
          <a:bodyPr>
            <a:noAutofit/>
          </a:bodyPr>
          <a:lstStyle/>
          <a:p>
            <a:pPr algn="ctr"/>
            <a:r>
              <a:rPr lang="en-US" altLang="ja-JP" sz="4000" dirty="0">
                <a:latin typeface="Times" pitchFamily="2" charset="0"/>
              </a:rPr>
              <a:t>From Preservice Teacher Preparation to Inservice Teacher Development: </a:t>
            </a:r>
            <a:br>
              <a:rPr lang="en-US" altLang="ja-JP" sz="4000" dirty="0">
                <a:latin typeface="Times" pitchFamily="2" charset="0"/>
              </a:rPr>
            </a:br>
            <a:r>
              <a:rPr lang="en-US" altLang="ja-JP" sz="4000">
                <a:latin typeface="Times" pitchFamily="2" charset="0"/>
              </a:rPr>
              <a:t>Longitudinal Research</a:t>
            </a:r>
            <a:endParaRPr lang="ja-JP" altLang="ja-JP" sz="4000">
              <a:latin typeface="Times" pitchFamily="2" charset="0"/>
            </a:endParaRPr>
          </a:p>
        </p:txBody>
      </p:sp>
      <p:sp>
        <p:nvSpPr>
          <p:cNvPr id="3" name="サブタイトル 2"/>
          <p:cNvSpPr>
            <a:spLocks noGrp="1"/>
          </p:cNvSpPr>
          <p:nvPr>
            <p:ph type="subTitle" idx="1"/>
          </p:nvPr>
        </p:nvSpPr>
        <p:spPr>
          <a:xfrm>
            <a:off x="2133503" y="4157523"/>
            <a:ext cx="5050343" cy="2215700"/>
          </a:xfrm>
        </p:spPr>
        <p:txBody>
          <a:bodyPr>
            <a:normAutofit/>
          </a:bodyPr>
          <a:lstStyle/>
          <a:p>
            <a:r>
              <a:rPr kumimoji="1" lang="en-US" altLang="ja-JP" sz="2400" dirty="0">
                <a:latin typeface="Times"/>
                <a:cs typeface="Times"/>
              </a:rPr>
              <a:t>Kazuyoshi Sato, PhD</a:t>
            </a:r>
            <a:endParaRPr lang="en-US" altLang="ja-JP" sz="2400" dirty="0">
              <a:latin typeface="Times"/>
              <a:cs typeface="Times"/>
            </a:endParaRPr>
          </a:p>
          <a:p>
            <a:r>
              <a:rPr lang="en-US" altLang="ja-JP" sz="2400" dirty="0">
                <a:latin typeface="Times"/>
                <a:cs typeface="Times"/>
              </a:rPr>
              <a:t>Nagoya University of Foreign Studies</a:t>
            </a:r>
          </a:p>
          <a:p>
            <a:endParaRPr lang="en-US" altLang="ja-JP" sz="2400" dirty="0">
              <a:latin typeface="Times"/>
              <a:cs typeface="Times"/>
            </a:endParaRPr>
          </a:p>
          <a:p>
            <a:r>
              <a:rPr lang="en-US" altLang="ja-JP" sz="2400" dirty="0" err="1">
                <a:latin typeface="Times"/>
                <a:cs typeface="Times"/>
              </a:rPr>
              <a:t>yoshi@nufs.ac.jp</a:t>
            </a:r>
            <a:endParaRPr lang="en-US" altLang="ja-JP" sz="2400" dirty="0">
              <a:latin typeface="Times"/>
              <a:cs typeface="Times"/>
            </a:endParaRPr>
          </a:p>
          <a:p>
            <a:endParaRPr kumimoji="1" lang="ja-JP" altLang="en-US" dirty="0"/>
          </a:p>
        </p:txBody>
      </p:sp>
    </p:spTree>
    <p:extLst>
      <p:ext uri="{BB962C8B-B14F-4D97-AF65-F5344CB8AC3E}">
        <p14:creationId xmlns:p14="http://schemas.microsoft.com/office/powerpoint/2010/main" val="3322871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92058" y="634996"/>
            <a:ext cx="6589199" cy="1280890"/>
          </a:xfrm>
        </p:spPr>
        <p:txBody>
          <a:bodyPr>
            <a:normAutofit/>
          </a:bodyPr>
          <a:lstStyle/>
          <a:p>
            <a:pPr algn="ctr"/>
            <a:r>
              <a:rPr lang="en-US" altLang="ja-JP" sz="4000" dirty="0">
                <a:latin typeface="Times" pitchFamily="2" charset="0"/>
              </a:rPr>
              <a:t>Research Issue</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400915" y="2111829"/>
            <a:ext cx="6591985" cy="3777622"/>
          </a:xfrm>
        </p:spPr>
        <p:txBody>
          <a:bodyPr>
            <a:normAutofit/>
          </a:bodyPr>
          <a:lstStyle/>
          <a:p>
            <a:pPr marL="0" indent="0">
              <a:buNone/>
            </a:pPr>
            <a:r>
              <a:rPr lang="en-US" altLang="ja-JP" sz="2000" dirty="0">
                <a:latin typeface="Times" pitchFamily="2" charset="0"/>
                <a:cs typeface="Times"/>
              </a:rPr>
              <a:t>Moreover, little research has been conducted as to how pre-service teachers learn to teach, who have already changed their beliefs about a foreign language learning from traditional teacher-centered one to more communicative, student-centered one. Are they ready to develop their teaching skills? Fives (2015) affirms that “Research on teachers’ beliefs needs to expand to clear investigations of </a:t>
            </a:r>
            <a:r>
              <a:rPr lang="en-US" altLang="ja-JP" sz="2000" u="sng" dirty="0">
                <a:latin typeface="Times" pitchFamily="2" charset="0"/>
                <a:cs typeface="Times"/>
              </a:rPr>
              <a:t>beliefs about learning </a:t>
            </a:r>
            <a:r>
              <a:rPr lang="en-US" altLang="ja-JP" sz="2000" dirty="0">
                <a:latin typeface="Times" pitchFamily="2" charset="0"/>
                <a:cs typeface="Times"/>
              </a:rPr>
              <a:t>as distinct from </a:t>
            </a:r>
            <a:r>
              <a:rPr lang="en-US" altLang="ja-JP" sz="2000" u="sng" dirty="0">
                <a:latin typeface="Times" pitchFamily="2" charset="0"/>
                <a:cs typeface="Times"/>
              </a:rPr>
              <a:t>beliefs about teaching</a:t>
            </a:r>
            <a:r>
              <a:rPr lang="en-US" altLang="ja-JP" sz="2000" dirty="0">
                <a:latin typeface="Times" pitchFamily="2" charset="0"/>
                <a:cs typeface="Times"/>
              </a:rPr>
              <a:t>, as </a:t>
            </a:r>
            <a:r>
              <a:rPr lang="en-US" altLang="ja-JP" sz="2000" u="sng" dirty="0">
                <a:latin typeface="Times" pitchFamily="2" charset="0"/>
                <a:cs typeface="Times"/>
              </a:rPr>
              <a:t>the former serve as the foundation for the latter</a:t>
            </a:r>
            <a:r>
              <a:rPr lang="en-US" altLang="ja-JP" sz="2000" dirty="0">
                <a:latin typeface="Times" pitchFamily="2" charset="0"/>
                <a:cs typeface="Times"/>
              </a:rPr>
              <a:t>” (p. 261).</a:t>
            </a:r>
            <a:endParaRPr lang="ja-JP" altLang="en-US" sz="2000" dirty="0">
              <a:latin typeface="Times" pitchFamily="2" charset="0"/>
              <a:cs typeface="Times"/>
            </a:endParaRPr>
          </a:p>
        </p:txBody>
      </p:sp>
    </p:spTree>
    <p:extLst>
      <p:ext uri="{BB962C8B-B14F-4D97-AF65-F5344CB8AC3E}">
        <p14:creationId xmlns:p14="http://schemas.microsoft.com/office/powerpoint/2010/main" val="2515284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45053" y="639985"/>
            <a:ext cx="6589199" cy="1280890"/>
          </a:xfrm>
        </p:spPr>
        <p:txBody>
          <a:bodyPr>
            <a:noAutofit/>
          </a:bodyPr>
          <a:lstStyle/>
          <a:p>
            <a:pPr algn="ctr"/>
            <a:r>
              <a:rPr kumimoji="1" lang="en-US" altLang="ja-JP" sz="4000" dirty="0">
                <a:latin typeface="Times" pitchFamily="2" charset="0"/>
              </a:rPr>
              <a:t>Research Questions:</a:t>
            </a:r>
            <a:br>
              <a:rPr kumimoji="1" lang="en-US" altLang="ja-JP" sz="4000" dirty="0">
                <a:latin typeface="Times" pitchFamily="2" charset="0"/>
              </a:rPr>
            </a:br>
            <a:r>
              <a:rPr kumimoji="1" lang="en-US" altLang="ja-JP" sz="4000" dirty="0">
                <a:latin typeface="Times" pitchFamily="2" charset="0"/>
              </a:rPr>
              <a:t> (The First Study)</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646310" y="2290207"/>
            <a:ext cx="8229600" cy="2413237"/>
          </a:xfrm>
        </p:spPr>
        <p:txBody>
          <a:bodyPr/>
          <a:lstStyle/>
          <a:p>
            <a:pPr marL="514350" indent="-514350">
              <a:buAutoNum type="arabicPeriod"/>
            </a:pPr>
            <a:r>
              <a:rPr kumimoji="1" lang="en-US" altLang="ja-JP" sz="2000" dirty="0">
                <a:latin typeface="Times"/>
                <a:cs typeface="Times"/>
              </a:rPr>
              <a:t>How do preservice elementary school teachers change their beliefs about language learning and teaching?</a:t>
            </a:r>
          </a:p>
          <a:p>
            <a:pPr marL="514350" indent="-514350">
              <a:buAutoNum type="arabicPeriod"/>
            </a:pPr>
            <a:r>
              <a:rPr lang="en-US" altLang="ja-JP" sz="2000" dirty="0">
                <a:latin typeface="Times"/>
                <a:cs typeface="Times"/>
              </a:rPr>
              <a:t>How do they develop their teaching skills through the yearlong teacher training program?</a:t>
            </a:r>
          </a:p>
          <a:p>
            <a:pPr marL="0" indent="0">
              <a:buNone/>
            </a:pPr>
            <a:endParaRPr kumimoji="1" lang="ja-JP" altLang="en-US" dirty="0">
              <a:latin typeface="Times"/>
              <a:cs typeface="Times"/>
            </a:endParaRPr>
          </a:p>
        </p:txBody>
      </p:sp>
      <p:sp>
        <p:nvSpPr>
          <p:cNvPr id="5" name="テキスト ボックス 4"/>
          <p:cNvSpPr txBox="1"/>
          <p:nvPr/>
        </p:nvSpPr>
        <p:spPr>
          <a:xfrm>
            <a:off x="1571625" y="1920875"/>
            <a:ext cx="184666" cy="369332"/>
          </a:xfrm>
          <a:prstGeom prst="rect">
            <a:avLst/>
          </a:prstGeom>
          <a:noFill/>
        </p:spPr>
        <p:txBody>
          <a:bodyPr wrap="none" rtlCol="0">
            <a:spAutoFit/>
          </a:bodyPr>
          <a:lstStyle/>
          <a:p>
            <a:endParaRPr kumimoji="1" lang="ja-JP" altLang="en-US" dirty="0"/>
          </a:p>
        </p:txBody>
      </p:sp>
    </p:spTree>
    <p:extLst>
      <p:ext uri="{BB962C8B-B14F-4D97-AF65-F5344CB8AC3E}">
        <p14:creationId xmlns:p14="http://schemas.microsoft.com/office/powerpoint/2010/main" val="2719379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13830" y="624110"/>
            <a:ext cx="6589199" cy="1280890"/>
          </a:xfrm>
        </p:spPr>
        <p:txBody>
          <a:bodyPr>
            <a:normAutofit/>
          </a:bodyPr>
          <a:lstStyle/>
          <a:p>
            <a:pPr algn="ctr"/>
            <a:r>
              <a:rPr kumimoji="1" lang="en-US" altLang="ja-JP" sz="4000" dirty="0">
                <a:latin typeface="Times" pitchFamily="2" charset="0"/>
              </a:rPr>
              <a:t>Methods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313831" y="1817914"/>
            <a:ext cx="7220570" cy="4093308"/>
          </a:xfrm>
        </p:spPr>
        <p:txBody>
          <a:bodyPr>
            <a:normAutofit/>
          </a:bodyPr>
          <a:lstStyle/>
          <a:p>
            <a:pPr marL="0" indent="0">
              <a:buNone/>
            </a:pPr>
            <a:r>
              <a:rPr kumimoji="1" lang="en-US" altLang="ja-JP" sz="2000" dirty="0">
                <a:latin typeface="Times" pitchFamily="2" charset="0"/>
                <a:cs typeface="Times"/>
              </a:rPr>
              <a:t>1. Participants</a:t>
            </a:r>
            <a:r>
              <a:rPr kumimoji="1" lang="ja-JP" altLang="en-US" sz="2000" dirty="0">
                <a:latin typeface="Times" pitchFamily="2" charset="0"/>
                <a:cs typeface="Times"/>
              </a:rPr>
              <a:t> </a:t>
            </a:r>
            <a:r>
              <a:rPr kumimoji="1" lang="en-US" altLang="ja-JP" sz="2000" dirty="0">
                <a:latin typeface="Times" pitchFamily="2" charset="0"/>
                <a:cs typeface="Times"/>
              </a:rPr>
              <a:t>(planning</a:t>
            </a:r>
            <a:r>
              <a:rPr kumimoji="1" lang="ja-JP" altLang="en-US" sz="2000" dirty="0">
                <a:latin typeface="Times" pitchFamily="2" charset="0"/>
                <a:cs typeface="Times"/>
              </a:rPr>
              <a:t> </a:t>
            </a:r>
            <a:r>
              <a:rPr kumimoji="1" lang="en-US" altLang="ja-JP" sz="2000" dirty="0">
                <a:latin typeface="Times" pitchFamily="2" charset="0"/>
                <a:cs typeface="Times"/>
              </a:rPr>
              <a:t>to</a:t>
            </a:r>
            <a:r>
              <a:rPr kumimoji="1" lang="ja-JP" altLang="en-US" sz="2000" dirty="0">
                <a:latin typeface="Times" pitchFamily="2" charset="0"/>
                <a:cs typeface="Times"/>
              </a:rPr>
              <a:t> </a:t>
            </a:r>
            <a:r>
              <a:rPr kumimoji="1" lang="en-US" altLang="ja-JP" sz="2000" dirty="0">
                <a:latin typeface="Times" pitchFamily="2" charset="0"/>
                <a:cs typeface="Times"/>
              </a:rPr>
              <a:t>be</a:t>
            </a:r>
            <a:r>
              <a:rPr kumimoji="1" lang="ja-JP" altLang="en-US" sz="2000" dirty="0">
                <a:latin typeface="Times" pitchFamily="2" charset="0"/>
                <a:cs typeface="Times"/>
              </a:rPr>
              <a:t> </a:t>
            </a:r>
            <a:r>
              <a:rPr kumimoji="1" lang="en-US" altLang="ja-JP" sz="2000" dirty="0">
                <a:latin typeface="Times" pitchFamily="2" charset="0"/>
                <a:cs typeface="Times"/>
              </a:rPr>
              <a:t>elementary</a:t>
            </a:r>
            <a:r>
              <a:rPr kumimoji="1" lang="ja-JP" altLang="en-US" sz="2000" dirty="0">
                <a:latin typeface="Times" pitchFamily="2" charset="0"/>
                <a:cs typeface="Times"/>
              </a:rPr>
              <a:t> </a:t>
            </a:r>
            <a:r>
              <a:rPr kumimoji="1" lang="en-US" altLang="ja-JP" sz="2000" dirty="0">
                <a:latin typeface="Times" pitchFamily="2" charset="0"/>
                <a:cs typeface="Times"/>
              </a:rPr>
              <a:t>school</a:t>
            </a:r>
            <a:r>
              <a:rPr kumimoji="1" lang="ja-JP" altLang="en-US" sz="2000" dirty="0">
                <a:latin typeface="Times" pitchFamily="2" charset="0"/>
                <a:cs typeface="Times"/>
              </a:rPr>
              <a:t> </a:t>
            </a:r>
            <a:r>
              <a:rPr kumimoji="1" lang="en-US" altLang="ja-JP" sz="2000" dirty="0">
                <a:latin typeface="Times" pitchFamily="2" charset="0"/>
                <a:cs typeface="Times"/>
              </a:rPr>
              <a:t>teachers)</a:t>
            </a:r>
          </a:p>
          <a:p>
            <a:pPr marL="0" indent="0">
              <a:buNone/>
            </a:pPr>
            <a:r>
              <a:rPr kumimoji="1" lang="ja-JP" altLang="en-US" sz="2000" dirty="0">
                <a:latin typeface="Times" pitchFamily="2" charset="0"/>
                <a:cs typeface="Times"/>
              </a:rPr>
              <a:t>・</a:t>
            </a:r>
            <a:r>
              <a:rPr kumimoji="1" lang="en-US" altLang="ja-JP" sz="2000" dirty="0">
                <a:latin typeface="Times" pitchFamily="2" charset="0"/>
                <a:cs typeface="Times"/>
              </a:rPr>
              <a:t>8 university students (1 fourth-year</a:t>
            </a:r>
            <a:r>
              <a:rPr lang="en-US" altLang="en-US" sz="2000" dirty="0">
                <a:latin typeface="Times" pitchFamily="2" charset="0"/>
                <a:cs typeface="Times"/>
              </a:rPr>
              <a:t> female</a:t>
            </a:r>
            <a:r>
              <a:rPr kumimoji="1" lang="en-US" altLang="ja-JP" sz="2000" dirty="0">
                <a:latin typeface="Times" pitchFamily="2" charset="0"/>
                <a:cs typeface="Times"/>
              </a:rPr>
              <a:t> </a:t>
            </a:r>
          </a:p>
          <a:p>
            <a:pPr marL="0" indent="0">
              <a:buNone/>
            </a:pPr>
            <a:r>
              <a:rPr lang="ja-JP" altLang="ja-JP" sz="2000" dirty="0">
                <a:latin typeface="Times" pitchFamily="2" charset="0"/>
                <a:cs typeface="Times"/>
              </a:rPr>
              <a:t>　</a:t>
            </a:r>
            <a:r>
              <a:rPr lang="ja-JP" altLang="en-US" sz="2000" dirty="0">
                <a:latin typeface="Times" pitchFamily="2" charset="0"/>
                <a:cs typeface="Times"/>
              </a:rPr>
              <a:t>　</a:t>
            </a:r>
            <a:r>
              <a:rPr kumimoji="1" lang="en-US" altLang="ja-JP" sz="2000" dirty="0">
                <a:latin typeface="Times" pitchFamily="2" charset="0"/>
                <a:cs typeface="Times"/>
              </a:rPr>
              <a:t>and 7 third-year students, two males and</a:t>
            </a:r>
          </a:p>
          <a:p>
            <a:pPr marL="0" indent="0">
              <a:buNone/>
            </a:pPr>
            <a:r>
              <a:rPr lang="ja-JP" altLang="ja-JP" sz="2000" dirty="0">
                <a:latin typeface="Times" pitchFamily="2" charset="0"/>
                <a:cs typeface="Times"/>
              </a:rPr>
              <a:t>　</a:t>
            </a:r>
            <a:r>
              <a:rPr lang="en-US" altLang="en-US" sz="2000" dirty="0">
                <a:latin typeface="Times" pitchFamily="2" charset="0"/>
                <a:cs typeface="Times"/>
              </a:rPr>
              <a:t>  </a:t>
            </a:r>
            <a:r>
              <a:rPr kumimoji="1" lang="en-US" altLang="ja-JP" sz="2000" dirty="0">
                <a:latin typeface="Times" pitchFamily="2" charset="0"/>
                <a:cs typeface="Times"/>
              </a:rPr>
              <a:t> five females)</a:t>
            </a:r>
          </a:p>
          <a:p>
            <a:pPr marL="0" lvl="0" indent="0" defTabSz="914400" eaLnBrk="0" fontAlgn="base" hangingPunct="0">
              <a:spcBef>
                <a:spcPct val="0"/>
              </a:spcBef>
              <a:spcAft>
                <a:spcPct val="0"/>
              </a:spcAft>
              <a:buClrTx/>
              <a:buNone/>
            </a:pPr>
            <a:endParaRPr kumimoji="0" lang="en-US" altLang="ja-JP" sz="2000" dirty="0">
              <a:solidFill>
                <a:schemeClr val="tx1"/>
              </a:solidFill>
              <a:latin typeface="Times" pitchFamily="2" charset="0"/>
              <a:ea typeface="Times New Roman" panose="02020603050405020304" pitchFamily="18" charset="0"/>
              <a:cs typeface="Times New Roman" panose="02020603050405020304" pitchFamily="18" charset="0"/>
            </a:endParaRPr>
          </a:p>
          <a:p>
            <a:pPr marL="0" lvl="0" indent="0" defTabSz="914400" eaLnBrk="0" fontAlgn="base" hangingPunct="0">
              <a:spcBef>
                <a:spcPct val="0"/>
              </a:spcBef>
              <a:spcAft>
                <a:spcPct val="0"/>
              </a:spcAft>
              <a:buClrTx/>
              <a:buNone/>
            </a:pPr>
            <a:r>
              <a:rPr kumimoji="0" lang="ja-JP" altLang="ja-JP" sz="2000">
                <a:solidFill>
                  <a:schemeClr val="tx1"/>
                </a:solidFill>
                <a:latin typeface="Times" pitchFamily="2" charset="0"/>
                <a:ea typeface="Times New Roman" panose="02020603050405020304" pitchFamily="18" charset="0"/>
                <a:cs typeface="Times New Roman" panose="02020603050405020304" pitchFamily="18" charset="0"/>
              </a:rPr>
              <a:t>TABLE 1</a:t>
            </a:r>
            <a:endParaRPr kumimoji="0" lang="ja-JP" altLang="ja-JP" sz="800">
              <a:solidFill>
                <a:schemeClr val="tx1"/>
              </a:solidFill>
              <a:latin typeface="Times" pitchFamily="2" charset="0"/>
            </a:endParaRPr>
          </a:p>
          <a:p>
            <a:pPr marL="0" lvl="0" indent="0" defTabSz="914400" eaLnBrk="0" fontAlgn="base" hangingPunct="0">
              <a:spcBef>
                <a:spcPct val="0"/>
              </a:spcBef>
              <a:spcAft>
                <a:spcPct val="0"/>
              </a:spcAft>
              <a:buClrTx/>
              <a:buNone/>
            </a:pPr>
            <a:r>
              <a:rPr kumimoji="0" lang="ja-JP" altLang="ja-JP" sz="2000" u="sng">
                <a:solidFill>
                  <a:schemeClr val="tx1"/>
                </a:solidFill>
                <a:latin typeface="Times" pitchFamily="2" charset="0"/>
                <a:ea typeface="Times New Roman" panose="02020603050405020304" pitchFamily="18" charset="0"/>
                <a:cs typeface="Times New Roman" panose="02020603050405020304" pitchFamily="18" charset="0"/>
              </a:rPr>
              <a:t>Name, sex, age</a:t>
            </a:r>
            <a:endParaRPr kumimoji="0" lang="ja-JP" altLang="ja-JP" sz="800">
              <a:solidFill>
                <a:schemeClr val="tx1"/>
              </a:solidFill>
              <a:latin typeface="Times" pitchFamily="2" charset="0"/>
            </a:endParaRPr>
          </a:p>
          <a:p>
            <a:pPr marL="0" indent="0">
              <a:buNone/>
            </a:pPr>
            <a:endParaRPr kumimoji="1" lang="en-US" altLang="ja-JP" sz="2000" dirty="0">
              <a:latin typeface="Times" pitchFamily="2" charset="0"/>
              <a:cs typeface="Times"/>
            </a:endParaRPr>
          </a:p>
          <a:p>
            <a:pPr marL="0" indent="0">
              <a:buNone/>
            </a:pPr>
            <a:endParaRPr lang="en-US" altLang="ja-JP" sz="2000" dirty="0">
              <a:latin typeface="Times" pitchFamily="2" charset="0"/>
              <a:cs typeface="Times"/>
            </a:endParaRPr>
          </a:p>
          <a:p>
            <a:pPr marL="0" indent="0">
              <a:buNone/>
            </a:pPr>
            <a:endParaRPr lang="en-US" altLang="ja-JP" sz="2000" b="1" dirty="0">
              <a:latin typeface="Times" pitchFamily="2" charset="0"/>
              <a:cs typeface="Times"/>
            </a:endParaRPr>
          </a:p>
          <a:p>
            <a:pPr marL="0" indent="0">
              <a:buNone/>
            </a:pPr>
            <a:endParaRPr kumimoji="1" lang="en-US" altLang="ja-JP" sz="2000" b="1" dirty="0">
              <a:latin typeface="Times" pitchFamily="2" charset="0"/>
              <a:cs typeface="Times"/>
            </a:endParaRPr>
          </a:p>
        </p:txBody>
      </p:sp>
      <p:graphicFrame>
        <p:nvGraphicFramePr>
          <p:cNvPr id="4" name="表 3">
            <a:extLst>
              <a:ext uri="{FF2B5EF4-FFF2-40B4-BE49-F238E27FC236}">
                <a16:creationId xmlns:a16="http://schemas.microsoft.com/office/drawing/2014/main" id="{58695542-06F0-264D-B1D0-9EDCCEE3594C}"/>
              </a:ext>
            </a:extLst>
          </p:cNvPr>
          <p:cNvGraphicFramePr>
            <a:graphicFrameLocks noGrp="1"/>
          </p:cNvGraphicFramePr>
          <p:nvPr>
            <p:extLst>
              <p:ext uri="{D42A27DB-BD31-4B8C-83A1-F6EECF244321}">
                <p14:modId xmlns:p14="http://schemas.microsoft.com/office/powerpoint/2010/main" val="1649274613"/>
              </p:ext>
            </p:extLst>
          </p:nvPr>
        </p:nvGraphicFramePr>
        <p:xfrm>
          <a:off x="1313830" y="4475660"/>
          <a:ext cx="6621447" cy="727711"/>
        </p:xfrm>
        <a:graphic>
          <a:graphicData uri="http://schemas.openxmlformats.org/drawingml/2006/table">
            <a:tbl>
              <a:tblPr firstRow="1" firstCol="1" bandRow="1">
                <a:tableStyleId>{5C22544A-7EE6-4342-B048-85BDC9FD1C3A}</a:tableStyleId>
              </a:tblPr>
              <a:tblGrid>
                <a:gridCol w="827194">
                  <a:extLst>
                    <a:ext uri="{9D8B030D-6E8A-4147-A177-3AD203B41FA5}">
                      <a16:colId xmlns:a16="http://schemas.microsoft.com/office/drawing/2014/main" val="2041010238"/>
                    </a:ext>
                  </a:extLst>
                </a:gridCol>
                <a:gridCol w="827194">
                  <a:extLst>
                    <a:ext uri="{9D8B030D-6E8A-4147-A177-3AD203B41FA5}">
                      <a16:colId xmlns:a16="http://schemas.microsoft.com/office/drawing/2014/main" val="3551921295"/>
                    </a:ext>
                  </a:extLst>
                </a:gridCol>
                <a:gridCol w="827194">
                  <a:extLst>
                    <a:ext uri="{9D8B030D-6E8A-4147-A177-3AD203B41FA5}">
                      <a16:colId xmlns:a16="http://schemas.microsoft.com/office/drawing/2014/main" val="2024366038"/>
                    </a:ext>
                  </a:extLst>
                </a:gridCol>
                <a:gridCol w="827973">
                  <a:extLst>
                    <a:ext uri="{9D8B030D-6E8A-4147-A177-3AD203B41FA5}">
                      <a16:colId xmlns:a16="http://schemas.microsoft.com/office/drawing/2014/main" val="362976474"/>
                    </a:ext>
                  </a:extLst>
                </a:gridCol>
                <a:gridCol w="827973">
                  <a:extLst>
                    <a:ext uri="{9D8B030D-6E8A-4147-A177-3AD203B41FA5}">
                      <a16:colId xmlns:a16="http://schemas.microsoft.com/office/drawing/2014/main" val="1863543249"/>
                    </a:ext>
                  </a:extLst>
                </a:gridCol>
                <a:gridCol w="827973">
                  <a:extLst>
                    <a:ext uri="{9D8B030D-6E8A-4147-A177-3AD203B41FA5}">
                      <a16:colId xmlns:a16="http://schemas.microsoft.com/office/drawing/2014/main" val="1948115650"/>
                    </a:ext>
                  </a:extLst>
                </a:gridCol>
                <a:gridCol w="827973">
                  <a:extLst>
                    <a:ext uri="{9D8B030D-6E8A-4147-A177-3AD203B41FA5}">
                      <a16:colId xmlns:a16="http://schemas.microsoft.com/office/drawing/2014/main" val="2262028335"/>
                    </a:ext>
                  </a:extLst>
                </a:gridCol>
                <a:gridCol w="827973">
                  <a:extLst>
                    <a:ext uri="{9D8B030D-6E8A-4147-A177-3AD203B41FA5}">
                      <a16:colId xmlns:a16="http://schemas.microsoft.com/office/drawing/2014/main" val="1049812463"/>
                    </a:ext>
                  </a:extLst>
                </a:gridCol>
              </a:tblGrid>
              <a:tr h="296714">
                <a:tc>
                  <a:txBody>
                    <a:bodyPr/>
                    <a:lstStyle/>
                    <a:p>
                      <a:pPr algn="just">
                        <a:spcAft>
                          <a:spcPts val="0"/>
                        </a:spcAft>
                      </a:pPr>
                      <a:r>
                        <a:rPr lang="en-US" sz="1200" kern="0">
                          <a:effectLst/>
                        </a:rPr>
                        <a:t>Akemi </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Aiko</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Shinji</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Toru</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Yuko</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Satoko</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Midori</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Cika</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40802454"/>
                  </a:ext>
                </a:extLst>
              </a:tr>
              <a:tr h="430997">
                <a:tc>
                  <a:txBody>
                    <a:bodyPr/>
                    <a:lstStyle/>
                    <a:p>
                      <a:pPr algn="just">
                        <a:spcAft>
                          <a:spcPts val="0"/>
                        </a:spcAft>
                      </a:pPr>
                      <a:r>
                        <a:rPr lang="en-US" sz="1200" kern="0">
                          <a:effectLst/>
                        </a:rPr>
                        <a:t>F, 22</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F, 21</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M, 20</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dirty="0">
                          <a:effectLst/>
                        </a:rPr>
                        <a:t>M, 20</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F, 20</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F, 20</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a:effectLst/>
                        </a:rPr>
                        <a:t>F, 20</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200" kern="0" dirty="0">
                          <a:effectLst/>
                        </a:rPr>
                        <a:t>F, 20</a:t>
                      </a:r>
                      <a:endParaRPr lang="ja-JP" sz="12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486868630"/>
                  </a:ext>
                </a:extLst>
              </a:tr>
            </a:tbl>
          </a:graphicData>
        </a:graphic>
      </p:graphicFrame>
      <p:sp>
        <p:nvSpPr>
          <p:cNvPr id="5" name="Rectangle 1">
            <a:extLst>
              <a:ext uri="{FF2B5EF4-FFF2-40B4-BE49-F238E27FC236}">
                <a16:creationId xmlns:a16="http://schemas.microsoft.com/office/drawing/2014/main" id="{A49FADA9-FB20-1746-B817-9C7E666BC891}"/>
              </a:ext>
            </a:extLst>
          </p:cNvPr>
          <p:cNvSpPr>
            <a:spLocks noChangeArrowheads="1"/>
          </p:cNvSpPr>
          <p:nvPr/>
        </p:nvSpPr>
        <p:spPr bwMode="auto">
          <a:xfrm>
            <a:off x="1771031" y="5314393"/>
            <a:ext cx="419434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b="0" i="1" u="none"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rPr>
              <a:t>Notes: </a:t>
            </a:r>
            <a:r>
              <a:rPr kumimoji="0" lang="ja-JP" altLang="ja-JP" b="0" i="0" u="none"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rPr>
              <a:t>All names are pseudonyms. </a:t>
            </a:r>
            <a:endParaRPr kumimoji="0" lang="ja-JP" altLang="ja-JP" b="0" i="0" u="none" strike="noStrike" cap="none" normalizeH="0" baseline="0">
              <a:ln>
                <a:noFill/>
              </a:ln>
              <a:solidFill>
                <a:schemeClr val="tx1"/>
              </a:solidFill>
              <a:effectLst/>
              <a:latin typeface="Times" pitchFamily="2" charset="0"/>
            </a:endParaRPr>
          </a:p>
        </p:txBody>
      </p:sp>
    </p:spTree>
    <p:extLst>
      <p:ext uri="{BB962C8B-B14F-4D97-AF65-F5344CB8AC3E}">
        <p14:creationId xmlns:p14="http://schemas.microsoft.com/office/powerpoint/2010/main" val="3300283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7E9EBB-AB05-7F4E-8B56-3BC61DCEB736}"/>
              </a:ext>
            </a:extLst>
          </p:cNvPr>
          <p:cNvSpPr>
            <a:spLocks noGrp="1"/>
          </p:cNvSpPr>
          <p:nvPr>
            <p:ph type="title"/>
          </p:nvPr>
        </p:nvSpPr>
        <p:spPr>
          <a:xfrm>
            <a:off x="1019915" y="537024"/>
            <a:ext cx="6589199" cy="1280890"/>
          </a:xfrm>
        </p:spPr>
        <p:txBody>
          <a:bodyPr/>
          <a:lstStyle/>
          <a:p>
            <a:pPr algn="ctr"/>
            <a:r>
              <a:rPr lang="en-US" altLang="ja-JP" dirty="0">
                <a:latin typeface="Times" pitchFamily="2" charset="0"/>
              </a:rPr>
              <a:t>Methods</a:t>
            </a:r>
            <a:endParaRPr kumimoji="1" lang="ja-JP" altLang="en-US"/>
          </a:p>
        </p:txBody>
      </p:sp>
      <p:sp>
        <p:nvSpPr>
          <p:cNvPr id="3" name="コンテンツ プレースホルダー 2">
            <a:extLst>
              <a:ext uri="{FF2B5EF4-FFF2-40B4-BE49-F238E27FC236}">
                <a16:creationId xmlns:a16="http://schemas.microsoft.com/office/drawing/2014/main" id="{771EFA98-8D52-BE45-B309-93BBB6E2A57F}"/>
              </a:ext>
            </a:extLst>
          </p:cNvPr>
          <p:cNvSpPr>
            <a:spLocks noGrp="1"/>
          </p:cNvSpPr>
          <p:nvPr>
            <p:ph idx="1"/>
          </p:nvPr>
        </p:nvSpPr>
        <p:spPr>
          <a:xfrm>
            <a:off x="1017129" y="1621971"/>
            <a:ext cx="6591985" cy="3777622"/>
          </a:xfrm>
        </p:spPr>
        <p:txBody>
          <a:bodyPr/>
          <a:lstStyle/>
          <a:p>
            <a:pPr marL="0" indent="0">
              <a:buNone/>
            </a:pPr>
            <a:r>
              <a:rPr lang="ja-JP" altLang="en-US" sz="2000">
                <a:latin typeface="Times" pitchFamily="2" charset="0"/>
                <a:cs typeface="Times"/>
              </a:rPr>
              <a:t>・</a:t>
            </a:r>
            <a:r>
              <a:rPr lang="en-US" altLang="ja-JP" sz="2000" dirty="0">
                <a:latin typeface="Times" pitchFamily="2" charset="0"/>
                <a:cs typeface="Times"/>
              </a:rPr>
              <a:t>They learned English through content-based instruction (CBI) for the first two years (four 90-minutes classes per week). Students engaged in communicative activities through CBI and changed their beliefs about </a:t>
            </a:r>
            <a:r>
              <a:rPr lang="en-US" altLang="ja-JP" sz="2000" u="sng" dirty="0">
                <a:latin typeface="Times" pitchFamily="2" charset="0"/>
                <a:cs typeface="Times"/>
              </a:rPr>
              <a:t>language learning</a:t>
            </a:r>
            <a:r>
              <a:rPr lang="en-US" altLang="ja-JP" sz="2000" dirty="0">
                <a:latin typeface="Times" pitchFamily="2" charset="0"/>
                <a:cs typeface="Times"/>
              </a:rPr>
              <a:t> before the training started (see </a:t>
            </a:r>
            <a:r>
              <a:rPr lang="en-US" altLang="ja-JP" sz="2000" dirty="0">
                <a:latin typeface="Times" charset="0"/>
                <a:ea typeface="Times" charset="0"/>
                <a:cs typeface="Times" charset="0"/>
              </a:rPr>
              <a:t>Nguyen &amp; Sato, 2016; Nguyen, 2017). </a:t>
            </a:r>
            <a:endParaRPr lang="en-US" altLang="ja-JP" sz="2000" dirty="0">
              <a:latin typeface="Times" pitchFamily="2" charset="0"/>
              <a:cs typeface="Times"/>
            </a:endParaRPr>
          </a:p>
          <a:p>
            <a:pPr marL="0" indent="0">
              <a:buNone/>
            </a:pPr>
            <a:endParaRPr kumimoji="1" lang="ja-JP" altLang="en-US"/>
          </a:p>
        </p:txBody>
      </p:sp>
    </p:spTree>
    <p:extLst>
      <p:ext uri="{BB962C8B-B14F-4D97-AF65-F5344CB8AC3E}">
        <p14:creationId xmlns:p14="http://schemas.microsoft.com/office/powerpoint/2010/main" val="4183964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198D7B-966E-6241-919B-D3E97680EA6F}"/>
              </a:ext>
            </a:extLst>
          </p:cNvPr>
          <p:cNvSpPr>
            <a:spLocks noGrp="1"/>
          </p:cNvSpPr>
          <p:nvPr>
            <p:ph type="title"/>
          </p:nvPr>
        </p:nvSpPr>
        <p:spPr>
          <a:xfrm>
            <a:off x="1237630" y="613224"/>
            <a:ext cx="6589199" cy="1280890"/>
          </a:xfrm>
        </p:spPr>
        <p:txBody>
          <a:bodyPr>
            <a:normAutofit/>
          </a:bodyPr>
          <a:lstStyle/>
          <a:p>
            <a:pPr algn="ctr"/>
            <a:r>
              <a:rPr lang="en-US" altLang="ja-JP" sz="4000" dirty="0">
                <a:latin typeface="Times" pitchFamily="2" charset="0"/>
              </a:rPr>
              <a:t>Methods</a:t>
            </a:r>
            <a:endParaRPr kumimoji="1" lang="ja-JP" altLang="en-US" sz="4000"/>
          </a:p>
        </p:txBody>
      </p:sp>
      <p:sp>
        <p:nvSpPr>
          <p:cNvPr id="3" name="コンテンツ プレースホルダー 2">
            <a:extLst>
              <a:ext uri="{FF2B5EF4-FFF2-40B4-BE49-F238E27FC236}">
                <a16:creationId xmlns:a16="http://schemas.microsoft.com/office/drawing/2014/main" id="{EB568E83-5613-C544-924A-43782A6EB970}"/>
              </a:ext>
            </a:extLst>
          </p:cNvPr>
          <p:cNvSpPr>
            <a:spLocks noGrp="1"/>
          </p:cNvSpPr>
          <p:nvPr>
            <p:ph idx="1"/>
          </p:nvPr>
        </p:nvSpPr>
        <p:spPr>
          <a:xfrm>
            <a:off x="886502" y="1491341"/>
            <a:ext cx="7506385" cy="5072743"/>
          </a:xfrm>
        </p:spPr>
        <p:txBody>
          <a:bodyPr/>
          <a:lstStyle/>
          <a:p>
            <a:pPr marL="0" lvl="0" indent="0">
              <a:spcBef>
                <a:spcPts val="0"/>
              </a:spcBef>
              <a:buClrTx/>
              <a:buSzTx/>
              <a:buNone/>
            </a:pPr>
            <a:r>
              <a:rPr lang="en-US" altLang="ja-JP" sz="2000" dirty="0">
                <a:latin typeface="Times" charset="0"/>
                <a:ea typeface="Times" charset="0"/>
                <a:cs typeface="Times" charset="0"/>
              </a:rPr>
              <a:t>“I’d like to talk [about] my language history. I like learning English since I was a junior high school student, because I can learn different cultures by learning English. However, it was little boring to learn English in high school, because my English teachers taught English to pass the exam. Therefore, I really enjoyed Yoshi sensei’s class. I learned English [in] various ways, for example pair work or singing [a] song. Every way was very interesting for me. One of the most favorite ways is literature circle, because I can learn language in different ways.” (Aiko, LLH, 1</a:t>
            </a:r>
            <a:r>
              <a:rPr lang="en-US" altLang="ja-JP" sz="2000" baseline="30000" dirty="0">
                <a:latin typeface="Times" charset="0"/>
                <a:ea typeface="Times" charset="0"/>
                <a:cs typeface="Times" charset="0"/>
              </a:rPr>
              <a:t>st</a:t>
            </a:r>
            <a:r>
              <a:rPr lang="en-US" altLang="ja-JP" sz="2000" dirty="0">
                <a:latin typeface="Times" charset="0"/>
                <a:ea typeface="Times" charset="0"/>
                <a:cs typeface="Times" charset="0"/>
              </a:rPr>
              <a:t> semester, 2014)</a:t>
            </a:r>
          </a:p>
          <a:p>
            <a:pPr marL="0" lvl="0" indent="0">
              <a:spcBef>
                <a:spcPts val="0"/>
              </a:spcBef>
              <a:buClrTx/>
              <a:buSzTx/>
              <a:buNone/>
            </a:pPr>
            <a:endParaRPr lang="en-US" altLang="ja-JP" sz="2000" dirty="0">
              <a:latin typeface="Times" charset="0"/>
              <a:ea typeface="Times" charset="0"/>
              <a:cs typeface="Times" charset="0"/>
            </a:endParaRPr>
          </a:p>
          <a:p>
            <a:pPr marL="0" indent="0">
              <a:spcBef>
                <a:spcPts val="0"/>
              </a:spcBef>
              <a:buClrTx/>
              <a:buNone/>
            </a:pPr>
            <a:r>
              <a:rPr lang="en-US" altLang="ja-JP" sz="2000" dirty="0">
                <a:latin typeface="Times" pitchFamily="2" charset="0"/>
              </a:rPr>
              <a:t>“Yoshi’s class had a pair work many times, thanks to this I could communicate with many classmates. We can learn not only English but also everything from my classmates, too. That’s why pair work is important.” (Chika, 2014)</a:t>
            </a:r>
            <a:endParaRPr lang="ja-JP" altLang="ja-JP" sz="2000">
              <a:latin typeface="Times" pitchFamily="2" charset="0"/>
            </a:endParaRPr>
          </a:p>
          <a:p>
            <a:pPr marL="0" lvl="0" indent="0">
              <a:spcBef>
                <a:spcPts val="0"/>
              </a:spcBef>
              <a:buClrTx/>
              <a:buSzTx/>
              <a:buNone/>
            </a:pPr>
            <a:endParaRPr lang="en-US" altLang="ja-JP" sz="2000" dirty="0">
              <a:latin typeface="Times" charset="0"/>
              <a:ea typeface="Times" charset="0"/>
              <a:cs typeface="Times" charset="0"/>
            </a:endParaRPr>
          </a:p>
          <a:p>
            <a:pPr marL="0" indent="0">
              <a:buNone/>
            </a:pPr>
            <a:endParaRPr kumimoji="1" lang="ja-JP" altLang="en-US"/>
          </a:p>
        </p:txBody>
      </p:sp>
    </p:spTree>
    <p:extLst>
      <p:ext uri="{BB962C8B-B14F-4D97-AF65-F5344CB8AC3E}">
        <p14:creationId xmlns:p14="http://schemas.microsoft.com/office/powerpoint/2010/main" val="370229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F365BC-A408-E64F-A5DF-D4485EC48351}"/>
              </a:ext>
            </a:extLst>
          </p:cNvPr>
          <p:cNvSpPr>
            <a:spLocks noGrp="1"/>
          </p:cNvSpPr>
          <p:nvPr>
            <p:ph type="title"/>
          </p:nvPr>
        </p:nvSpPr>
        <p:spPr>
          <a:xfrm>
            <a:off x="1085229" y="645881"/>
            <a:ext cx="6589199" cy="1280890"/>
          </a:xfrm>
        </p:spPr>
        <p:txBody>
          <a:bodyPr/>
          <a:lstStyle/>
          <a:p>
            <a:pPr algn="ctr"/>
            <a:r>
              <a:rPr lang="en-US" altLang="ja-JP" dirty="0">
                <a:latin typeface="Times" pitchFamily="2" charset="0"/>
              </a:rPr>
              <a:t>Methods</a:t>
            </a:r>
            <a:endParaRPr kumimoji="1" lang="ja-JP" altLang="en-US"/>
          </a:p>
        </p:txBody>
      </p:sp>
      <p:sp>
        <p:nvSpPr>
          <p:cNvPr id="3" name="コンテンツ プレースホルダー 2">
            <a:extLst>
              <a:ext uri="{FF2B5EF4-FFF2-40B4-BE49-F238E27FC236}">
                <a16:creationId xmlns:a16="http://schemas.microsoft.com/office/drawing/2014/main" id="{671C8056-4C07-4940-9636-F9B7116FDCF0}"/>
              </a:ext>
            </a:extLst>
          </p:cNvPr>
          <p:cNvSpPr>
            <a:spLocks noGrp="1"/>
          </p:cNvSpPr>
          <p:nvPr>
            <p:ph idx="1"/>
          </p:nvPr>
        </p:nvSpPr>
        <p:spPr>
          <a:xfrm>
            <a:off x="1278386" y="2155371"/>
            <a:ext cx="7010208" cy="3777622"/>
          </a:xfrm>
        </p:spPr>
        <p:txBody>
          <a:bodyPr/>
          <a:lstStyle/>
          <a:p>
            <a:pPr marL="0" indent="0">
              <a:buNone/>
            </a:pPr>
            <a:r>
              <a:rPr lang="en-US" altLang="ja-JP" sz="2000" dirty="0">
                <a:latin typeface="Times" pitchFamily="2" charset="0"/>
                <a:cs typeface="Times"/>
              </a:rPr>
              <a:t>2. Teacher Training Program (from April 2015 to January 2016)</a:t>
            </a:r>
          </a:p>
          <a:p>
            <a:pPr marL="0" indent="0">
              <a:buNone/>
            </a:pPr>
            <a:r>
              <a:rPr lang="ja-JP" altLang="en-US" sz="2000">
                <a:latin typeface="Times" pitchFamily="2" charset="0"/>
                <a:cs typeface="Times"/>
              </a:rPr>
              <a:t>・</a:t>
            </a:r>
            <a:r>
              <a:rPr lang="en-US" altLang="ja-JP" sz="2000" dirty="0">
                <a:latin typeface="Times" pitchFamily="2" charset="0"/>
                <a:cs typeface="Times"/>
              </a:rPr>
              <a:t>once a week, 90-minute training class</a:t>
            </a:r>
          </a:p>
          <a:p>
            <a:pPr marL="0" indent="0">
              <a:buNone/>
            </a:pPr>
            <a:r>
              <a:rPr lang="ja-JP" altLang="en-US" sz="2000">
                <a:latin typeface="Times" pitchFamily="2" charset="0"/>
                <a:cs typeface="Times"/>
              </a:rPr>
              <a:t>・</a:t>
            </a:r>
            <a:r>
              <a:rPr lang="en-US" altLang="ja-JP" sz="2000" dirty="0">
                <a:latin typeface="Times" pitchFamily="2" charset="0"/>
                <a:cs typeface="Times"/>
              </a:rPr>
              <a:t>15 weeks both in the first and second semester</a:t>
            </a:r>
          </a:p>
          <a:p>
            <a:pPr marL="0" indent="0">
              <a:buNone/>
            </a:pPr>
            <a:r>
              <a:rPr lang="ja-JP" altLang="en-US" sz="2000">
                <a:latin typeface="Times" pitchFamily="2" charset="0"/>
                <a:cs typeface="Times"/>
              </a:rPr>
              <a:t>・</a:t>
            </a:r>
            <a:r>
              <a:rPr lang="en-US" altLang="ja-JP" sz="2000" dirty="0">
                <a:latin typeface="Times" pitchFamily="2" charset="0"/>
                <a:cs typeface="Times"/>
              </a:rPr>
              <a:t>the level of students’ English </a:t>
            </a:r>
          </a:p>
          <a:p>
            <a:pPr marL="0" indent="0">
              <a:buNone/>
            </a:pPr>
            <a:r>
              <a:rPr lang="en-US" altLang="ja-JP" sz="2000" dirty="0">
                <a:latin typeface="Times" pitchFamily="2" charset="0"/>
                <a:cs typeface="Times"/>
              </a:rPr>
              <a:t>       (550 to 750 in TOEIC)</a:t>
            </a:r>
            <a:endParaRPr lang="ja-JP" altLang="en-US" sz="2000">
              <a:latin typeface="Times" pitchFamily="2" charset="0"/>
              <a:cs typeface="Times"/>
            </a:endParaRPr>
          </a:p>
          <a:p>
            <a:pPr marL="0" indent="0">
              <a:buNone/>
            </a:pPr>
            <a:endParaRPr kumimoji="1" lang="ja-JP" altLang="en-US"/>
          </a:p>
        </p:txBody>
      </p:sp>
    </p:spTree>
    <p:extLst>
      <p:ext uri="{BB962C8B-B14F-4D97-AF65-F5344CB8AC3E}">
        <p14:creationId xmlns:p14="http://schemas.microsoft.com/office/powerpoint/2010/main" val="1450521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342996" y="127216"/>
            <a:ext cx="8229600" cy="6116648"/>
          </a:xfrm>
        </p:spPr>
        <p:txBody>
          <a:bodyPr/>
          <a:lstStyle/>
          <a:p>
            <a:pPr marL="0" indent="0">
              <a:buNone/>
            </a:pPr>
            <a:r>
              <a:rPr kumimoji="1" lang="en-US" altLang="ja-JP" sz="2000" dirty="0">
                <a:latin typeface="Times" pitchFamily="2" charset="0"/>
                <a:cs typeface="Times"/>
              </a:rPr>
              <a:t>2. Teacher Training Program </a:t>
            </a:r>
            <a:r>
              <a:rPr lang="en-US" altLang="ja-JP" sz="2000" dirty="0">
                <a:latin typeface="Times" pitchFamily="2" charset="0"/>
                <a:cs typeface="Times"/>
              </a:rPr>
              <a:t>(staring in the third year)</a:t>
            </a:r>
          </a:p>
          <a:p>
            <a:pPr marL="0" indent="0">
              <a:buNone/>
            </a:pPr>
            <a:r>
              <a:rPr lang="en-US" altLang="ja-JP" sz="2000" dirty="0">
                <a:latin typeface="Times" pitchFamily="2" charset="0"/>
              </a:rPr>
              <a:t>(1) Textbook: “English for Primary Teachers” </a:t>
            </a:r>
            <a:r>
              <a:rPr lang="en-US" altLang="ja-JP" sz="2000" dirty="0">
                <a:latin typeface="Times" pitchFamily="2" charset="0"/>
                <a:cs typeface="Times"/>
              </a:rPr>
              <a:t>(Slattery &amp; Willis, 2001)</a:t>
            </a:r>
          </a:p>
          <a:p>
            <a:pPr marL="0" indent="0">
              <a:buNone/>
            </a:pPr>
            <a:r>
              <a:rPr lang="en-US" altLang="ja-JP" sz="2000" dirty="0">
                <a:latin typeface="Times" pitchFamily="2" charset="0"/>
                <a:cs typeface="Times"/>
              </a:rPr>
              <a:t>(2) Curriculum</a:t>
            </a:r>
          </a:p>
          <a:p>
            <a:pPr marL="0" indent="0">
              <a:buNone/>
            </a:pPr>
            <a:r>
              <a:rPr lang="ja-JP" altLang="en-US" sz="2000">
                <a:latin typeface="Times" pitchFamily="2" charset="0"/>
                <a:cs typeface="Times"/>
              </a:rPr>
              <a:t>・</a:t>
            </a:r>
            <a:r>
              <a:rPr lang="en-US" altLang="ja-JP" sz="2000" dirty="0">
                <a:latin typeface="Times" pitchFamily="2" charset="0"/>
                <a:cs typeface="Times"/>
              </a:rPr>
              <a:t>1st semester</a:t>
            </a:r>
            <a:endParaRPr lang="en-US" altLang="ja-JP" dirty="0">
              <a:latin typeface="Times"/>
              <a:cs typeface="Times"/>
            </a:endParaRPr>
          </a:p>
          <a:p>
            <a:pPr marL="0" indent="0">
              <a:buNone/>
            </a:pPr>
            <a:endParaRPr kumimoji="1" lang="ja-JP" altLang="en-US" dirty="0">
              <a:latin typeface="Times"/>
              <a:cs typeface="Times"/>
            </a:endParaRPr>
          </a:p>
        </p:txBody>
      </p:sp>
      <p:graphicFrame>
        <p:nvGraphicFramePr>
          <p:cNvPr id="4" name="表 3"/>
          <p:cNvGraphicFramePr>
            <a:graphicFrameLocks noGrp="1"/>
          </p:cNvGraphicFramePr>
          <p:nvPr>
            <p:extLst>
              <p:ext uri="{D42A27DB-BD31-4B8C-83A1-F6EECF244321}">
                <p14:modId xmlns:p14="http://schemas.microsoft.com/office/powerpoint/2010/main" val="279401344"/>
              </p:ext>
            </p:extLst>
          </p:nvPr>
        </p:nvGraphicFramePr>
        <p:xfrm>
          <a:off x="1342996" y="3254829"/>
          <a:ext cx="6778624" cy="3234690"/>
        </p:xfrm>
        <a:graphic>
          <a:graphicData uri="http://schemas.openxmlformats.org/drawingml/2006/table">
            <a:tbl>
              <a:tblPr firstRow="1" bandRow="1">
                <a:tableStyleId>{5C22544A-7EE6-4342-B048-85BDC9FD1C3A}</a:tableStyleId>
              </a:tblPr>
              <a:tblGrid>
                <a:gridCol w="935591">
                  <a:extLst>
                    <a:ext uri="{9D8B030D-6E8A-4147-A177-3AD203B41FA5}">
                      <a16:colId xmlns:a16="http://schemas.microsoft.com/office/drawing/2014/main" val="20000"/>
                    </a:ext>
                  </a:extLst>
                </a:gridCol>
                <a:gridCol w="2525159">
                  <a:extLst>
                    <a:ext uri="{9D8B030D-6E8A-4147-A177-3AD203B41FA5}">
                      <a16:colId xmlns:a16="http://schemas.microsoft.com/office/drawing/2014/main" val="20001"/>
                    </a:ext>
                  </a:extLst>
                </a:gridCol>
                <a:gridCol w="3317874">
                  <a:extLst>
                    <a:ext uri="{9D8B030D-6E8A-4147-A177-3AD203B41FA5}">
                      <a16:colId xmlns:a16="http://schemas.microsoft.com/office/drawing/2014/main" val="20002"/>
                    </a:ext>
                  </a:extLst>
                </a:gridCol>
              </a:tblGrid>
              <a:tr h="198664">
                <a:tc>
                  <a:txBody>
                    <a:bodyPr/>
                    <a:lstStyle/>
                    <a:p>
                      <a:endParaRPr kumimoji="1" lang="ja-JP" altLang="en-US" sz="1600" dirty="0">
                        <a:latin typeface="Times" pitchFamily="2" charset="0"/>
                      </a:endParaRPr>
                    </a:p>
                  </a:txBody>
                  <a:tcPr/>
                </a:tc>
                <a:tc>
                  <a:txBody>
                    <a:bodyPr/>
                    <a:lstStyle/>
                    <a:p>
                      <a:r>
                        <a:rPr kumimoji="1" lang="en-US" altLang="ja-JP" sz="1600" dirty="0">
                          <a:latin typeface="Times" pitchFamily="2" charset="0"/>
                        </a:rPr>
                        <a:t>Topic</a:t>
                      </a:r>
                      <a:endParaRPr kumimoji="1" lang="ja-JP" altLang="en-US" sz="1600" dirty="0">
                        <a:latin typeface="Times" pitchFamily="2" charset="0"/>
                      </a:endParaRPr>
                    </a:p>
                  </a:txBody>
                  <a:tcPr/>
                </a:tc>
                <a:tc>
                  <a:txBody>
                    <a:bodyPr/>
                    <a:lstStyle/>
                    <a:p>
                      <a:r>
                        <a:rPr kumimoji="1" lang="en-US" altLang="ja-JP" sz="1600" dirty="0">
                          <a:latin typeface="Times" pitchFamily="2" charset="0"/>
                        </a:rPr>
                        <a:t>Activities</a:t>
                      </a:r>
                      <a:endParaRPr kumimoji="1" lang="ja-JP" altLang="en-US" sz="1600" dirty="0">
                        <a:latin typeface="Times" pitchFamily="2" charset="0"/>
                      </a:endParaRPr>
                    </a:p>
                  </a:txBody>
                  <a:tcPr/>
                </a:tc>
                <a:extLst>
                  <a:ext uri="{0D108BD9-81ED-4DB2-BD59-A6C34878D82A}">
                    <a16:rowId xmlns:a16="http://schemas.microsoft.com/office/drawing/2014/main" val="10000"/>
                  </a:ext>
                </a:extLst>
              </a:tr>
              <a:tr h="518160">
                <a:tc>
                  <a:txBody>
                    <a:bodyPr/>
                    <a:lstStyle/>
                    <a:p>
                      <a:r>
                        <a:rPr kumimoji="1" lang="en-US" altLang="ja-JP" sz="1600" dirty="0">
                          <a:latin typeface="Times" pitchFamily="2" charset="0"/>
                        </a:rPr>
                        <a:t>Unit 1</a:t>
                      </a:r>
                      <a:endParaRPr kumimoji="1" lang="ja-JP" altLang="en-US" sz="1600" dirty="0">
                        <a:latin typeface="Times" pitchFamily="2" charset="0"/>
                      </a:endParaRPr>
                    </a:p>
                  </a:txBody>
                  <a:tcPr/>
                </a:tc>
                <a:tc>
                  <a:txBody>
                    <a:bodyPr/>
                    <a:lstStyle/>
                    <a:p>
                      <a:r>
                        <a:rPr kumimoji="1" lang="en-US" altLang="ja-JP" sz="1600" dirty="0">
                          <a:latin typeface="Times" pitchFamily="2" charset="0"/>
                        </a:rPr>
                        <a:t>Teaching young leaners</a:t>
                      </a:r>
                      <a:endParaRPr kumimoji="1" lang="ja-JP" altLang="en-US" sz="1600" dirty="0">
                        <a:latin typeface="Times" pitchFamily="2" charset="0"/>
                      </a:endParaRPr>
                    </a:p>
                  </a:txBody>
                  <a:tcPr/>
                </a:tc>
                <a:tc>
                  <a:txBody>
                    <a:bodyPr/>
                    <a:lstStyle/>
                    <a:p>
                      <a:r>
                        <a:rPr kumimoji="1" lang="en-US" altLang="ja-JP" sz="1600" dirty="0">
                          <a:latin typeface="Times" pitchFamily="2" charset="0"/>
                        </a:rPr>
                        <a:t>Model lesson, Demonstration</a:t>
                      </a:r>
                    </a:p>
                  </a:txBody>
                  <a:tcPr/>
                </a:tc>
                <a:extLst>
                  <a:ext uri="{0D108BD9-81ED-4DB2-BD59-A6C34878D82A}">
                    <a16:rowId xmlns:a16="http://schemas.microsoft.com/office/drawing/2014/main" val="10001"/>
                  </a:ext>
                </a:extLst>
              </a:tr>
              <a:tr h="492125">
                <a:tc>
                  <a:txBody>
                    <a:bodyPr/>
                    <a:lstStyle/>
                    <a:p>
                      <a:r>
                        <a:rPr kumimoji="1" lang="en-US" altLang="ja-JP" sz="1600" dirty="0">
                          <a:latin typeface="Times" pitchFamily="2" charset="0"/>
                        </a:rPr>
                        <a:t>Unit 2</a:t>
                      </a:r>
                      <a:endParaRPr kumimoji="1" lang="ja-JP" altLang="en-US" sz="1600" dirty="0">
                        <a:latin typeface="Times" pitchFamily="2" charset="0"/>
                      </a:endParaRPr>
                    </a:p>
                  </a:txBody>
                  <a:tcPr/>
                </a:tc>
                <a:tc>
                  <a:txBody>
                    <a:bodyPr/>
                    <a:lstStyle/>
                    <a:p>
                      <a:r>
                        <a:rPr kumimoji="1" lang="en-US" altLang="ja-JP" sz="1600" dirty="0">
                          <a:latin typeface="Times" pitchFamily="2" charset="0"/>
                        </a:rPr>
                        <a:t>Listen and do</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endParaRPr kumimoji="1" lang="ja-JP" altLang="en-US" sz="1600" dirty="0">
                        <a:latin typeface="Times" pitchFamily="2" charset="0"/>
                      </a:endParaRPr>
                    </a:p>
                  </a:txBody>
                  <a:tcPr/>
                </a:tc>
                <a:extLst>
                  <a:ext uri="{0D108BD9-81ED-4DB2-BD59-A6C34878D82A}">
                    <a16:rowId xmlns:a16="http://schemas.microsoft.com/office/drawing/2014/main" val="10002"/>
                  </a:ext>
                </a:extLst>
              </a:tr>
              <a:tr h="460375">
                <a:tc>
                  <a:txBody>
                    <a:bodyPr/>
                    <a:lstStyle/>
                    <a:p>
                      <a:r>
                        <a:rPr kumimoji="1" lang="en-US" altLang="ja-JP" sz="1600" dirty="0">
                          <a:latin typeface="Times" pitchFamily="2" charset="0"/>
                        </a:rPr>
                        <a:t>Unit 3</a:t>
                      </a:r>
                      <a:endParaRPr kumimoji="1" lang="ja-JP" altLang="en-US" sz="1600" dirty="0">
                        <a:latin typeface="Times" pitchFamily="2" charset="0"/>
                      </a:endParaRPr>
                    </a:p>
                  </a:txBody>
                  <a:tcPr/>
                </a:tc>
                <a:tc>
                  <a:txBody>
                    <a:bodyPr/>
                    <a:lstStyle/>
                    <a:p>
                      <a:r>
                        <a:rPr kumimoji="1" lang="en-US" altLang="ja-JP" sz="1600" dirty="0">
                          <a:latin typeface="Times" pitchFamily="2" charset="0"/>
                        </a:rPr>
                        <a:t>Listen and Make</a:t>
                      </a:r>
                      <a:endParaRPr kumimoji="1" lang="ja-JP" altLang="en-US" sz="1600" dirty="0">
                        <a:latin typeface="Times" pitchFamily="2" charset="0"/>
                      </a:endParaRPr>
                    </a:p>
                  </a:txBody>
                  <a:tcPr/>
                </a:tc>
                <a:tc>
                  <a:txBody>
                    <a:bodyPr/>
                    <a:lstStyle/>
                    <a:p>
                      <a:r>
                        <a:rPr kumimoji="1" lang="en-US" altLang="ja-JP" sz="1600" dirty="0">
                          <a:latin typeface="Times" pitchFamily="2" charset="0"/>
                        </a:rPr>
                        <a:t>Model lesson, Demonstration</a:t>
                      </a:r>
                      <a:endParaRPr kumimoji="1" lang="ja-JP" altLang="en-US" sz="1600" dirty="0">
                        <a:latin typeface="Times" pitchFamily="2" charset="0"/>
                      </a:endParaRPr>
                    </a:p>
                  </a:txBody>
                  <a:tcPr/>
                </a:tc>
                <a:extLst>
                  <a:ext uri="{0D108BD9-81ED-4DB2-BD59-A6C34878D82A}">
                    <a16:rowId xmlns:a16="http://schemas.microsoft.com/office/drawing/2014/main" val="10003"/>
                  </a:ext>
                </a:extLst>
              </a:tr>
              <a:tr h="476250">
                <a:tc>
                  <a:txBody>
                    <a:bodyPr/>
                    <a:lstStyle/>
                    <a:p>
                      <a:r>
                        <a:rPr kumimoji="1" lang="en-US" altLang="ja-JP" sz="1600" dirty="0">
                          <a:latin typeface="Times" pitchFamily="2" charset="0"/>
                        </a:rPr>
                        <a:t>Unit 4</a:t>
                      </a:r>
                      <a:endParaRPr kumimoji="1" lang="ja-JP" altLang="en-US" sz="1600" dirty="0">
                        <a:latin typeface="Times" pitchFamily="2" charset="0"/>
                      </a:endParaRPr>
                    </a:p>
                  </a:txBody>
                  <a:tcPr/>
                </a:tc>
                <a:tc>
                  <a:txBody>
                    <a:bodyPr/>
                    <a:lstStyle/>
                    <a:p>
                      <a:r>
                        <a:rPr kumimoji="1" lang="en-US" altLang="ja-JP" sz="1600" dirty="0">
                          <a:latin typeface="Times" pitchFamily="2" charset="0"/>
                        </a:rPr>
                        <a:t>Speaking with support</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endParaRPr kumimoji="1" lang="ja-JP" altLang="en-US" sz="1600" dirty="0">
                        <a:latin typeface="Times" pitchFamily="2" charset="0"/>
                      </a:endParaRPr>
                    </a:p>
                  </a:txBody>
                  <a:tcPr/>
                </a:tc>
                <a:extLst>
                  <a:ext uri="{0D108BD9-81ED-4DB2-BD59-A6C34878D82A}">
                    <a16:rowId xmlns:a16="http://schemas.microsoft.com/office/drawing/2014/main" val="10004"/>
                  </a:ext>
                </a:extLst>
              </a:tr>
              <a:tr h="476250">
                <a:tc>
                  <a:txBody>
                    <a:bodyPr/>
                    <a:lstStyle/>
                    <a:p>
                      <a:r>
                        <a:rPr kumimoji="1" lang="en-US" altLang="ja-JP" sz="1600" dirty="0">
                          <a:latin typeface="Times" pitchFamily="2" charset="0"/>
                        </a:rPr>
                        <a:t>Unit 5</a:t>
                      </a:r>
                      <a:endParaRPr kumimoji="1" lang="ja-JP" altLang="en-US" sz="1600" dirty="0">
                        <a:latin typeface="Times" pitchFamily="2" charset="0"/>
                      </a:endParaRPr>
                    </a:p>
                  </a:txBody>
                  <a:tcPr/>
                </a:tc>
                <a:tc>
                  <a:txBody>
                    <a:bodyPr/>
                    <a:lstStyle/>
                    <a:p>
                      <a:r>
                        <a:rPr kumimoji="1" lang="en-US" altLang="ja-JP" sz="1600" dirty="0">
                          <a:latin typeface="Times" pitchFamily="2" charset="0"/>
                        </a:rPr>
                        <a:t>Speaking more freely</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endParaRPr kumimoji="1" lang="ja-JP" altLang="en-US" sz="1600" dirty="0">
                        <a:latin typeface="Times" pitchFamily="2" charset="0"/>
                      </a:endParaRPr>
                    </a:p>
                  </a:txBody>
                  <a:tcPr/>
                </a:tc>
                <a:extLst>
                  <a:ext uri="{0D108BD9-81ED-4DB2-BD59-A6C34878D82A}">
                    <a16:rowId xmlns:a16="http://schemas.microsoft.com/office/drawing/2014/main" val="10005"/>
                  </a:ext>
                </a:extLst>
              </a:tr>
              <a:tr h="476250">
                <a:tc>
                  <a:txBody>
                    <a:bodyPr/>
                    <a:lstStyle/>
                    <a:p>
                      <a:endParaRPr kumimoji="1" lang="ja-JP" altLang="en-US" sz="1600" dirty="0">
                        <a:latin typeface="Times" pitchFamily="2" charset="0"/>
                      </a:endParaRPr>
                    </a:p>
                  </a:txBody>
                  <a:tcPr/>
                </a:tc>
                <a:tc>
                  <a:txBody>
                    <a:bodyPr/>
                    <a:lstStyle/>
                    <a:p>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Final group project</a:t>
                      </a:r>
                      <a:endParaRPr kumimoji="1" lang="ja-JP" altLang="en-US" sz="1600" dirty="0">
                        <a:latin typeface="Times" pitchFamily="2" charset="0"/>
                      </a:endParaRPr>
                    </a:p>
                  </a:txBody>
                  <a:tcPr/>
                </a:tc>
                <a:extLst>
                  <a:ext uri="{0D108BD9-81ED-4DB2-BD59-A6C34878D82A}">
                    <a16:rowId xmlns:a16="http://schemas.microsoft.com/office/drawing/2014/main" val="10006"/>
                  </a:ext>
                </a:extLst>
              </a:tr>
            </a:tbl>
          </a:graphicData>
        </a:graphic>
      </p:graphicFrame>
      <p:pic>
        <p:nvPicPr>
          <p:cNvPr id="5" name="図 4">
            <a:extLst>
              <a:ext uri="{FF2B5EF4-FFF2-40B4-BE49-F238E27FC236}">
                <a16:creationId xmlns:a16="http://schemas.microsoft.com/office/drawing/2014/main" id="{D9B52984-4657-A84D-B0CF-D6F559319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1438" y="1074783"/>
            <a:ext cx="1475921" cy="1866778"/>
          </a:xfrm>
          <a:prstGeom prst="rect">
            <a:avLst/>
          </a:prstGeom>
        </p:spPr>
      </p:pic>
    </p:spTree>
    <p:extLst>
      <p:ext uri="{BB962C8B-B14F-4D97-AF65-F5344CB8AC3E}">
        <p14:creationId xmlns:p14="http://schemas.microsoft.com/office/powerpoint/2010/main" val="2572965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1253" y="229053"/>
            <a:ext cx="8229600" cy="5746052"/>
          </a:xfrm>
        </p:spPr>
        <p:txBody>
          <a:bodyPr/>
          <a:lstStyle/>
          <a:p>
            <a:pPr marL="0" indent="0">
              <a:buNone/>
            </a:pPr>
            <a:r>
              <a:rPr kumimoji="1" lang="ja-JP" altLang="en-US" sz="2000" dirty="0">
                <a:latin typeface="Times"/>
                <a:cs typeface="Times"/>
              </a:rPr>
              <a:t>・</a:t>
            </a:r>
            <a:r>
              <a:rPr kumimoji="1" lang="en-US" altLang="ja-JP" sz="2000" dirty="0">
                <a:latin typeface="Times"/>
                <a:cs typeface="Times"/>
              </a:rPr>
              <a:t>2nd semester</a:t>
            </a:r>
          </a:p>
          <a:p>
            <a:pPr marL="0" indent="0">
              <a:buNone/>
            </a:pPr>
            <a:endParaRPr kumimoji="1" lang="ja-JP" altLang="en-US" dirty="0">
              <a:latin typeface="Times"/>
              <a:cs typeface="Times"/>
            </a:endParaRPr>
          </a:p>
        </p:txBody>
      </p:sp>
      <p:graphicFrame>
        <p:nvGraphicFramePr>
          <p:cNvPr id="5" name="表 4"/>
          <p:cNvGraphicFramePr>
            <a:graphicFrameLocks noGrp="1"/>
          </p:cNvGraphicFramePr>
          <p:nvPr>
            <p:extLst>
              <p:ext uri="{D42A27DB-BD31-4B8C-83A1-F6EECF244321}">
                <p14:modId xmlns:p14="http://schemas.microsoft.com/office/powerpoint/2010/main" val="2275989559"/>
              </p:ext>
            </p:extLst>
          </p:nvPr>
        </p:nvGraphicFramePr>
        <p:xfrm>
          <a:off x="1031873" y="1397000"/>
          <a:ext cx="7175501" cy="3672205"/>
        </p:xfrm>
        <a:graphic>
          <a:graphicData uri="http://schemas.openxmlformats.org/drawingml/2006/table">
            <a:tbl>
              <a:tblPr firstRow="1" bandRow="1">
                <a:tableStyleId>{5C22544A-7EE6-4342-B048-85BDC9FD1C3A}</a:tableStyleId>
              </a:tblPr>
              <a:tblGrid>
                <a:gridCol w="1047752">
                  <a:extLst>
                    <a:ext uri="{9D8B030D-6E8A-4147-A177-3AD203B41FA5}">
                      <a16:colId xmlns:a16="http://schemas.microsoft.com/office/drawing/2014/main" val="20000"/>
                    </a:ext>
                  </a:extLst>
                </a:gridCol>
                <a:gridCol w="3159125">
                  <a:extLst>
                    <a:ext uri="{9D8B030D-6E8A-4147-A177-3AD203B41FA5}">
                      <a16:colId xmlns:a16="http://schemas.microsoft.com/office/drawing/2014/main" val="20001"/>
                    </a:ext>
                  </a:extLst>
                </a:gridCol>
                <a:gridCol w="2968624">
                  <a:extLst>
                    <a:ext uri="{9D8B030D-6E8A-4147-A177-3AD203B41FA5}">
                      <a16:colId xmlns:a16="http://schemas.microsoft.com/office/drawing/2014/main" val="20002"/>
                    </a:ext>
                  </a:extLst>
                </a:gridCol>
              </a:tblGrid>
              <a:tr h="370840">
                <a:tc>
                  <a:txBody>
                    <a:bodyPr/>
                    <a:lstStyle/>
                    <a:p>
                      <a:endParaRPr kumimoji="1" lang="ja-JP" altLang="en-US" sz="1600" dirty="0">
                        <a:latin typeface="Times" pitchFamily="2" charset="0"/>
                      </a:endParaRPr>
                    </a:p>
                  </a:txBody>
                  <a:tcPr/>
                </a:tc>
                <a:tc>
                  <a:txBody>
                    <a:bodyPr/>
                    <a:lstStyle/>
                    <a:p>
                      <a:r>
                        <a:rPr kumimoji="1" lang="ja-JP" altLang="ja-JP" sz="1600" dirty="0">
                          <a:latin typeface="Times" pitchFamily="2" charset="0"/>
                        </a:rPr>
                        <a:t>T</a:t>
                      </a:r>
                      <a:r>
                        <a:rPr kumimoji="1" lang="en-US" altLang="ja-JP" sz="1600" dirty="0" err="1">
                          <a:latin typeface="Times" pitchFamily="2" charset="0"/>
                        </a:rPr>
                        <a:t>opic</a:t>
                      </a:r>
                      <a:endParaRPr kumimoji="1" lang="ja-JP" altLang="en-US" sz="1600" dirty="0">
                        <a:latin typeface="Times" pitchFamily="2" charset="0"/>
                      </a:endParaRPr>
                    </a:p>
                  </a:txBody>
                  <a:tcPr/>
                </a:tc>
                <a:tc>
                  <a:txBody>
                    <a:bodyPr/>
                    <a:lstStyle/>
                    <a:p>
                      <a:r>
                        <a:rPr kumimoji="1" lang="en-US" altLang="ja-JP" sz="1600" dirty="0">
                          <a:latin typeface="Times" pitchFamily="2" charset="0"/>
                        </a:rPr>
                        <a:t>Activities</a:t>
                      </a:r>
                      <a:endParaRPr kumimoji="1" lang="ja-JP" altLang="en-US" sz="1600" dirty="0">
                        <a:latin typeface="Times" pitchFamily="2" charset="0"/>
                      </a:endParaRPr>
                    </a:p>
                  </a:txBody>
                  <a:tcPr/>
                </a:tc>
                <a:extLst>
                  <a:ext uri="{0D108BD9-81ED-4DB2-BD59-A6C34878D82A}">
                    <a16:rowId xmlns:a16="http://schemas.microsoft.com/office/drawing/2014/main" val="10000"/>
                  </a:ext>
                </a:extLst>
              </a:tr>
              <a:tr h="502285">
                <a:tc>
                  <a:txBody>
                    <a:bodyPr/>
                    <a:lstStyle/>
                    <a:p>
                      <a:r>
                        <a:rPr kumimoji="1" lang="en-US" altLang="ja-JP" sz="1600" dirty="0">
                          <a:latin typeface="Times" pitchFamily="2" charset="0"/>
                        </a:rPr>
                        <a:t>Unit 6</a:t>
                      </a:r>
                      <a:endParaRPr kumimoji="1" lang="ja-JP" altLang="en-US" sz="1600" dirty="0">
                        <a:latin typeface="Times" pitchFamily="2" charset="0"/>
                      </a:endParaRPr>
                    </a:p>
                  </a:txBody>
                  <a:tcPr/>
                </a:tc>
                <a:tc>
                  <a:txBody>
                    <a:bodyPr/>
                    <a:lstStyle/>
                    <a:p>
                      <a:r>
                        <a:rPr kumimoji="1" lang="en-US" altLang="ja-JP" sz="1600" dirty="0">
                          <a:latin typeface="Times" pitchFamily="2" charset="0"/>
                        </a:rPr>
                        <a:t>Reading</a:t>
                      </a:r>
                      <a:r>
                        <a:rPr kumimoji="1" lang="ja-JP" altLang="en-US" sz="1600" dirty="0">
                          <a:latin typeface="Times" pitchFamily="2" charset="0"/>
                        </a:rPr>
                        <a:t> </a:t>
                      </a:r>
                      <a:r>
                        <a:rPr kumimoji="1" lang="en-US" altLang="ja-JP" sz="1600" dirty="0">
                          <a:latin typeface="Times" pitchFamily="2" charset="0"/>
                        </a:rPr>
                        <a:t>in English</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p>
                    <a:p>
                      <a:endParaRPr kumimoji="1" lang="ja-JP" altLang="en-US" sz="1600" dirty="0">
                        <a:latin typeface="Times" pitchFamily="2" charset="0"/>
                      </a:endParaRPr>
                    </a:p>
                  </a:txBody>
                  <a:tcPr/>
                </a:tc>
                <a:extLst>
                  <a:ext uri="{0D108BD9-81ED-4DB2-BD59-A6C34878D82A}">
                    <a16:rowId xmlns:a16="http://schemas.microsoft.com/office/drawing/2014/main" val="10001"/>
                  </a:ext>
                </a:extLst>
              </a:tr>
              <a:tr h="497205">
                <a:tc>
                  <a:txBody>
                    <a:bodyPr/>
                    <a:lstStyle/>
                    <a:p>
                      <a:r>
                        <a:rPr kumimoji="1" lang="en-US" altLang="ja-JP" sz="1600" dirty="0">
                          <a:latin typeface="Times" pitchFamily="2" charset="0"/>
                        </a:rPr>
                        <a:t>Unit 7</a:t>
                      </a:r>
                      <a:endParaRPr kumimoji="1" lang="ja-JP" altLang="en-US" sz="1600" dirty="0">
                        <a:latin typeface="Times" pitchFamily="2" charset="0"/>
                      </a:endParaRPr>
                    </a:p>
                  </a:txBody>
                  <a:tcPr/>
                </a:tc>
                <a:tc>
                  <a:txBody>
                    <a:bodyPr/>
                    <a:lstStyle/>
                    <a:p>
                      <a:r>
                        <a:rPr kumimoji="1" lang="en-US" altLang="ja-JP" sz="1600" dirty="0">
                          <a:latin typeface="Times" pitchFamily="2" charset="0"/>
                        </a:rPr>
                        <a:t>Writing in English</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p>
                  </a:txBody>
                  <a:tcPr/>
                </a:tc>
                <a:extLst>
                  <a:ext uri="{0D108BD9-81ED-4DB2-BD59-A6C34878D82A}">
                    <a16:rowId xmlns:a16="http://schemas.microsoft.com/office/drawing/2014/main" val="10002"/>
                  </a:ext>
                </a:extLst>
              </a:tr>
              <a:tr h="523875">
                <a:tc>
                  <a:txBody>
                    <a:bodyPr/>
                    <a:lstStyle/>
                    <a:p>
                      <a:r>
                        <a:rPr kumimoji="1" lang="en-US" altLang="ja-JP" sz="1600" dirty="0">
                          <a:latin typeface="Times" pitchFamily="2" charset="0"/>
                        </a:rPr>
                        <a:t>Unit 8</a:t>
                      </a:r>
                      <a:endParaRPr kumimoji="1" lang="ja-JP" altLang="en-US" sz="1600" dirty="0">
                        <a:latin typeface="Times" pitchFamily="2" charset="0"/>
                      </a:endParaRPr>
                    </a:p>
                  </a:txBody>
                  <a:tcPr/>
                </a:tc>
                <a:tc>
                  <a:txBody>
                    <a:bodyPr/>
                    <a:lstStyle/>
                    <a:p>
                      <a:r>
                        <a:rPr kumimoji="1" lang="en-US" altLang="ja-JP" sz="1600" dirty="0">
                          <a:latin typeface="Times" pitchFamily="2" charset="0"/>
                        </a:rPr>
                        <a:t>Reading and telling stories</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p>
                  </a:txBody>
                  <a:tcPr/>
                </a:tc>
                <a:extLst>
                  <a:ext uri="{0D108BD9-81ED-4DB2-BD59-A6C34878D82A}">
                    <a16:rowId xmlns:a16="http://schemas.microsoft.com/office/drawing/2014/main" val="10003"/>
                  </a:ext>
                </a:extLst>
              </a:tr>
              <a:tr h="539750">
                <a:tc>
                  <a:txBody>
                    <a:bodyPr/>
                    <a:lstStyle/>
                    <a:p>
                      <a:r>
                        <a:rPr kumimoji="1" lang="en-US" altLang="ja-JP" sz="1600" dirty="0">
                          <a:latin typeface="Times" pitchFamily="2" charset="0"/>
                        </a:rPr>
                        <a:t>Unit 9</a:t>
                      </a:r>
                      <a:endParaRPr kumimoji="1" lang="ja-JP" altLang="en-US" sz="1600" dirty="0">
                        <a:latin typeface="Times" pitchFamily="2" charset="0"/>
                      </a:endParaRPr>
                    </a:p>
                  </a:txBody>
                  <a:tcPr/>
                </a:tc>
                <a:tc>
                  <a:txBody>
                    <a:bodyPr/>
                    <a:lstStyle/>
                    <a:p>
                      <a:r>
                        <a:rPr kumimoji="1" lang="en-US" altLang="ja-JP" sz="1600" dirty="0">
                          <a:latin typeface="Times" pitchFamily="2" charset="0"/>
                        </a:rPr>
                        <a:t>Story activities</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p>
                  </a:txBody>
                  <a:tcPr/>
                </a:tc>
                <a:extLst>
                  <a:ext uri="{0D108BD9-81ED-4DB2-BD59-A6C34878D82A}">
                    <a16:rowId xmlns:a16="http://schemas.microsoft.com/office/drawing/2014/main" val="10004"/>
                  </a:ext>
                </a:extLst>
              </a:tr>
              <a:tr h="370840">
                <a:tc>
                  <a:txBody>
                    <a:bodyPr/>
                    <a:lstStyle/>
                    <a:p>
                      <a:r>
                        <a:rPr kumimoji="1" lang="en-US" altLang="ja-JP" sz="1600" dirty="0">
                          <a:latin typeface="Times" pitchFamily="2" charset="0"/>
                        </a:rPr>
                        <a:t>Unit 10</a:t>
                      </a:r>
                      <a:endParaRPr kumimoji="1" lang="ja-JP" altLang="en-US" sz="1600" dirty="0">
                        <a:latin typeface="Times" pitchFamily="2" charset="0"/>
                      </a:endParaRPr>
                    </a:p>
                  </a:txBody>
                  <a:tcPr/>
                </a:tc>
                <a:tc>
                  <a:txBody>
                    <a:bodyPr/>
                    <a:lstStyle/>
                    <a:p>
                      <a:r>
                        <a:rPr kumimoji="1" lang="en-US" altLang="ja-JP" sz="1600" dirty="0">
                          <a:latin typeface="Times" pitchFamily="2" charset="0"/>
                        </a:rPr>
                        <a:t>Planning for effective use of English in the classroom</a:t>
                      </a:r>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Model lesson, Demonstration</a:t>
                      </a:r>
                    </a:p>
                  </a:txBody>
                  <a:tcPr/>
                </a:tc>
                <a:extLst>
                  <a:ext uri="{0D108BD9-81ED-4DB2-BD59-A6C34878D82A}">
                    <a16:rowId xmlns:a16="http://schemas.microsoft.com/office/drawing/2014/main" val="10005"/>
                  </a:ext>
                </a:extLst>
              </a:tr>
              <a:tr h="582295">
                <a:tc>
                  <a:txBody>
                    <a:bodyPr/>
                    <a:lstStyle/>
                    <a:p>
                      <a:endParaRPr kumimoji="1" lang="ja-JP" altLang="en-US" sz="1600" dirty="0">
                        <a:latin typeface="Times" pitchFamily="2" charset="0"/>
                      </a:endParaRPr>
                    </a:p>
                  </a:txBody>
                  <a:tcPr/>
                </a:tc>
                <a:tc>
                  <a:txBody>
                    <a:bodyPr/>
                    <a:lstStyle/>
                    <a:p>
                      <a:endParaRPr kumimoji="1" lang="ja-JP" altLang="en-US" sz="1600" dirty="0">
                        <a:latin typeface="Times" pitchFamily="2"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Times" pitchFamily="2" charset="0"/>
                        </a:rPr>
                        <a:t>Final group project</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288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59401" y="333587"/>
            <a:ext cx="6589199" cy="1280890"/>
          </a:xfrm>
        </p:spPr>
        <p:txBody>
          <a:bodyPr>
            <a:normAutofit/>
          </a:bodyPr>
          <a:lstStyle/>
          <a:p>
            <a:pPr algn="ctr"/>
            <a:r>
              <a:rPr lang="en-US" altLang="ja-JP" sz="4000" dirty="0">
                <a:latin typeface="Times" pitchFamily="2" charset="0"/>
              </a:rPr>
              <a:t>Methods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259401" y="1628754"/>
            <a:ext cx="6774256" cy="4641417"/>
          </a:xfrm>
        </p:spPr>
        <p:txBody>
          <a:bodyPr>
            <a:normAutofit lnSpcReduction="10000"/>
          </a:bodyPr>
          <a:lstStyle/>
          <a:p>
            <a:pPr marL="0" indent="0">
              <a:buNone/>
            </a:pPr>
            <a:r>
              <a:rPr lang="en-US" altLang="ja-JP" sz="2000" dirty="0">
                <a:latin typeface="Times" pitchFamily="2" charset="0"/>
                <a:cs typeface="Times"/>
              </a:rPr>
              <a:t>3</a:t>
            </a:r>
            <a:r>
              <a:rPr kumimoji="1" lang="en-US" altLang="ja-JP" sz="2000" dirty="0">
                <a:latin typeface="Times" pitchFamily="2" charset="0"/>
                <a:cs typeface="Times"/>
              </a:rPr>
              <a:t>. Data Collection: </a:t>
            </a:r>
            <a:r>
              <a:rPr kumimoji="1" lang="en-US" altLang="ja-JP" sz="2000" u="sng" dirty="0">
                <a:latin typeface="Times" pitchFamily="2" charset="0"/>
                <a:cs typeface="Times"/>
              </a:rPr>
              <a:t>Mixed Methods</a:t>
            </a:r>
          </a:p>
          <a:p>
            <a:pPr marL="0" indent="0">
              <a:buNone/>
            </a:pPr>
            <a:r>
              <a:rPr lang="en-US" altLang="en-US" sz="2000" dirty="0">
                <a:latin typeface="Times" pitchFamily="2" charset="0"/>
                <a:cs typeface="Times"/>
              </a:rPr>
              <a:t>(1) </a:t>
            </a:r>
            <a:r>
              <a:rPr kumimoji="1" lang="en-US" altLang="ja-JP" sz="2000" dirty="0">
                <a:latin typeface="Times" pitchFamily="2" charset="0"/>
                <a:cs typeface="Times"/>
              </a:rPr>
              <a:t>Survey</a:t>
            </a:r>
            <a:r>
              <a:rPr kumimoji="1" lang="ja-JP" altLang="en-US" sz="2000" dirty="0">
                <a:latin typeface="Times" pitchFamily="2" charset="0"/>
                <a:cs typeface="Times"/>
              </a:rPr>
              <a:t> </a:t>
            </a:r>
            <a:r>
              <a:rPr kumimoji="1" lang="en-US" altLang="ja-JP" sz="2000" dirty="0">
                <a:latin typeface="Times" pitchFamily="2" charset="0"/>
                <a:cs typeface="Times"/>
              </a:rPr>
              <a:t>based</a:t>
            </a:r>
            <a:r>
              <a:rPr kumimoji="1" lang="ja-JP" altLang="en-US" sz="2000" dirty="0">
                <a:latin typeface="Times" pitchFamily="2" charset="0"/>
                <a:cs typeface="Times"/>
              </a:rPr>
              <a:t> </a:t>
            </a:r>
            <a:r>
              <a:rPr kumimoji="1" lang="en-US" altLang="ja-JP" sz="2000" dirty="0">
                <a:latin typeface="Times" pitchFamily="2" charset="0"/>
                <a:cs typeface="Times"/>
              </a:rPr>
              <a:t>on the Beliefs about Language Learning</a:t>
            </a:r>
          </a:p>
          <a:p>
            <a:pPr marL="0" indent="0">
              <a:buNone/>
            </a:pPr>
            <a:r>
              <a:rPr kumimoji="1" lang="en-US" altLang="ja-JP" sz="2000" dirty="0">
                <a:latin typeface="Times" pitchFamily="2" charset="0"/>
                <a:cs typeface="Times"/>
              </a:rPr>
              <a:t>      </a:t>
            </a:r>
            <a:r>
              <a:rPr lang="en-US" altLang="ja-JP" sz="2000" dirty="0">
                <a:latin typeface="Times" pitchFamily="2" charset="0"/>
                <a:cs typeface="Times"/>
              </a:rPr>
              <a:t>Inventory (BALLI, 29 items) and the Foreign Language</a:t>
            </a:r>
          </a:p>
          <a:p>
            <a:pPr marL="0" indent="0">
              <a:buNone/>
            </a:pPr>
            <a:r>
              <a:rPr lang="en-US" altLang="ja-JP" sz="2000" dirty="0">
                <a:latin typeface="Times" pitchFamily="2" charset="0"/>
                <a:cs typeface="Times"/>
              </a:rPr>
              <a:t>     Survey (FLAS, 7 items)</a:t>
            </a:r>
            <a:r>
              <a:rPr kumimoji="1" lang="en-US" altLang="ja-JP" sz="2000" dirty="0">
                <a:latin typeface="Times" pitchFamily="2" charset="0"/>
                <a:cs typeface="Times"/>
              </a:rPr>
              <a:t> (in total 36 items, three times): </a:t>
            </a:r>
          </a:p>
          <a:p>
            <a:pPr marL="0" indent="0">
              <a:buNone/>
            </a:pPr>
            <a:r>
              <a:rPr kumimoji="1" lang="en-US" altLang="ja-JP" sz="2000" dirty="0">
                <a:latin typeface="Times" pitchFamily="2" charset="0"/>
                <a:cs typeface="Times"/>
              </a:rPr>
              <a:t>     May, July, January</a:t>
            </a:r>
          </a:p>
          <a:p>
            <a:pPr marL="0" indent="0">
              <a:buNone/>
            </a:pPr>
            <a:r>
              <a:rPr lang="en-US" altLang="en-US" sz="2000" dirty="0">
                <a:latin typeface="Times" pitchFamily="2" charset="0"/>
                <a:cs typeface="Times"/>
              </a:rPr>
              <a:t>(2) </a:t>
            </a:r>
            <a:r>
              <a:rPr lang="en-US" altLang="ja-JP" sz="2000" dirty="0">
                <a:latin typeface="Times" pitchFamily="2" charset="0"/>
                <a:cs typeface="Times"/>
              </a:rPr>
              <a:t>Reflection log (30 times): after every class (in English)</a:t>
            </a:r>
          </a:p>
          <a:p>
            <a:pPr marL="0" indent="0">
              <a:buNone/>
            </a:pPr>
            <a:r>
              <a:rPr lang="en-US" altLang="en-US" sz="2000" dirty="0">
                <a:latin typeface="Times" pitchFamily="2" charset="0"/>
                <a:cs typeface="Times"/>
              </a:rPr>
              <a:t>(3) </a:t>
            </a:r>
            <a:r>
              <a:rPr lang="en-US" altLang="ja-JP" sz="2000" dirty="0">
                <a:latin typeface="Times" pitchFamily="2" charset="0"/>
                <a:cs typeface="Times"/>
              </a:rPr>
              <a:t>Classroom observation</a:t>
            </a:r>
          </a:p>
          <a:p>
            <a:pPr marL="0" indent="0">
              <a:buNone/>
            </a:pPr>
            <a:r>
              <a:rPr lang="en-US" altLang="ja-JP" sz="2000" dirty="0">
                <a:latin typeface="Times" pitchFamily="2" charset="0"/>
                <a:cs typeface="Times"/>
              </a:rPr>
              <a:t>     (30 classes)</a:t>
            </a:r>
          </a:p>
          <a:p>
            <a:pPr marL="0" indent="0">
              <a:buNone/>
            </a:pPr>
            <a:r>
              <a:rPr lang="en-US" altLang="en-US" sz="2000" dirty="0">
                <a:latin typeface="Times" pitchFamily="2" charset="0"/>
                <a:cs typeface="Times"/>
              </a:rPr>
              <a:t>(4) </a:t>
            </a:r>
            <a:r>
              <a:rPr lang="en-US" altLang="ja-JP" sz="2000" dirty="0">
                <a:latin typeface="Times" pitchFamily="2" charset="0"/>
                <a:cs typeface="Times"/>
              </a:rPr>
              <a:t>Lesson plan (two final projects)</a:t>
            </a:r>
          </a:p>
          <a:p>
            <a:pPr marL="0" indent="0">
              <a:buNone/>
            </a:pPr>
            <a:r>
              <a:rPr lang="en-US" altLang="en-US" sz="2000" dirty="0">
                <a:latin typeface="Times" pitchFamily="2" charset="0"/>
                <a:cs typeface="Times"/>
              </a:rPr>
              <a:t>(5) </a:t>
            </a:r>
            <a:r>
              <a:rPr lang="en-US" altLang="ja-JP" sz="2000" dirty="0">
                <a:latin typeface="Times" pitchFamily="2" charset="0"/>
                <a:cs typeface="Times"/>
              </a:rPr>
              <a:t>Interview (twice): July, January (in Japanese, </a:t>
            </a:r>
          </a:p>
          <a:p>
            <a:pPr marL="0" indent="0">
              <a:buNone/>
            </a:pPr>
            <a:r>
              <a:rPr lang="en-US" altLang="ja-JP" sz="2000" dirty="0">
                <a:latin typeface="Times" pitchFamily="2" charset="0"/>
                <a:cs typeface="Times"/>
              </a:rPr>
              <a:t>      about 15-20 minutes per student)</a:t>
            </a: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967448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15858" y="624110"/>
            <a:ext cx="6589199" cy="1280890"/>
          </a:xfrm>
        </p:spPr>
        <p:txBody>
          <a:bodyPr>
            <a:normAutofit/>
          </a:bodyPr>
          <a:lstStyle/>
          <a:p>
            <a:pPr algn="ctr"/>
            <a:r>
              <a:rPr lang="en-US" altLang="ja-JP" sz="4000" dirty="0">
                <a:latin typeface="Times" pitchFamily="2" charset="0"/>
              </a:rPr>
              <a:t>Methods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343701" y="2057400"/>
            <a:ext cx="6591985" cy="3777622"/>
          </a:xfrm>
        </p:spPr>
        <p:txBody>
          <a:bodyPr>
            <a:normAutofit/>
          </a:bodyPr>
          <a:lstStyle/>
          <a:p>
            <a:pPr marL="0" indent="0">
              <a:buNone/>
            </a:pPr>
            <a:r>
              <a:rPr kumimoji="1" lang="en-US" altLang="ja-JP" sz="2000" dirty="0">
                <a:latin typeface="Times" pitchFamily="2" charset="0"/>
                <a:cs typeface="Times"/>
              </a:rPr>
              <a:t>4.</a:t>
            </a:r>
            <a:r>
              <a:rPr kumimoji="1" lang="ja-JP" altLang="en-US" sz="2000" dirty="0">
                <a:latin typeface="Times" pitchFamily="2" charset="0"/>
                <a:cs typeface="Times"/>
              </a:rPr>
              <a:t> </a:t>
            </a:r>
            <a:r>
              <a:rPr kumimoji="1" lang="en-US" altLang="ja-JP" sz="2000" dirty="0">
                <a:latin typeface="Times" pitchFamily="2" charset="0"/>
                <a:cs typeface="Times"/>
              </a:rPr>
              <a:t>Data</a:t>
            </a:r>
            <a:r>
              <a:rPr kumimoji="1" lang="ja-JP" altLang="en-US" sz="2000" dirty="0">
                <a:latin typeface="Times" pitchFamily="2" charset="0"/>
                <a:cs typeface="Times"/>
              </a:rPr>
              <a:t> </a:t>
            </a:r>
            <a:r>
              <a:rPr kumimoji="1" lang="en-US" altLang="ja-JP" sz="2000" dirty="0">
                <a:latin typeface="Times" pitchFamily="2" charset="0"/>
                <a:cs typeface="Times"/>
              </a:rPr>
              <a:t>Analysis</a:t>
            </a:r>
          </a:p>
          <a:p>
            <a:r>
              <a:rPr lang="en-US" altLang="ja-JP" sz="2000" dirty="0">
                <a:latin typeface="Times"/>
                <a:cs typeface="Times"/>
              </a:rPr>
              <a:t>Inductive approaches were used to analyze the qualitative data from observations, interviews, self-evaluations, and documents (lesson plans) (Lincoln &amp; Guba, 1985; Silverman, 1993). Data were carefully read repeatedly identifying any category that might encode cultural meaning (Lincoln &amp; Guba, 1985).</a:t>
            </a:r>
            <a:r>
              <a:rPr lang="ja-JP" altLang="ja-JP" sz="2000">
                <a:latin typeface="Times"/>
                <a:cs typeface="Times"/>
              </a:rPr>
              <a:t> </a:t>
            </a:r>
            <a:endParaRPr lang="en-US" altLang="ja-JP" sz="2000" dirty="0">
              <a:latin typeface="Times"/>
              <a:cs typeface="Times"/>
            </a:endParaRPr>
          </a:p>
          <a:p>
            <a:r>
              <a:rPr lang="en-US" altLang="ja-JP" sz="2000" dirty="0">
                <a:latin typeface="Times" pitchFamily="2" charset="0"/>
              </a:rPr>
              <a:t>Finally, both qualitative and quantitative data (survey) were analyzed and integrated so that mixed methods would corroborate reliability (Creswell, 2010).</a:t>
            </a:r>
            <a:r>
              <a:rPr lang="ja-JP" altLang="ja-JP" sz="2000">
                <a:latin typeface="Times" pitchFamily="2" charset="0"/>
              </a:rPr>
              <a:t> </a:t>
            </a:r>
            <a:endParaRPr lang="en-US" altLang="ja-JP" sz="2000" dirty="0">
              <a:latin typeface="Times" pitchFamily="2" charset="0"/>
              <a:cs typeface="Times"/>
            </a:endParaRPr>
          </a:p>
          <a:p>
            <a:pPr marL="0" indent="0">
              <a:buNone/>
            </a:pPr>
            <a:endParaRPr kumimoji="1" lang="ja-JP" altLang="en-US" dirty="0"/>
          </a:p>
        </p:txBody>
      </p:sp>
    </p:spTree>
    <p:extLst>
      <p:ext uri="{BB962C8B-B14F-4D97-AF65-F5344CB8AC3E}">
        <p14:creationId xmlns:p14="http://schemas.microsoft.com/office/powerpoint/2010/main" val="1367850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latin typeface="Times"/>
                <a:cs typeface="Times"/>
              </a:rPr>
              <a:t>Introduction</a:t>
            </a:r>
            <a:endParaRPr kumimoji="1" lang="ja-JP" altLang="en-US" dirty="0">
              <a:latin typeface="Times"/>
              <a:cs typeface="Times"/>
            </a:endParaRPr>
          </a:p>
        </p:txBody>
      </p:sp>
      <p:sp>
        <p:nvSpPr>
          <p:cNvPr id="3" name="コンテンツ プレースホルダー 2"/>
          <p:cNvSpPr>
            <a:spLocks noGrp="1"/>
          </p:cNvSpPr>
          <p:nvPr>
            <p:ph idx="1"/>
          </p:nvPr>
        </p:nvSpPr>
        <p:spPr>
          <a:xfrm>
            <a:off x="1332815" y="1709057"/>
            <a:ext cx="7049185" cy="4343399"/>
          </a:xfrm>
        </p:spPr>
        <p:txBody>
          <a:bodyPr>
            <a:normAutofit/>
          </a:bodyPr>
          <a:lstStyle/>
          <a:p>
            <a:r>
              <a:rPr lang="en-US" altLang="ja-JP" sz="2000" dirty="0">
                <a:latin typeface="Times" pitchFamily="2" charset="0"/>
              </a:rPr>
              <a:t>Although the Japanese government decided to make English a formal subject for fifth and sixth graders from 2020, there has been little discussion about how to prepare English teachers. In fact, Curtain and Dahlberg (2003) pointed out that lack of skillful teachers has been a serious issue in teaching foreign languages to elementary school students all over the world. Moreover, there is little documentation about how preservice teachers continue to learn to teach as novice teachers in their workplaces (Farrell, 2012). This longitudinal study keeps track of five novice elementary school teachers who received a yearlong preservice teacher preparation program and reveals how they try to “apply the teaching methods they were trained to use” (Farrell, 2012, p. 447</a:t>
            </a:r>
            <a:r>
              <a:rPr lang="en-US" altLang="ja-JP" sz="2000">
                <a:latin typeface="Times" pitchFamily="2" charset="0"/>
              </a:rPr>
              <a:t>) or not </a:t>
            </a:r>
            <a:r>
              <a:rPr lang="en-US" altLang="ja-JP" sz="2000" dirty="0">
                <a:latin typeface="Times" pitchFamily="2" charset="0"/>
              </a:rPr>
              <a:t>in their school contexts. </a:t>
            </a:r>
            <a:endParaRPr lang="ja-JP" altLang="ja-JP" sz="2000">
              <a:latin typeface="Times" pitchFamily="2" charset="0"/>
            </a:endParaRP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3275802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28772" y="315666"/>
            <a:ext cx="6589199" cy="1280890"/>
          </a:xfrm>
        </p:spPr>
        <p:txBody>
          <a:bodyPr>
            <a:normAutofit/>
          </a:bodyPr>
          <a:lstStyle/>
          <a:p>
            <a:pPr algn="ctr"/>
            <a:r>
              <a:rPr kumimoji="1" lang="en-US" altLang="ja-JP" sz="4000" dirty="0">
                <a:latin typeface="Times" pitchFamily="2" charset="0"/>
              </a:rPr>
              <a:t>Results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279778" y="878946"/>
            <a:ext cx="6287185" cy="847274"/>
          </a:xfrm>
        </p:spPr>
        <p:txBody>
          <a:bodyPr>
            <a:normAutofit fontScale="92500" lnSpcReduction="10000"/>
          </a:bodyPr>
          <a:lstStyle/>
          <a:p>
            <a:pPr marL="0" indent="0">
              <a:buNone/>
            </a:pPr>
            <a:r>
              <a:rPr kumimoji="1" lang="en-US" altLang="ja-JP" sz="2800" dirty="0">
                <a:latin typeface="Times"/>
                <a:cs typeface="Times"/>
              </a:rPr>
              <a:t>1. Quantitative Data (surveys): Salient items in January.</a:t>
            </a:r>
          </a:p>
          <a:p>
            <a:pPr marL="0" indent="0">
              <a:buNone/>
            </a:pPr>
            <a:endParaRPr kumimoji="1" lang="ja-JP" altLang="en-US" dirty="0">
              <a:latin typeface="Times"/>
              <a:cs typeface="Times"/>
            </a:endParaRPr>
          </a:p>
        </p:txBody>
      </p:sp>
      <p:graphicFrame>
        <p:nvGraphicFramePr>
          <p:cNvPr id="6" name="表 5">
            <a:extLst>
              <a:ext uri="{FF2B5EF4-FFF2-40B4-BE49-F238E27FC236}">
                <a16:creationId xmlns:a16="http://schemas.microsoft.com/office/drawing/2014/main" id="{32DDB19C-33D0-6146-BBD6-D3D0A38F7E34}"/>
              </a:ext>
            </a:extLst>
          </p:cNvPr>
          <p:cNvGraphicFramePr>
            <a:graphicFrameLocks noGrp="1"/>
          </p:cNvGraphicFramePr>
          <p:nvPr>
            <p:extLst>
              <p:ext uri="{D42A27DB-BD31-4B8C-83A1-F6EECF244321}">
                <p14:modId xmlns:p14="http://schemas.microsoft.com/office/powerpoint/2010/main" val="689072252"/>
              </p:ext>
            </p:extLst>
          </p:nvPr>
        </p:nvGraphicFramePr>
        <p:xfrm>
          <a:off x="970085" y="2314164"/>
          <a:ext cx="7216349" cy="3061201"/>
        </p:xfrm>
        <a:graphic>
          <a:graphicData uri="http://schemas.openxmlformats.org/drawingml/2006/table">
            <a:tbl>
              <a:tblPr firstRow="1" firstCol="1" bandRow="1">
                <a:tableStyleId>{5C22544A-7EE6-4342-B048-85BDC9FD1C3A}</a:tableStyleId>
              </a:tblPr>
              <a:tblGrid>
                <a:gridCol w="551668">
                  <a:extLst>
                    <a:ext uri="{9D8B030D-6E8A-4147-A177-3AD203B41FA5}">
                      <a16:colId xmlns:a16="http://schemas.microsoft.com/office/drawing/2014/main" val="2962145145"/>
                    </a:ext>
                  </a:extLst>
                </a:gridCol>
                <a:gridCol w="655390">
                  <a:extLst>
                    <a:ext uri="{9D8B030D-6E8A-4147-A177-3AD203B41FA5}">
                      <a16:colId xmlns:a16="http://schemas.microsoft.com/office/drawing/2014/main" val="337728375"/>
                    </a:ext>
                  </a:extLst>
                </a:gridCol>
                <a:gridCol w="6009291">
                  <a:extLst>
                    <a:ext uri="{9D8B030D-6E8A-4147-A177-3AD203B41FA5}">
                      <a16:colId xmlns:a16="http://schemas.microsoft.com/office/drawing/2014/main" val="935505666"/>
                    </a:ext>
                  </a:extLst>
                </a:gridCol>
              </a:tblGrid>
              <a:tr h="439922">
                <a:tc>
                  <a:txBody>
                    <a:bodyPr/>
                    <a:lstStyle/>
                    <a:p>
                      <a:pPr algn="just">
                        <a:spcAft>
                          <a:spcPts val="0"/>
                        </a:spcAft>
                      </a:pPr>
                      <a:r>
                        <a:rPr lang="en-US" sz="1400" kern="0">
                          <a:effectLst/>
                          <a:latin typeface="Times" pitchFamily="2" charset="0"/>
                        </a:rPr>
                        <a:t>No.</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Mean</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Statement</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768641315"/>
                  </a:ext>
                </a:extLst>
              </a:tr>
              <a:tr h="500743">
                <a:tc>
                  <a:txBody>
                    <a:bodyPr/>
                    <a:lstStyle/>
                    <a:p>
                      <a:pPr algn="just">
                        <a:spcAft>
                          <a:spcPts val="0"/>
                        </a:spcAft>
                      </a:pPr>
                      <a:r>
                        <a:rPr lang="en-US" sz="1400" kern="0">
                          <a:effectLst/>
                          <a:latin typeface="Times" pitchFamily="2" charset="0"/>
                        </a:rPr>
                        <a:t>8</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2.38</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It is easier for someone who already speaks a foreign language to learn another one.</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290684757"/>
                  </a:ext>
                </a:extLst>
              </a:tr>
              <a:tr h="433251">
                <a:tc>
                  <a:txBody>
                    <a:bodyPr/>
                    <a:lstStyle/>
                    <a:p>
                      <a:pPr algn="just">
                        <a:spcAft>
                          <a:spcPts val="0"/>
                        </a:spcAft>
                      </a:pPr>
                      <a:r>
                        <a:rPr lang="en-US" sz="1400" kern="0">
                          <a:effectLst/>
                          <a:latin typeface="Times" pitchFamily="2" charset="0"/>
                        </a:rPr>
                        <a:t>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2.13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Some languages are easier to learn than others.</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406801345"/>
                  </a:ext>
                </a:extLst>
              </a:tr>
              <a:tr h="433251">
                <a:tc>
                  <a:txBody>
                    <a:bodyPr/>
                    <a:lstStyle/>
                    <a:p>
                      <a:pPr algn="just">
                        <a:spcAft>
                          <a:spcPts val="0"/>
                        </a:spcAft>
                      </a:pPr>
                      <a:r>
                        <a:rPr lang="en-US" sz="1400" kern="0">
                          <a:effectLst/>
                          <a:latin typeface="Times" pitchFamily="2" charset="0"/>
                        </a:rPr>
                        <a:t>9</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2.13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It is better to learn a foreign language in the foreign country.</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632830037"/>
                  </a:ext>
                </a:extLst>
              </a:tr>
              <a:tr h="433251">
                <a:tc>
                  <a:txBody>
                    <a:bodyPr/>
                    <a:lstStyle/>
                    <a:p>
                      <a:pPr algn="just">
                        <a:spcAft>
                          <a:spcPts val="0"/>
                        </a:spcAft>
                      </a:pPr>
                      <a:r>
                        <a:rPr lang="en-US" sz="1400" kern="0">
                          <a:effectLst/>
                          <a:latin typeface="Times" pitchFamily="2" charset="0"/>
                        </a:rPr>
                        <a:t>27</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1.63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Everyone can learn to speak a foreign language.</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582002933"/>
                  </a:ext>
                </a:extLst>
              </a:tr>
              <a:tr h="387532">
                <a:tc>
                  <a:txBody>
                    <a:bodyPr/>
                    <a:lstStyle/>
                    <a:p>
                      <a:pPr algn="just">
                        <a:spcAft>
                          <a:spcPts val="0"/>
                        </a:spcAft>
                      </a:pPr>
                      <a:r>
                        <a:rPr lang="en-US" sz="1400" kern="0">
                          <a:effectLst/>
                          <a:latin typeface="Times" pitchFamily="2" charset="0"/>
                        </a:rPr>
                        <a:t>10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1.50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It’s o.k. to guess if you don’t know a word in the foreign language.</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831738122"/>
                  </a:ext>
                </a:extLst>
              </a:tr>
              <a:tr h="433251">
                <a:tc>
                  <a:txBody>
                    <a:bodyPr/>
                    <a:lstStyle/>
                    <a:p>
                      <a:pPr algn="just">
                        <a:spcAft>
                          <a:spcPts val="0"/>
                        </a:spcAft>
                      </a:pPr>
                      <a:r>
                        <a:rPr lang="en-US" sz="1400" kern="0">
                          <a:effectLst/>
                          <a:latin typeface="Times" pitchFamily="2" charset="0"/>
                        </a:rPr>
                        <a:t>13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1.50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It is important to repeat and practice a lot.</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335399726"/>
                  </a:ext>
                </a:extLst>
              </a:tr>
            </a:tbl>
          </a:graphicData>
        </a:graphic>
      </p:graphicFrame>
      <p:sp>
        <p:nvSpPr>
          <p:cNvPr id="7" name="Rectangle 1">
            <a:extLst>
              <a:ext uri="{FF2B5EF4-FFF2-40B4-BE49-F238E27FC236}">
                <a16:creationId xmlns:a16="http://schemas.microsoft.com/office/drawing/2014/main" id="{E0A89842-309E-4D40-BF14-0D4A25D58E98}"/>
              </a:ext>
            </a:extLst>
          </p:cNvPr>
          <p:cNvSpPr>
            <a:spLocks noChangeArrowheads="1"/>
          </p:cNvSpPr>
          <p:nvPr/>
        </p:nvSpPr>
        <p:spPr bwMode="auto">
          <a:xfrm>
            <a:off x="970085" y="1693750"/>
            <a:ext cx="705268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rPr>
              <a:t>TABLE </a:t>
            </a:r>
            <a:r>
              <a:rPr kumimoji="0" lang="en-US" altLang="ja-JP" sz="1400" b="1" i="0" u="none" strike="noStrike" cap="none" normalizeH="0" baseline="0" dirty="0">
                <a:ln>
                  <a:noFill/>
                </a:ln>
                <a:solidFill>
                  <a:schemeClr val="tx1"/>
                </a:solidFill>
                <a:effectLst/>
                <a:latin typeface="Times" pitchFamily="2" charset="0"/>
                <a:ea typeface="Times New Roman" panose="02020603050405020304" pitchFamily="18" charset="0"/>
                <a:cs typeface="Times New Roman" panose="02020603050405020304" pitchFamily="18" charset="0"/>
              </a:rPr>
              <a:t>2</a:t>
            </a:r>
            <a:endParaRPr kumimoji="0" lang="ja-JP" altLang="ja-JP" sz="1400" b="1" i="0" u="none" strike="noStrike" cap="none" normalizeH="0" baseline="0">
              <a:ln>
                <a:noFill/>
              </a:ln>
              <a:solidFill>
                <a:schemeClr val="tx1"/>
              </a:solidFill>
              <a:effectLst/>
              <a:latin typeface="Times"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sng"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rPr>
              <a:t>Items of 2.4 or lower</a:t>
            </a:r>
            <a:r>
              <a:rPr kumimoji="0" lang="en-US" altLang="ja-JP" sz="1400" b="1" i="0" strike="noStrike" cap="none" normalizeH="0" baseline="0" dirty="0">
                <a:ln>
                  <a:noFill/>
                </a:ln>
                <a:solidFill>
                  <a:schemeClr val="tx1"/>
                </a:solidFill>
                <a:effectLst/>
                <a:latin typeface="Times" pitchFamily="2" charset="0"/>
                <a:ea typeface="Times New Roman" panose="02020603050405020304" pitchFamily="18" charset="0"/>
                <a:cs typeface="Times New Roman" panose="02020603050405020304" pitchFamily="18" charset="0"/>
              </a:rPr>
              <a:t>: </a:t>
            </a:r>
            <a:r>
              <a:rPr kumimoji="0" lang="en-US" altLang="ja-JP" sz="1400" i="0" strike="noStrike" cap="none" normalizeH="0" baseline="0" dirty="0">
                <a:ln>
                  <a:noFill/>
                </a:ln>
                <a:solidFill>
                  <a:schemeClr val="tx1"/>
                </a:solidFill>
                <a:effectLst/>
                <a:latin typeface="Times" pitchFamily="2" charset="0"/>
                <a:ea typeface="Times New Roman" panose="02020603050405020304" pitchFamily="18" charset="0"/>
                <a:cs typeface="Times New Roman" panose="02020603050405020304" pitchFamily="18" charset="0"/>
              </a:rPr>
              <a:t>Strongly agree (1) to strongly disagree (5)</a:t>
            </a:r>
            <a:endParaRPr kumimoji="0" lang="ja-JP" altLang="ja-JP" sz="1400" b="1" i="0" u="none" strike="noStrike" cap="none" normalizeH="0" baseline="0">
              <a:ln>
                <a:noFill/>
              </a:ln>
              <a:solidFill>
                <a:schemeClr val="tx1"/>
              </a:solidFill>
              <a:effectLst/>
              <a:latin typeface="Times" pitchFamily="2" charset="0"/>
            </a:endParaRPr>
          </a:p>
        </p:txBody>
      </p:sp>
    </p:spTree>
    <p:extLst>
      <p:ext uri="{BB962C8B-B14F-4D97-AF65-F5344CB8AC3E}">
        <p14:creationId xmlns:p14="http://schemas.microsoft.com/office/powerpoint/2010/main" val="2499670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02201" y="449100"/>
            <a:ext cx="7514485" cy="1280890"/>
          </a:xfrm>
        </p:spPr>
        <p:txBody>
          <a:bodyPr>
            <a:normAutofit fontScale="90000"/>
          </a:bodyPr>
          <a:lstStyle/>
          <a:p>
            <a:r>
              <a:rPr lang="en-US" altLang="ja-JP" sz="4400" dirty="0">
                <a:latin typeface="Times" pitchFamily="2" charset="0"/>
              </a:rPr>
              <a:t>					Results</a:t>
            </a:r>
            <a:br>
              <a:rPr lang="en-US" altLang="ja-JP" sz="4000" dirty="0">
                <a:latin typeface="Times" pitchFamily="2" charset="0"/>
              </a:rPr>
            </a:br>
            <a:r>
              <a:rPr lang="en-US" altLang="ja-JP" sz="2700" dirty="0">
                <a:latin typeface="Times"/>
                <a:cs typeface="Times"/>
              </a:rPr>
              <a:t>1. Quantitative Data (surveys): Salient items in January.</a:t>
            </a:r>
            <a:br>
              <a:rPr lang="en-US" altLang="ja-JP" sz="2700" dirty="0">
                <a:latin typeface="Times"/>
                <a:cs typeface="Times"/>
              </a:rPr>
            </a:br>
            <a:endParaRPr kumimoji="1" lang="ja-JP" altLang="en-US" sz="2700" dirty="0">
              <a:latin typeface="Times" pitchFamily="2" charset="0"/>
            </a:endParaRPr>
          </a:p>
        </p:txBody>
      </p:sp>
      <p:graphicFrame>
        <p:nvGraphicFramePr>
          <p:cNvPr id="6" name="コンテンツ プレースホルダー 5">
            <a:extLst>
              <a:ext uri="{FF2B5EF4-FFF2-40B4-BE49-F238E27FC236}">
                <a16:creationId xmlns:a16="http://schemas.microsoft.com/office/drawing/2014/main" id="{86BC7D10-6B37-1F4C-AAF7-E6F051B33567}"/>
              </a:ext>
            </a:extLst>
          </p:cNvPr>
          <p:cNvGraphicFramePr>
            <a:graphicFrameLocks noGrp="1"/>
          </p:cNvGraphicFramePr>
          <p:nvPr>
            <p:ph idx="1"/>
            <p:extLst>
              <p:ext uri="{D42A27DB-BD31-4B8C-83A1-F6EECF244321}">
                <p14:modId xmlns:p14="http://schemas.microsoft.com/office/powerpoint/2010/main" val="2008509427"/>
              </p:ext>
            </p:extLst>
          </p:nvPr>
        </p:nvGraphicFramePr>
        <p:xfrm>
          <a:off x="955228" y="2040868"/>
          <a:ext cx="7361458" cy="4192087"/>
        </p:xfrm>
        <a:graphic>
          <a:graphicData uri="http://schemas.openxmlformats.org/drawingml/2006/table">
            <a:tbl>
              <a:tblPr firstRow="1" firstCol="1" bandRow="1">
                <a:tableStyleId>{5C22544A-7EE6-4342-B048-85BDC9FD1C3A}</a:tableStyleId>
              </a:tblPr>
              <a:tblGrid>
                <a:gridCol w="562761">
                  <a:extLst>
                    <a:ext uri="{9D8B030D-6E8A-4147-A177-3AD203B41FA5}">
                      <a16:colId xmlns:a16="http://schemas.microsoft.com/office/drawing/2014/main" val="2454596509"/>
                    </a:ext>
                  </a:extLst>
                </a:gridCol>
                <a:gridCol w="609924">
                  <a:extLst>
                    <a:ext uri="{9D8B030D-6E8A-4147-A177-3AD203B41FA5}">
                      <a16:colId xmlns:a16="http://schemas.microsoft.com/office/drawing/2014/main" val="2930842873"/>
                    </a:ext>
                  </a:extLst>
                </a:gridCol>
                <a:gridCol w="6188773">
                  <a:extLst>
                    <a:ext uri="{9D8B030D-6E8A-4147-A177-3AD203B41FA5}">
                      <a16:colId xmlns:a16="http://schemas.microsoft.com/office/drawing/2014/main" val="274322758"/>
                    </a:ext>
                  </a:extLst>
                </a:gridCol>
              </a:tblGrid>
              <a:tr h="372291">
                <a:tc>
                  <a:txBody>
                    <a:bodyPr/>
                    <a:lstStyle/>
                    <a:p>
                      <a:pPr algn="just">
                        <a:spcAft>
                          <a:spcPts val="0"/>
                        </a:spcAft>
                      </a:pPr>
                      <a:r>
                        <a:rPr lang="en-US" sz="1400" kern="0">
                          <a:effectLst/>
                          <a:latin typeface="Times" pitchFamily="2" charset="0"/>
                        </a:rPr>
                        <a:t>No. </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Mean</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Statement</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508590087"/>
                  </a:ext>
                </a:extLst>
              </a:tr>
              <a:tr h="186146">
                <a:tc>
                  <a:txBody>
                    <a:bodyPr/>
                    <a:lstStyle/>
                    <a:p>
                      <a:pPr algn="just">
                        <a:spcAft>
                          <a:spcPts val="0"/>
                        </a:spcAft>
                      </a:pPr>
                      <a:r>
                        <a:rPr lang="en-US" sz="1400" kern="0">
                          <a:effectLst/>
                          <a:latin typeface="Times" pitchFamily="2" charset="0"/>
                        </a:rPr>
                        <a:t>35</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4.50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*Language learning should be fun.</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762140225"/>
                  </a:ext>
                </a:extLst>
              </a:tr>
              <a:tr h="372291">
                <a:tc>
                  <a:txBody>
                    <a:bodyPr/>
                    <a:lstStyle/>
                    <a:p>
                      <a:pPr algn="just">
                        <a:spcAft>
                          <a:spcPts val="0"/>
                        </a:spcAft>
                      </a:pPr>
                      <a:r>
                        <a:rPr lang="en-US" sz="1400" kern="0">
                          <a:effectLst/>
                          <a:latin typeface="Times" pitchFamily="2" charset="0"/>
                        </a:rPr>
                        <a:t>7</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4.38</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You shouldn’t say anything in the language until you can say it correctly.</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882525355"/>
                  </a:ext>
                </a:extLst>
              </a:tr>
              <a:tr h="372291">
                <a:tc>
                  <a:txBody>
                    <a:bodyPr/>
                    <a:lstStyle/>
                    <a:p>
                      <a:pPr algn="just">
                        <a:spcAft>
                          <a:spcPts val="0"/>
                        </a:spcAft>
                      </a:pPr>
                      <a:r>
                        <a:rPr lang="en-US" sz="1400" kern="0">
                          <a:effectLst/>
                          <a:latin typeface="Times" pitchFamily="2" charset="0"/>
                        </a:rPr>
                        <a:t>23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4.13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People who are good at math and science are not good at learning foreign languages.</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167234751"/>
                  </a:ext>
                </a:extLst>
              </a:tr>
              <a:tr h="558437">
                <a:tc>
                  <a:txBody>
                    <a:bodyPr/>
                    <a:lstStyle/>
                    <a:p>
                      <a:pPr algn="just">
                        <a:spcAft>
                          <a:spcPts val="0"/>
                        </a:spcAft>
                      </a:pPr>
                      <a:r>
                        <a:rPr lang="en-US" sz="1400" kern="0">
                          <a:effectLst/>
                          <a:latin typeface="Times" pitchFamily="2" charset="0"/>
                        </a:rPr>
                        <a:t>31</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4.00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*All students, regardless of previous academic success and preparation, should be encouraged and given the opportunity to study a foreign language. </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4171233967"/>
                  </a:ext>
                </a:extLst>
              </a:tr>
              <a:tr h="732609">
                <a:tc>
                  <a:txBody>
                    <a:bodyPr/>
                    <a:lstStyle/>
                    <a:p>
                      <a:pPr algn="just">
                        <a:spcAft>
                          <a:spcPts val="0"/>
                        </a:spcAft>
                      </a:pPr>
                      <a:r>
                        <a:rPr lang="en-US" sz="1400" kern="0">
                          <a:effectLst/>
                          <a:latin typeface="Times" pitchFamily="2" charset="0"/>
                        </a:rPr>
                        <a:t>11</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3.88</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If someone spent one hour a day learning a language, how long would it take</a:t>
                      </a:r>
                      <a:r>
                        <a:rPr lang="en-US" sz="1400" kern="100" dirty="0">
                          <a:effectLst/>
                          <a:latin typeface="Times" pitchFamily="2" charset="0"/>
                        </a:rPr>
                        <a:t> </a:t>
                      </a:r>
                      <a:r>
                        <a:rPr lang="en-US" sz="1400" kern="0" dirty="0">
                          <a:effectLst/>
                          <a:latin typeface="Times" pitchFamily="2" charset="0"/>
                        </a:rPr>
                        <a:t>him/her to become fluent? 1) less than a year, 2) 1-2 years, 3) 3-5 years, 4) 5-10 years, 5) You can’t learn a language in 1 hour a day.</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464632296"/>
                  </a:ext>
                </a:extLst>
              </a:tr>
              <a:tr h="186146">
                <a:tc>
                  <a:txBody>
                    <a:bodyPr/>
                    <a:lstStyle/>
                    <a:p>
                      <a:pPr algn="just">
                        <a:spcAft>
                          <a:spcPts val="0"/>
                        </a:spcAft>
                      </a:pPr>
                      <a:r>
                        <a:rPr lang="en-US" sz="1400" kern="0">
                          <a:effectLst/>
                          <a:latin typeface="Times" pitchFamily="2" charset="0"/>
                        </a:rPr>
                        <a:t>17</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3.88</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Women are better than men at learning foreign languages.</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3084901370"/>
                  </a:ext>
                </a:extLst>
              </a:tr>
              <a:tr h="372291">
                <a:tc>
                  <a:txBody>
                    <a:bodyPr/>
                    <a:lstStyle/>
                    <a:p>
                      <a:pPr algn="just">
                        <a:spcAft>
                          <a:spcPts val="0"/>
                        </a:spcAft>
                      </a:pPr>
                      <a:r>
                        <a:rPr lang="en-US" sz="1400" kern="0">
                          <a:effectLst/>
                          <a:latin typeface="Times" pitchFamily="2" charset="0"/>
                        </a:rPr>
                        <a:t>28</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3.63</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*Gestures and other kinesics should be taught and evaluated as an integral part of language acquisition.</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28492093"/>
                  </a:ext>
                </a:extLst>
              </a:tr>
              <a:tr h="372291">
                <a:tc>
                  <a:txBody>
                    <a:bodyPr/>
                    <a:lstStyle/>
                    <a:p>
                      <a:pPr algn="just">
                        <a:spcAft>
                          <a:spcPts val="0"/>
                        </a:spcAft>
                      </a:pPr>
                      <a:r>
                        <a:rPr lang="en-US" sz="1400" kern="0">
                          <a:effectLst/>
                          <a:latin typeface="Times" pitchFamily="2" charset="0"/>
                        </a:rPr>
                        <a:t>20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3.50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Learning another language is a matter of translating from Japanese.</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543933186"/>
                  </a:ext>
                </a:extLst>
              </a:tr>
              <a:tr h="558437">
                <a:tc>
                  <a:txBody>
                    <a:bodyPr/>
                    <a:lstStyle/>
                    <a:p>
                      <a:pPr algn="just">
                        <a:spcAft>
                          <a:spcPts val="0"/>
                        </a:spcAft>
                      </a:pPr>
                      <a:r>
                        <a:rPr lang="en-US" sz="1400" kern="0">
                          <a:effectLst/>
                          <a:latin typeface="Times" pitchFamily="2" charset="0"/>
                        </a:rPr>
                        <a:t>34</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a:effectLst/>
                          <a:latin typeface="Times" pitchFamily="2" charset="0"/>
                        </a:rPr>
                        <a:t>3.50</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tc>
                  <a:txBody>
                    <a:bodyPr/>
                    <a:lstStyle/>
                    <a:p>
                      <a:pPr algn="just">
                        <a:spcAft>
                          <a:spcPts val="0"/>
                        </a:spcAft>
                      </a:pPr>
                      <a:r>
                        <a:rPr lang="en-US" sz="1400" kern="0" dirty="0">
                          <a:effectLst/>
                          <a:latin typeface="Times" pitchFamily="2" charset="0"/>
                        </a:rPr>
                        <a:t>When a student makes syntactical errors, this should be accepted by the teacher as a natural and inevitable part of language acquisition.</a:t>
                      </a:r>
                      <a:endParaRPr lang="ja-JP" sz="1400" kern="100">
                        <a:effectLst/>
                        <a:latin typeface="Times" pitchFamily="2" charset="0"/>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371923659"/>
                  </a:ext>
                </a:extLst>
              </a:tr>
            </a:tbl>
          </a:graphicData>
        </a:graphic>
      </p:graphicFrame>
      <p:sp>
        <p:nvSpPr>
          <p:cNvPr id="8" name="Rectangle 1">
            <a:extLst>
              <a:ext uri="{FF2B5EF4-FFF2-40B4-BE49-F238E27FC236}">
                <a16:creationId xmlns:a16="http://schemas.microsoft.com/office/drawing/2014/main" id="{A526C1B0-F3EA-044C-95A3-0E0110424AFD}"/>
              </a:ext>
            </a:extLst>
          </p:cNvPr>
          <p:cNvSpPr>
            <a:spLocks noChangeArrowheads="1"/>
          </p:cNvSpPr>
          <p:nvPr/>
        </p:nvSpPr>
        <p:spPr bwMode="auto">
          <a:xfrm>
            <a:off x="955228" y="1484562"/>
            <a:ext cx="576188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1" i="0" u="none"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rPr>
              <a:t>TABLE </a:t>
            </a:r>
            <a:r>
              <a:rPr kumimoji="0" lang="en-US" altLang="ja-JP" sz="1400" b="1" i="0" u="none" strike="noStrike" cap="none" normalizeH="0" baseline="0" dirty="0">
                <a:ln>
                  <a:noFill/>
                </a:ln>
                <a:solidFill>
                  <a:schemeClr val="tx1"/>
                </a:solidFill>
                <a:effectLst/>
                <a:latin typeface="Times" pitchFamily="2" charset="0"/>
                <a:ea typeface="Times New Roman" panose="02020603050405020304" pitchFamily="18" charset="0"/>
                <a:cs typeface="Times New Roman" panose="02020603050405020304" pitchFamily="18" charset="0"/>
              </a:rPr>
              <a:t>3</a:t>
            </a:r>
            <a:endParaRPr kumimoji="0" lang="ja-JP" altLang="ja-JP" sz="1400" b="0" i="0" u="none" strike="noStrike" cap="none" normalizeH="0" baseline="0">
              <a:ln>
                <a:noFill/>
              </a:ln>
              <a:solidFill>
                <a:schemeClr val="tx1"/>
              </a:solidFill>
              <a:effectLst/>
              <a:latin typeface="Times" pitchFamily="2" charset="0"/>
            </a:endParaRPr>
          </a:p>
          <a:p>
            <a:pPr lvl="0" eaLnBrk="0" fontAlgn="base" hangingPunct="0">
              <a:spcBef>
                <a:spcPct val="0"/>
              </a:spcBef>
              <a:spcAft>
                <a:spcPct val="0"/>
              </a:spcAft>
            </a:pPr>
            <a:r>
              <a:rPr kumimoji="0" lang="ja-JP" altLang="ja-JP" sz="1400" b="1" i="0" u="sng" strike="noStrike" cap="none" normalizeH="0" baseline="0">
                <a:ln>
                  <a:noFill/>
                </a:ln>
                <a:solidFill>
                  <a:schemeClr val="tx1"/>
                </a:solidFill>
                <a:effectLst/>
                <a:latin typeface="Times" pitchFamily="2" charset="0"/>
                <a:ea typeface="Times New Roman" panose="02020603050405020304" pitchFamily="18" charset="0"/>
                <a:cs typeface="Times New Roman" panose="02020603050405020304" pitchFamily="18" charset="0"/>
              </a:rPr>
              <a:t>Items of 3.5 or higher</a:t>
            </a:r>
            <a:r>
              <a:rPr kumimoji="0" lang="en-US" altLang="ja-JP" sz="1400" dirty="0">
                <a:latin typeface="Times" pitchFamily="2" charset="0"/>
                <a:ea typeface="Times New Roman" panose="02020603050405020304" pitchFamily="18" charset="0"/>
                <a:cs typeface="Times New Roman" panose="02020603050405020304" pitchFamily="18" charset="0"/>
              </a:rPr>
              <a:t> Strongly agree (1) to strongly disagree (5)</a:t>
            </a:r>
            <a:endParaRPr kumimoji="0" lang="ja-JP" altLang="ja-JP" sz="1400" b="0" i="0" u="none" strike="noStrike" cap="none" normalizeH="0" baseline="0">
              <a:ln>
                <a:noFill/>
              </a:ln>
              <a:solidFill>
                <a:schemeClr val="tx1"/>
              </a:solidFill>
              <a:effectLst/>
              <a:latin typeface="Times"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400" b="0" i="0" u="none" strike="noStrike" cap="none" normalizeH="0" baseline="0">
              <a:ln>
                <a:noFill/>
              </a:ln>
              <a:solidFill>
                <a:schemeClr val="tx1"/>
              </a:solidFill>
              <a:effectLst/>
              <a:latin typeface="Times" pitchFamily="2" charset="0"/>
            </a:endParaRPr>
          </a:p>
        </p:txBody>
      </p:sp>
      <p:sp>
        <p:nvSpPr>
          <p:cNvPr id="3" name="テキスト ボックス 2">
            <a:extLst>
              <a:ext uri="{FF2B5EF4-FFF2-40B4-BE49-F238E27FC236}">
                <a16:creationId xmlns:a16="http://schemas.microsoft.com/office/drawing/2014/main" id="{311ED954-977F-9048-ABFC-C236280BDBBC}"/>
              </a:ext>
            </a:extLst>
          </p:cNvPr>
          <p:cNvSpPr txBox="1"/>
          <p:nvPr/>
        </p:nvSpPr>
        <p:spPr>
          <a:xfrm>
            <a:off x="1341690" y="6232955"/>
            <a:ext cx="5700045" cy="276999"/>
          </a:xfrm>
          <a:prstGeom prst="rect">
            <a:avLst/>
          </a:prstGeom>
          <a:noFill/>
        </p:spPr>
        <p:txBody>
          <a:bodyPr wrap="square" rtlCol="0">
            <a:spAutoFit/>
          </a:bodyPr>
          <a:lstStyle/>
          <a:p>
            <a:r>
              <a:rPr kumimoji="1" lang="en-US" altLang="ja-JP" sz="1200" dirty="0">
                <a:latin typeface="Times" pitchFamily="2" charset="0"/>
              </a:rPr>
              <a:t>Note: *indicates items from </a:t>
            </a:r>
            <a:r>
              <a:rPr lang="en-US" altLang="ja-JP" sz="1200" dirty="0">
                <a:latin typeface="Times" pitchFamily="2" charset="0"/>
                <a:cs typeface="Times"/>
              </a:rPr>
              <a:t>FLAS. </a:t>
            </a:r>
            <a:r>
              <a:rPr kumimoji="1" lang="en-US" altLang="ja-JP" sz="1200" dirty="0">
                <a:latin typeface="Times" pitchFamily="2" charset="0"/>
              </a:rPr>
              <a:t> </a:t>
            </a:r>
            <a:endParaRPr kumimoji="1" lang="ja-JP" altLang="en-US" sz="1200">
              <a:latin typeface="Times" pitchFamily="2" charset="0"/>
            </a:endParaRPr>
          </a:p>
        </p:txBody>
      </p:sp>
    </p:spTree>
    <p:extLst>
      <p:ext uri="{BB962C8B-B14F-4D97-AF65-F5344CB8AC3E}">
        <p14:creationId xmlns:p14="http://schemas.microsoft.com/office/powerpoint/2010/main" val="663448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61735"/>
            <a:ext cx="8229600" cy="1192894"/>
          </a:xfrm>
        </p:spPr>
        <p:txBody>
          <a:bodyPr>
            <a:normAutofit/>
          </a:bodyPr>
          <a:lstStyle/>
          <a:p>
            <a:r>
              <a:rPr lang="en-US" altLang="ja-JP" sz="4000" dirty="0">
                <a:latin typeface="Times" pitchFamily="2" charset="0"/>
              </a:rPr>
              <a:t>						Results</a:t>
            </a:r>
            <a:br>
              <a:rPr lang="en-US" altLang="ja-JP" sz="4000" dirty="0">
                <a:latin typeface="Times" pitchFamily="2" charset="0"/>
              </a:rPr>
            </a:br>
            <a:r>
              <a:rPr lang="en-US" altLang="ja-JP" sz="2700" dirty="0">
                <a:latin typeface="Times"/>
                <a:cs typeface="Times"/>
              </a:rPr>
              <a:t>1. Quantitative Data</a:t>
            </a:r>
            <a:endParaRPr kumimoji="1" lang="ja-JP" altLang="en-US" sz="2700" dirty="0">
              <a:latin typeface="Times" pitchFamily="2" charset="0"/>
            </a:endParaRPr>
          </a:p>
        </p:txBody>
      </p:sp>
      <p:sp>
        <p:nvSpPr>
          <p:cNvPr id="3" name="コンテンツ プレースホルダー 2"/>
          <p:cNvSpPr>
            <a:spLocks noGrp="1"/>
          </p:cNvSpPr>
          <p:nvPr>
            <p:ph idx="1"/>
          </p:nvPr>
        </p:nvSpPr>
        <p:spPr>
          <a:xfrm>
            <a:off x="428596" y="1894113"/>
            <a:ext cx="8229600" cy="2286001"/>
          </a:xfrm>
        </p:spPr>
        <p:txBody>
          <a:bodyPr>
            <a:noAutofit/>
          </a:bodyPr>
          <a:lstStyle/>
          <a:p>
            <a:pPr marL="0" lvl="0" indent="0">
              <a:spcBef>
                <a:spcPts val="0"/>
              </a:spcBef>
              <a:buClrTx/>
              <a:buSzTx/>
              <a:buNone/>
            </a:pPr>
            <a:r>
              <a:rPr lang="en-US" altLang="ja-JP" sz="2000" dirty="0">
                <a:latin typeface="Times" pitchFamily="2" charset="0"/>
              </a:rPr>
              <a:t>In short, the survey results were consistent throughout the academic year, which supports that these students had already changed their beliefs about language learning from a traditional view to a communicative one through a two-year English program based on CBI (see also </a:t>
            </a:r>
            <a:r>
              <a:rPr lang="en-US" altLang="ja-JP" sz="2000" dirty="0">
                <a:latin typeface="Times" charset="0"/>
                <a:ea typeface="Times" charset="0"/>
                <a:cs typeface="Times" charset="0"/>
              </a:rPr>
              <a:t>Nguyen &amp; Sato, 2016; Nguyen, 2017). </a:t>
            </a:r>
            <a:endParaRPr kumimoji="1" lang="ja-JP" altLang="en-US" sz="2000" dirty="0">
              <a:latin typeface="Times" pitchFamily="2" charset="0"/>
              <a:ea typeface="Times" charset="0"/>
              <a:cs typeface="Times" charset="0"/>
            </a:endParaRPr>
          </a:p>
        </p:txBody>
      </p:sp>
    </p:spTree>
    <p:extLst>
      <p:ext uri="{BB962C8B-B14F-4D97-AF65-F5344CB8AC3E}">
        <p14:creationId xmlns:p14="http://schemas.microsoft.com/office/powerpoint/2010/main" val="1323533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546937"/>
            <a:ext cx="8229600" cy="1651987"/>
          </a:xfrm>
        </p:spPr>
        <p:txBody>
          <a:bodyPr>
            <a:normAutofit fontScale="90000"/>
          </a:bodyPr>
          <a:lstStyle/>
          <a:p>
            <a:r>
              <a:rPr kumimoji="1" lang="en-US" altLang="ja-JP" sz="4400" dirty="0">
                <a:latin typeface="Times" pitchFamily="2" charset="0"/>
              </a:rPr>
              <a:t>						Results</a:t>
            </a:r>
            <a:br>
              <a:rPr kumimoji="1" lang="en-US" altLang="ja-JP" sz="4400" dirty="0">
                <a:latin typeface="Times" pitchFamily="2" charset="0"/>
              </a:rPr>
            </a:br>
            <a:r>
              <a:rPr lang="en-US" altLang="ja-JP" sz="3100" dirty="0">
                <a:latin typeface="Times" pitchFamily="2" charset="0"/>
                <a:cs typeface="Times"/>
              </a:rPr>
              <a:t>2. Qualitative Data (</a:t>
            </a:r>
            <a:r>
              <a:rPr lang="en-US" altLang="ja-JP" sz="3200" dirty="0">
                <a:latin typeface="Times" charset="0"/>
                <a:ea typeface="Times" charset="0"/>
                <a:cs typeface="Times" charset="0"/>
              </a:rPr>
              <a:t>reflection logs, classroom observations, interviews</a:t>
            </a:r>
            <a:r>
              <a:rPr lang="en-US" altLang="ja-JP" sz="3100" dirty="0">
                <a:latin typeface="Times" pitchFamily="2" charset="0"/>
                <a:cs typeface="Times"/>
              </a:rPr>
              <a:t>)</a:t>
            </a:r>
            <a:br>
              <a:rPr lang="en-US" altLang="ja-JP" dirty="0">
                <a:latin typeface="Times"/>
                <a:cs typeface="Times"/>
              </a:rPr>
            </a:br>
            <a:endParaRPr kumimoji="1" lang="ja-JP" altLang="en-US" dirty="0"/>
          </a:p>
        </p:txBody>
      </p:sp>
      <p:sp>
        <p:nvSpPr>
          <p:cNvPr id="3" name="コンテンツ プレースホルダー 2"/>
          <p:cNvSpPr>
            <a:spLocks noGrp="1"/>
          </p:cNvSpPr>
          <p:nvPr>
            <p:ph idx="1"/>
          </p:nvPr>
        </p:nvSpPr>
        <p:spPr>
          <a:xfrm>
            <a:off x="428596" y="2345366"/>
            <a:ext cx="8229600" cy="3356187"/>
          </a:xfrm>
        </p:spPr>
        <p:txBody>
          <a:bodyPr>
            <a:normAutofit/>
          </a:bodyPr>
          <a:lstStyle/>
          <a:p>
            <a:pPr marL="0" indent="0">
              <a:buNone/>
            </a:pPr>
            <a:r>
              <a:rPr lang="ja-JP" altLang="en-US" sz="2000" b="1">
                <a:latin typeface="Times" charset="0"/>
                <a:ea typeface="Times" charset="0"/>
                <a:cs typeface="Times" charset="0"/>
              </a:rPr>
              <a:t>・</a:t>
            </a:r>
            <a:r>
              <a:rPr lang="en-US" altLang="ja-JP" sz="2000" b="1" dirty="0">
                <a:latin typeface="Times" charset="0"/>
                <a:ea typeface="Times" charset="0"/>
                <a:cs typeface="Times" charset="0"/>
              </a:rPr>
              <a:t>1st semester: Three learning stages </a:t>
            </a:r>
          </a:p>
          <a:p>
            <a:pPr marL="0" indent="0">
              <a:buNone/>
            </a:pPr>
            <a:r>
              <a:rPr lang="en-US" altLang="ja-JP" sz="2000" dirty="0">
                <a:latin typeface="Times"/>
                <a:cs typeface="Times"/>
              </a:rPr>
              <a:t>(1) enjoy songs and activities without thinking of teaching skills, nervous about demonstration</a:t>
            </a:r>
          </a:p>
          <a:p>
            <a:pPr marL="0" indent="0">
              <a:buNone/>
            </a:pPr>
            <a:r>
              <a:rPr lang="en-US" altLang="ja-JP" sz="2000" dirty="0">
                <a:latin typeface="Times"/>
                <a:cs typeface="Times"/>
              </a:rPr>
              <a:t>(2) start modifying the activities from the textbook, become used to demonstration</a:t>
            </a:r>
          </a:p>
          <a:p>
            <a:pPr marL="0" lvl="0" indent="0">
              <a:buNone/>
            </a:pPr>
            <a:r>
              <a:rPr lang="en-US" altLang="ja-JP" sz="2000" dirty="0">
                <a:latin typeface="Times" charset="0"/>
                <a:ea typeface="Times" charset="0"/>
                <a:cs typeface="Times" charset="0"/>
              </a:rPr>
              <a:t>(3) feel some improvement in their teaching, become able to see an activity from the children’s point of view, find difficulties in making a lesson plan with clear goals. </a:t>
            </a:r>
          </a:p>
          <a:p>
            <a:pPr marL="0" indent="0">
              <a:buNone/>
            </a:pPr>
            <a:endParaRPr kumimoji="1" lang="ja-JP" altLang="en-US" sz="2000" dirty="0">
              <a:latin typeface="Times"/>
              <a:cs typeface="Times"/>
            </a:endParaRPr>
          </a:p>
        </p:txBody>
      </p:sp>
    </p:spTree>
    <p:extLst>
      <p:ext uri="{BB962C8B-B14F-4D97-AF65-F5344CB8AC3E}">
        <p14:creationId xmlns:p14="http://schemas.microsoft.com/office/powerpoint/2010/main" val="4270787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2625B3-2F97-F743-B884-1265D0785BD3}"/>
              </a:ext>
            </a:extLst>
          </p:cNvPr>
          <p:cNvSpPr>
            <a:spLocks noGrp="1"/>
          </p:cNvSpPr>
          <p:nvPr>
            <p:ph type="title"/>
          </p:nvPr>
        </p:nvSpPr>
        <p:spPr>
          <a:xfrm>
            <a:off x="946674" y="495018"/>
            <a:ext cx="7372574" cy="1280890"/>
          </a:xfrm>
        </p:spPr>
        <p:txBody>
          <a:bodyPr>
            <a:normAutofit fontScale="90000"/>
          </a:bodyPr>
          <a:lstStyle/>
          <a:p>
            <a:r>
              <a:rPr lang="en-US" altLang="ja-JP" sz="4800" dirty="0">
                <a:latin typeface="Times" pitchFamily="2" charset="0"/>
              </a:rPr>
              <a:t>					</a:t>
            </a:r>
            <a:r>
              <a:rPr lang="en-US" altLang="ja-JP" sz="4400" dirty="0">
                <a:latin typeface="Times" pitchFamily="2" charset="0"/>
              </a:rPr>
              <a:t>Results</a:t>
            </a:r>
            <a:br>
              <a:rPr lang="en-US" altLang="ja-JP" sz="4800" dirty="0">
                <a:latin typeface="Times" pitchFamily="2" charset="0"/>
              </a:rPr>
            </a:br>
            <a:r>
              <a:rPr lang="en-US" altLang="ja-JP" sz="3100" dirty="0">
                <a:latin typeface="Times" pitchFamily="2" charset="0"/>
                <a:cs typeface="Times"/>
              </a:rPr>
              <a:t>2. Qualitative Data (</a:t>
            </a:r>
            <a:r>
              <a:rPr lang="en-US" altLang="ja-JP" sz="3100" dirty="0">
                <a:latin typeface="Times" charset="0"/>
                <a:ea typeface="Times" charset="0"/>
                <a:cs typeface="Times" charset="0"/>
              </a:rPr>
              <a:t>reflection logs, classroom observations, interviews</a:t>
            </a:r>
            <a:r>
              <a:rPr lang="en-US" altLang="ja-JP" sz="3100" dirty="0">
                <a:latin typeface="Times" pitchFamily="2" charset="0"/>
                <a:cs typeface="Times"/>
              </a:rPr>
              <a:t>)</a:t>
            </a:r>
            <a:endParaRPr kumimoji="1" lang="ja-JP" altLang="en-US" sz="3100"/>
          </a:p>
        </p:txBody>
      </p:sp>
      <p:sp>
        <p:nvSpPr>
          <p:cNvPr id="3" name="コンテンツ プレースホルダー 2">
            <a:extLst>
              <a:ext uri="{FF2B5EF4-FFF2-40B4-BE49-F238E27FC236}">
                <a16:creationId xmlns:a16="http://schemas.microsoft.com/office/drawing/2014/main" id="{ECFA71ED-CCA4-014B-A36B-8A26AF4969A2}"/>
              </a:ext>
            </a:extLst>
          </p:cNvPr>
          <p:cNvSpPr>
            <a:spLocks noGrp="1"/>
          </p:cNvSpPr>
          <p:nvPr>
            <p:ph idx="1"/>
          </p:nvPr>
        </p:nvSpPr>
        <p:spPr>
          <a:xfrm>
            <a:off x="1043493" y="2151528"/>
            <a:ext cx="7490908" cy="3759693"/>
          </a:xfrm>
        </p:spPr>
        <p:txBody>
          <a:bodyPr/>
          <a:lstStyle/>
          <a:p>
            <a:pPr marL="0" lvl="0" indent="0">
              <a:buNone/>
            </a:pPr>
            <a:r>
              <a:rPr lang="ja-JP" altLang="en-US" sz="2000" b="1">
                <a:latin typeface="Times" pitchFamily="2" charset="0"/>
              </a:rPr>
              <a:t>・</a:t>
            </a:r>
            <a:r>
              <a:rPr lang="en-US" altLang="ja-JP" sz="2000" b="1" dirty="0">
                <a:latin typeface="Times" pitchFamily="2" charset="0"/>
              </a:rPr>
              <a:t>Interview (at the end of 1st semester)</a:t>
            </a:r>
          </a:p>
          <a:p>
            <a:pPr marL="0" indent="0">
              <a:buNone/>
            </a:pPr>
            <a:r>
              <a:rPr lang="en-US" altLang="ja-JP" sz="2000" dirty="0">
                <a:latin typeface="Times" pitchFamily="2" charset="0"/>
                <a:ea typeface="Times" charset="0"/>
                <a:cs typeface="Times" charset="0"/>
              </a:rPr>
              <a:t>4 out of 8 students said explicitly that they changed their view from just having fun to organizing an activity with clear goals. </a:t>
            </a:r>
          </a:p>
          <a:p>
            <a:pPr marL="0" indent="0">
              <a:buNone/>
            </a:pPr>
            <a:r>
              <a:rPr lang="en-US" altLang="ja-JP" sz="2000" dirty="0">
                <a:latin typeface="Times" pitchFamily="2" charset="0"/>
                <a:ea typeface="Times" charset="0"/>
                <a:cs typeface="Times" charset="0"/>
              </a:rPr>
              <a:t>“I had a vague idea about how to teach English to children. I thought just having fun is OK. However, through this course I learned that there is a goal for an activity and the teacher has to work out a plan to teach.” (Yuko)</a:t>
            </a:r>
          </a:p>
          <a:p>
            <a:pPr marL="0" indent="0">
              <a:buNone/>
            </a:pPr>
            <a:endParaRPr kumimoji="1" lang="ja-JP" altLang="en-US"/>
          </a:p>
        </p:txBody>
      </p:sp>
    </p:spTree>
    <p:extLst>
      <p:ext uri="{BB962C8B-B14F-4D97-AF65-F5344CB8AC3E}">
        <p14:creationId xmlns:p14="http://schemas.microsoft.com/office/powerpoint/2010/main" val="2891038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E89D8-1691-5742-A601-78A66BA145AC}"/>
              </a:ext>
            </a:extLst>
          </p:cNvPr>
          <p:cNvSpPr>
            <a:spLocks noGrp="1"/>
          </p:cNvSpPr>
          <p:nvPr>
            <p:ph type="title"/>
          </p:nvPr>
        </p:nvSpPr>
        <p:spPr>
          <a:xfrm>
            <a:off x="1097281" y="624110"/>
            <a:ext cx="7437120" cy="1280890"/>
          </a:xfrm>
        </p:spPr>
        <p:txBody>
          <a:bodyPr>
            <a:normAutofit fontScale="90000"/>
          </a:bodyPr>
          <a:lstStyle/>
          <a:p>
            <a:r>
              <a:rPr lang="en-US" altLang="ja-JP" sz="4400" dirty="0">
                <a:latin typeface="Times" pitchFamily="2" charset="0"/>
              </a:rPr>
              <a:t>					Results</a:t>
            </a:r>
            <a:br>
              <a:rPr lang="en-US" altLang="ja-JP" sz="5400" dirty="0">
                <a:latin typeface="Times" pitchFamily="2" charset="0"/>
              </a:rPr>
            </a:br>
            <a:r>
              <a:rPr lang="en-US" altLang="ja-JP" sz="3100" dirty="0">
                <a:latin typeface="Times" pitchFamily="2" charset="0"/>
                <a:cs typeface="Times"/>
              </a:rPr>
              <a:t>2. Qualitative Data (</a:t>
            </a:r>
            <a:r>
              <a:rPr lang="en-US" altLang="ja-JP" sz="3100" dirty="0">
                <a:latin typeface="Times" charset="0"/>
                <a:ea typeface="Times" charset="0"/>
                <a:cs typeface="Times" charset="0"/>
              </a:rPr>
              <a:t>reflection logs, classroom observations, interviews</a:t>
            </a:r>
            <a:r>
              <a:rPr lang="en-US" altLang="ja-JP" sz="3100" dirty="0">
                <a:latin typeface="Times" pitchFamily="2" charset="0"/>
                <a:cs typeface="Times"/>
              </a:rPr>
              <a:t>)</a:t>
            </a:r>
            <a:endParaRPr kumimoji="1" lang="ja-JP" altLang="en-US" sz="3100"/>
          </a:p>
        </p:txBody>
      </p:sp>
      <p:sp>
        <p:nvSpPr>
          <p:cNvPr id="3" name="コンテンツ プレースホルダー 2">
            <a:extLst>
              <a:ext uri="{FF2B5EF4-FFF2-40B4-BE49-F238E27FC236}">
                <a16:creationId xmlns:a16="http://schemas.microsoft.com/office/drawing/2014/main" id="{F6A31630-7773-EA43-8A70-C890AC3A6463}"/>
              </a:ext>
            </a:extLst>
          </p:cNvPr>
          <p:cNvSpPr>
            <a:spLocks noGrp="1"/>
          </p:cNvSpPr>
          <p:nvPr>
            <p:ph idx="1"/>
          </p:nvPr>
        </p:nvSpPr>
        <p:spPr>
          <a:xfrm>
            <a:off x="796067" y="2262692"/>
            <a:ext cx="7949900" cy="3008555"/>
          </a:xfrm>
        </p:spPr>
        <p:txBody>
          <a:bodyPr>
            <a:normAutofit/>
          </a:bodyPr>
          <a:lstStyle/>
          <a:p>
            <a:pPr marL="0" indent="0">
              <a:buNone/>
            </a:pPr>
            <a:r>
              <a:rPr lang="ja-JP" altLang="en-US" sz="2000" b="1">
                <a:latin typeface="Times" pitchFamily="2" charset="0"/>
                <a:ea typeface="Times" charset="0"/>
                <a:cs typeface="Times" charset="0"/>
              </a:rPr>
              <a:t>・</a:t>
            </a:r>
            <a:r>
              <a:rPr lang="en-US" altLang="ja-JP" sz="2000" b="1" dirty="0">
                <a:latin typeface="Times" pitchFamily="2" charset="0"/>
                <a:ea typeface="Times" charset="0"/>
                <a:cs typeface="Times" charset="0"/>
              </a:rPr>
              <a:t>2nd semester: </a:t>
            </a:r>
            <a:r>
              <a:rPr lang="en-US" altLang="ja-JP" sz="2000" b="1" dirty="0">
                <a:latin typeface="Times" charset="0"/>
                <a:ea typeface="Times" charset="0"/>
                <a:cs typeface="Times" charset="0"/>
              </a:rPr>
              <a:t>Three learning stages </a:t>
            </a:r>
          </a:p>
          <a:p>
            <a:pPr marL="0" lvl="0" indent="0">
              <a:buNone/>
            </a:pPr>
            <a:r>
              <a:rPr lang="en-US" altLang="ja-JP" sz="2000" dirty="0">
                <a:latin typeface="Times" charset="0"/>
                <a:ea typeface="Times" charset="0"/>
                <a:cs typeface="Times" charset="0"/>
              </a:rPr>
              <a:t>(4) learn the difficulty of teaching reading and writing.</a:t>
            </a:r>
          </a:p>
          <a:p>
            <a:pPr marL="0" indent="0">
              <a:buNone/>
            </a:pPr>
            <a:r>
              <a:rPr lang="en-US" altLang="ja-JP" sz="2000" dirty="0">
                <a:latin typeface="Times" charset="0"/>
                <a:ea typeface="Times" charset="0"/>
                <a:cs typeface="Times" charset="0"/>
              </a:rPr>
              <a:t>(5) struggle with how to teach reading and writing to children, gradually understand children’s learning process.</a:t>
            </a:r>
          </a:p>
          <a:p>
            <a:pPr marL="0" lvl="0" indent="0">
              <a:buNone/>
            </a:pPr>
            <a:r>
              <a:rPr lang="en-US" altLang="ja-JP" sz="2000" dirty="0">
                <a:latin typeface="Times" charset="0"/>
                <a:ea typeface="Times" charset="0"/>
                <a:cs typeface="Times" charset="0"/>
              </a:rPr>
              <a:t>(6) further develop their understanding about making a lesson plan with clear goals by integrating four skills</a:t>
            </a:r>
            <a:endParaRPr kumimoji="1" lang="ja-JP" altLang="en-US" sz="2000"/>
          </a:p>
        </p:txBody>
      </p:sp>
    </p:spTree>
    <p:extLst>
      <p:ext uri="{BB962C8B-B14F-4D97-AF65-F5344CB8AC3E}">
        <p14:creationId xmlns:p14="http://schemas.microsoft.com/office/powerpoint/2010/main" val="10847436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0EE70B-C5CC-2148-A685-5E57DE83A668}"/>
              </a:ext>
            </a:extLst>
          </p:cNvPr>
          <p:cNvSpPr>
            <a:spLocks noGrp="1"/>
          </p:cNvSpPr>
          <p:nvPr>
            <p:ph type="title"/>
          </p:nvPr>
        </p:nvSpPr>
        <p:spPr>
          <a:xfrm>
            <a:off x="1355465" y="624110"/>
            <a:ext cx="7178936" cy="1280890"/>
          </a:xfrm>
        </p:spPr>
        <p:txBody>
          <a:bodyPr>
            <a:normAutofit fontScale="90000"/>
          </a:bodyPr>
          <a:lstStyle/>
          <a:p>
            <a:r>
              <a:rPr lang="en-US" altLang="ja-JP" sz="4800" dirty="0">
                <a:latin typeface="Times" pitchFamily="2" charset="0"/>
              </a:rPr>
              <a:t>				</a:t>
            </a:r>
            <a:r>
              <a:rPr lang="en-US" altLang="ja-JP" sz="4400" dirty="0">
                <a:latin typeface="Times" pitchFamily="2" charset="0"/>
              </a:rPr>
              <a:t>	Results</a:t>
            </a:r>
            <a:br>
              <a:rPr lang="en-US" altLang="ja-JP" sz="6000" dirty="0">
                <a:latin typeface="Times" pitchFamily="2" charset="0"/>
              </a:rPr>
            </a:br>
            <a:r>
              <a:rPr lang="en-US" altLang="ja-JP" sz="3100" dirty="0">
                <a:latin typeface="Times" pitchFamily="2" charset="0"/>
                <a:cs typeface="Times"/>
              </a:rPr>
              <a:t>2. Qualitative Data (</a:t>
            </a:r>
            <a:r>
              <a:rPr lang="en-US" altLang="ja-JP" sz="3100" dirty="0">
                <a:latin typeface="Times" charset="0"/>
                <a:ea typeface="Times" charset="0"/>
                <a:cs typeface="Times" charset="0"/>
              </a:rPr>
              <a:t>reflection logs, classroom observations, interviews</a:t>
            </a:r>
            <a:r>
              <a:rPr lang="en-US" altLang="ja-JP" sz="3100" dirty="0">
                <a:latin typeface="Times" pitchFamily="2" charset="0"/>
                <a:cs typeface="Times"/>
              </a:rPr>
              <a:t>)</a:t>
            </a:r>
            <a:endParaRPr kumimoji="1" lang="ja-JP" altLang="en-US" sz="3100"/>
          </a:p>
        </p:txBody>
      </p:sp>
      <p:sp>
        <p:nvSpPr>
          <p:cNvPr id="3" name="コンテンツ プレースホルダー 2">
            <a:extLst>
              <a:ext uri="{FF2B5EF4-FFF2-40B4-BE49-F238E27FC236}">
                <a16:creationId xmlns:a16="http://schemas.microsoft.com/office/drawing/2014/main" id="{A49AEB0F-C19E-F74C-B38B-D9D48B896E8A}"/>
              </a:ext>
            </a:extLst>
          </p:cNvPr>
          <p:cNvSpPr>
            <a:spLocks noGrp="1"/>
          </p:cNvSpPr>
          <p:nvPr>
            <p:ph idx="1"/>
          </p:nvPr>
        </p:nvSpPr>
        <p:spPr>
          <a:xfrm>
            <a:off x="1355465" y="2305722"/>
            <a:ext cx="7455048" cy="4148865"/>
          </a:xfrm>
        </p:spPr>
        <p:txBody>
          <a:bodyPr/>
          <a:lstStyle/>
          <a:p>
            <a:pPr marL="0" indent="0">
              <a:buNone/>
            </a:pPr>
            <a:r>
              <a:rPr lang="ja-JP" altLang="en-US" sz="2000" b="1">
                <a:latin typeface="Times" pitchFamily="2" charset="0"/>
              </a:rPr>
              <a:t>・</a:t>
            </a:r>
            <a:r>
              <a:rPr lang="en-US" altLang="ja-JP" sz="2000" b="1" dirty="0">
                <a:latin typeface="Times" pitchFamily="2" charset="0"/>
              </a:rPr>
              <a:t>Interview (at the end of 2nd semester)</a:t>
            </a:r>
          </a:p>
          <a:p>
            <a:pPr marL="0" indent="0">
              <a:buNone/>
            </a:pPr>
            <a:r>
              <a:rPr lang="en-US" altLang="ja-JP" sz="2000" dirty="0">
                <a:latin typeface="Times" pitchFamily="2" charset="0"/>
                <a:ea typeface="Times" charset="0"/>
                <a:cs typeface="Times" charset="0"/>
              </a:rPr>
              <a:t>All 8 students reported that they changed their view about teaching English to children. They realized the significance of making a lesson plan with clear goals. </a:t>
            </a:r>
          </a:p>
          <a:p>
            <a:pPr marL="0" indent="0">
              <a:buNone/>
            </a:pPr>
            <a:r>
              <a:rPr lang="en-US" altLang="ja-JP" sz="2000" dirty="0">
                <a:latin typeface="Times" pitchFamily="2" charset="0"/>
                <a:ea typeface="Times" charset="0"/>
                <a:cs typeface="Times" charset="0"/>
              </a:rPr>
              <a:t>“Just singing a song, reading a story, or playing a game is not enough. I really understood the importance of the teaching procedure with clear goals and steps. Without them, English class will end </a:t>
            </a:r>
            <a:r>
              <a:rPr lang="en-US" altLang="ja-JP" sz="2000">
                <a:latin typeface="Times" pitchFamily="2" charset="0"/>
                <a:ea typeface="Times" charset="0"/>
                <a:cs typeface="Times" charset="0"/>
              </a:rPr>
              <a:t>up with just </a:t>
            </a:r>
            <a:r>
              <a:rPr lang="en-US" altLang="ja-JP" sz="2000" dirty="0">
                <a:latin typeface="Times" pitchFamily="2" charset="0"/>
                <a:ea typeface="Times" charset="0"/>
                <a:cs typeface="Times" charset="0"/>
              </a:rPr>
              <a:t>a fun class, without learning for children.” (Satoko)</a:t>
            </a:r>
            <a:endParaRPr lang="ja-JP" altLang="en-US" sz="2000">
              <a:latin typeface="Times" pitchFamily="2" charset="0"/>
              <a:ea typeface="Times" charset="0"/>
              <a:cs typeface="Times" charset="0"/>
            </a:endParaRPr>
          </a:p>
          <a:p>
            <a:pPr marL="0" indent="0">
              <a:buNone/>
            </a:pPr>
            <a:endParaRPr kumimoji="1" lang="ja-JP" altLang="en-US"/>
          </a:p>
        </p:txBody>
      </p:sp>
    </p:spTree>
    <p:extLst>
      <p:ext uri="{BB962C8B-B14F-4D97-AF65-F5344CB8AC3E}">
        <p14:creationId xmlns:p14="http://schemas.microsoft.com/office/powerpoint/2010/main" val="3403642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3831" y="624110"/>
            <a:ext cx="6589199" cy="1280890"/>
          </a:xfrm>
        </p:spPr>
        <p:txBody>
          <a:bodyPr>
            <a:normAutofit/>
          </a:bodyPr>
          <a:lstStyle/>
          <a:p>
            <a:pPr algn="ctr"/>
            <a:r>
              <a:rPr kumimoji="1" lang="en-US" altLang="ja-JP" sz="4000" dirty="0">
                <a:latin typeface="Times" pitchFamily="2" charset="0"/>
              </a:rPr>
              <a:t>Discussion</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157106" y="2112085"/>
            <a:ext cx="6591985" cy="3777622"/>
          </a:xfrm>
        </p:spPr>
        <p:txBody>
          <a:bodyPr>
            <a:normAutofit/>
          </a:bodyPr>
          <a:lstStyle/>
          <a:p>
            <a:pPr marL="0" indent="0">
              <a:spcBef>
                <a:spcPts val="0"/>
              </a:spcBef>
              <a:buClrTx/>
              <a:buSzTx/>
              <a:buNone/>
            </a:pPr>
            <a:r>
              <a:rPr lang="en-US" altLang="ja-JP" sz="2000" b="1" dirty="0">
                <a:latin typeface="Times" pitchFamily="2" charset="0"/>
                <a:ea typeface="Times" charset="0"/>
                <a:cs typeface="Times" charset="0"/>
              </a:rPr>
              <a:t>RQ 1. How do preservice elementary school teachers change their beliefs about language learning and teaching?</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000" dirty="0">
              <a:latin typeface="Times" pitchFamily="2" charset="0"/>
            </a:endParaRPr>
          </a:p>
          <a:p>
            <a:pPr marL="0" indent="0">
              <a:spcBef>
                <a:spcPts val="0"/>
              </a:spcBef>
              <a:buClrTx/>
              <a:buSzTx/>
              <a:buNone/>
            </a:pPr>
            <a:r>
              <a:rPr lang="en-US" altLang="ja-JP" sz="2000" dirty="0">
                <a:latin typeface="Times" pitchFamily="2" charset="0"/>
                <a:ea typeface="Times" charset="0"/>
                <a:cs typeface="Times" charset="0"/>
              </a:rPr>
              <a:t>(1)These 8 students had positive attitude toward language learning and beliefs about teaching English to children when the training started. Their previous two-year English program based on CBI influenced their beliefs about </a:t>
            </a:r>
            <a:r>
              <a:rPr lang="en-US" altLang="ja-JP" sz="2000" u="sng" dirty="0">
                <a:latin typeface="Times" pitchFamily="2" charset="0"/>
                <a:ea typeface="Times" charset="0"/>
                <a:cs typeface="Times" charset="0"/>
              </a:rPr>
              <a:t>language learning </a:t>
            </a:r>
            <a:r>
              <a:rPr lang="en-US" altLang="ja-JP" sz="2000" dirty="0">
                <a:latin typeface="Times" pitchFamily="2" charset="0"/>
                <a:ea typeface="Times" charset="0"/>
                <a:cs typeface="Times" charset="0"/>
              </a:rPr>
              <a:t>(see Nguyen &amp; Sato, 2016</a:t>
            </a:r>
            <a:r>
              <a:rPr lang="en-US" altLang="ja-JP" sz="2000" dirty="0">
                <a:latin typeface="Times" charset="0"/>
                <a:ea typeface="Times" charset="0"/>
                <a:cs typeface="Times" charset="0"/>
              </a:rPr>
              <a:t>; Nguyen, 2017</a:t>
            </a:r>
            <a:r>
              <a:rPr lang="en-US" altLang="ja-JP" sz="2000" dirty="0">
                <a:latin typeface="Times" pitchFamily="2" charset="0"/>
                <a:ea typeface="Times" charset="0"/>
                <a:cs typeface="Times"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2390498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962874"/>
          </a:xfrm>
        </p:spPr>
        <p:txBody>
          <a:bodyPr>
            <a:normAutofit/>
          </a:bodyPr>
          <a:lstStyle/>
          <a:p>
            <a:pPr algn="ctr"/>
            <a:r>
              <a:rPr lang="en-US" altLang="ja-JP" sz="4000" dirty="0">
                <a:latin typeface="Times" pitchFamily="2" charset="0"/>
              </a:rPr>
              <a:t>Discussion</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428596" y="1571604"/>
            <a:ext cx="8229600" cy="4687200"/>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2000" dirty="0">
                <a:latin typeface="Times" charset="0"/>
                <a:ea typeface="Times" charset="0"/>
                <a:cs typeface="Times" charset="0"/>
              </a:rPr>
              <a:t>(2) They further developed their beliefs about </a:t>
            </a:r>
            <a:r>
              <a:rPr kumimoji="1" lang="en-US" altLang="ja-JP" sz="2000" u="sng" dirty="0">
                <a:latin typeface="Times" charset="0"/>
                <a:ea typeface="Times" charset="0"/>
                <a:cs typeface="Times" charset="0"/>
              </a:rPr>
              <a:t>language teaching</a:t>
            </a:r>
            <a:r>
              <a:rPr kumimoji="1" lang="en-US" altLang="ja-JP" sz="2000" dirty="0">
                <a:latin typeface="Times" charset="0"/>
                <a:ea typeface="Times" charset="0"/>
                <a:cs typeface="Times" charset="0"/>
              </a:rPr>
              <a:t> (teaching English to elementary school students) through the yearlong training program.</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2000" dirty="0">
              <a:latin typeface="Times" charset="0"/>
              <a:ea typeface="Times" charset="0"/>
              <a:cs typeface="Times" charset="0"/>
            </a:endParaRPr>
          </a:p>
          <a:p>
            <a:pPr marL="0" indent="0">
              <a:spcBef>
                <a:spcPts val="0"/>
              </a:spcBef>
              <a:buClrTx/>
              <a:buSzTx/>
              <a:buNone/>
            </a:pPr>
            <a:r>
              <a:rPr lang="en-US" altLang="ja-JP" sz="2000" dirty="0">
                <a:latin typeface="Times" charset="0"/>
                <a:ea typeface="Times" charset="0"/>
                <a:cs typeface="Times" charset="0"/>
              </a:rPr>
              <a:t> </a:t>
            </a:r>
            <a:r>
              <a:rPr lang="ja-JP" altLang="en-US" sz="2000" dirty="0">
                <a:latin typeface="Times" charset="0"/>
                <a:ea typeface="Times" charset="0"/>
                <a:cs typeface="Times" charset="0"/>
              </a:rPr>
              <a:t>・</a:t>
            </a:r>
            <a:r>
              <a:rPr lang="en-US" altLang="ja-JP" sz="2000" dirty="0">
                <a:latin typeface="Times" charset="0"/>
                <a:ea typeface="Times" charset="0"/>
                <a:cs typeface="Times" charset="0"/>
              </a:rPr>
              <a:t>Most students changed their view from just having fun to organizing an activity with clear goals (at the end of the 1st semester)</a:t>
            </a:r>
          </a:p>
          <a:p>
            <a:pPr marL="0" indent="0">
              <a:spcBef>
                <a:spcPts val="0"/>
              </a:spcBef>
              <a:buClrTx/>
              <a:buSzTx/>
              <a:buNone/>
            </a:pPr>
            <a:endParaRPr lang="en-US" altLang="ja-JP" sz="2000" dirty="0">
              <a:latin typeface="Times" charset="0"/>
              <a:ea typeface="Times" charset="0"/>
              <a:cs typeface="Times" charset="0"/>
            </a:endParaRPr>
          </a:p>
          <a:p>
            <a:pPr marL="0" indent="0">
              <a:spcBef>
                <a:spcPts val="0"/>
              </a:spcBef>
              <a:buClrTx/>
              <a:buSzTx/>
              <a:buNone/>
            </a:pPr>
            <a:r>
              <a:rPr lang="en-US" altLang="ja-JP" sz="2000" dirty="0">
                <a:latin typeface="Times" charset="0"/>
                <a:ea typeface="Times" charset="0"/>
                <a:cs typeface="Times" charset="0"/>
              </a:rPr>
              <a:t>  </a:t>
            </a:r>
            <a:r>
              <a:rPr lang="ja-JP" altLang="en-US" sz="2000" dirty="0">
                <a:latin typeface="Times" charset="0"/>
                <a:ea typeface="Times" charset="0"/>
                <a:cs typeface="Times" charset="0"/>
              </a:rPr>
              <a:t>・</a:t>
            </a:r>
            <a:r>
              <a:rPr lang="en-US" altLang="ja-JP" sz="2000" dirty="0">
                <a:latin typeface="Times" charset="0"/>
                <a:ea typeface="Times" charset="0"/>
                <a:cs typeface="Times" charset="0"/>
              </a:rPr>
              <a:t>They further developed their understanding about making a lesson plan with clear goals by integrating four skills (at the end of the 2nd semester)</a:t>
            </a:r>
          </a:p>
          <a:p>
            <a:pPr marL="0" indent="0">
              <a:spcBef>
                <a:spcPts val="0"/>
              </a:spcBef>
              <a:buClrTx/>
              <a:buSzTx/>
              <a:buNone/>
            </a:pPr>
            <a:endParaRPr lang="en-US" altLang="ja-JP"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3120728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2A0B84-BDA4-1444-B21A-96BD2BD9323E}"/>
              </a:ext>
            </a:extLst>
          </p:cNvPr>
          <p:cNvSpPr>
            <a:spLocks noGrp="1"/>
          </p:cNvSpPr>
          <p:nvPr>
            <p:ph type="title"/>
          </p:nvPr>
        </p:nvSpPr>
        <p:spPr>
          <a:xfrm>
            <a:off x="1213681" y="495018"/>
            <a:ext cx="6589199" cy="1280890"/>
          </a:xfrm>
        </p:spPr>
        <p:txBody>
          <a:bodyPr>
            <a:normAutofit/>
          </a:bodyPr>
          <a:lstStyle/>
          <a:p>
            <a:pPr algn="ctr"/>
            <a:r>
              <a:rPr lang="en-US" altLang="ja-JP" sz="4000" dirty="0">
                <a:latin typeface="Times" pitchFamily="2" charset="0"/>
              </a:rPr>
              <a:t>Discussion</a:t>
            </a:r>
            <a:endParaRPr kumimoji="1" lang="ja-JP" altLang="en-US" sz="4000"/>
          </a:p>
        </p:txBody>
      </p:sp>
      <p:sp>
        <p:nvSpPr>
          <p:cNvPr id="3" name="コンテンツ プレースホルダー 2">
            <a:extLst>
              <a:ext uri="{FF2B5EF4-FFF2-40B4-BE49-F238E27FC236}">
                <a16:creationId xmlns:a16="http://schemas.microsoft.com/office/drawing/2014/main" id="{81E7BCAB-97BB-9B4D-A038-614BF9BFC2CB}"/>
              </a:ext>
            </a:extLst>
          </p:cNvPr>
          <p:cNvSpPr>
            <a:spLocks noGrp="1"/>
          </p:cNvSpPr>
          <p:nvPr>
            <p:ph idx="1"/>
          </p:nvPr>
        </p:nvSpPr>
        <p:spPr>
          <a:xfrm>
            <a:off x="796067" y="1592132"/>
            <a:ext cx="7738334" cy="4319090"/>
          </a:xfrm>
        </p:spPr>
        <p:txBody>
          <a:bodyPr>
            <a:normAutofit/>
          </a:bodyPr>
          <a:lstStyle/>
          <a:p>
            <a:pPr marL="0" indent="0">
              <a:buNone/>
            </a:pPr>
            <a:r>
              <a:rPr lang="en-US" altLang="ja-JP" sz="2000" dirty="0">
                <a:latin typeface="Times" pitchFamily="2" charset="0"/>
              </a:rPr>
              <a:t>In summary, this study attests to Fives (2015), who affirms that “Research on teachers’ beliefs needs to expand to clear investigations of beliefs about learning as distinct from beliefs about teaching, </a:t>
            </a:r>
            <a:r>
              <a:rPr lang="en-US" altLang="ja-JP" sz="2000" u="sng" dirty="0">
                <a:latin typeface="Times" pitchFamily="2" charset="0"/>
              </a:rPr>
              <a:t>as the former serve as the foundation for the latter</a:t>
            </a:r>
            <a:r>
              <a:rPr lang="en-US" altLang="ja-JP" sz="2000" dirty="0">
                <a:latin typeface="Times" pitchFamily="2" charset="0"/>
              </a:rPr>
              <a:t>” (p. 261). </a:t>
            </a:r>
          </a:p>
          <a:p>
            <a:pPr marL="0" indent="0">
              <a:buNone/>
            </a:pPr>
            <a:endParaRPr kumimoji="1" lang="en-US" altLang="ja-JP" sz="2000" dirty="0">
              <a:latin typeface="Times" pitchFamily="2" charset="0"/>
            </a:endParaRPr>
          </a:p>
          <a:p>
            <a:pPr marL="0" indent="0">
              <a:buNone/>
            </a:pPr>
            <a:endParaRPr kumimoji="1" lang="ja-JP" altLang="en-US" sz="2000">
              <a:latin typeface="Times" pitchFamily="2" charset="0"/>
            </a:endParaRPr>
          </a:p>
        </p:txBody>
      </p:sp>
    </p:spTree>
    <p:extLst>
      <p:ext uri="{BB962C8B-B14F-4D97-AF65-F5344CB8AC3E}">
        <p14:creationId xmlns:p14="http://schemas.microsoft.com/office/powerpoint/2010/main" val="1456059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62F4FD-8137-7547-B95E-F8D37DE03B91}"/>
              </a:ext>
            </a:extLst>
          </p:cNvPr>
          <p:cNvSpPr>
            <a:spLocks noGrp="1"/>
          </p:cNvSpPr>
          <p:nvPr>
            <p:ph type="title"/>
          </p:nvPr>
        </p:nvSpPr>
        <p:spPr>
          <a:xfrm>
            <a:off x="1248516" y="632818"/>
            <a:ext cx="6589199" cy="1280890"/>
          </a:xfrm>
        </p:spPr>
        <p:txBody>
          <a:bodyPr>
            <a:normAutofit/>
          </a:bodyPr>
          <a:lstStyle/>
          <a:p>
            <a:pPr algn="ctr"/>
            <a:r>
              <a:rPr kumimoji="1" lang="en-US" altLang="ja-JP" sz="4000" dirty="0">
                <a:latin typeface="Times" pitchFamily="2" charset="0"/>
              </a:rPr>
              <a:t>Outline</a:t>
            </a:r>
            <a:endParaRPr kumimoji="1" lang="ja-JP" altLang="en-US" sz="4000">
              <a:latin typeface="Times" pitchFamily="2" charset="0"/>
            </a:endParaRPr>
          </a:p>
        </p:txBody>
      </p:sp>
      <p:sp>
        <p:nvSpPr>
          <p:cNvPr id="3" name="コンテンツ プレースホルダー 2">
            <a:extLst>
              <a:ext uri="{FF2B5EF4-FFF2-40B4-BE49-F238E27FC236}">
                <a16:creationId xmlns:a16="http://schemas.microsoft.com/office/drawing/2014/main" id="{8D6A1CD1-6F85-FB44-AC14-9BEBC001184A}"/>
              </a:ext>
            </a:extLst>
          </p:cNvPr>
          <p:cNvSpPr>
            <a:spLocks noGrp="1"/>
          </p:cNvSpPr>
          <p:nvPr>
            <p:ph idx="1"/>
          </p:nvPr>
        </p:nvSpPr>
        <p:spPr>
          <a:xfrm>
            <a:off x="1248516" y="1985555"/>
            <a:ext cx="6591985" cy="3777622"/>
          </a:xfrm>
        </p:spPr>
        <p:txBody>
          <a:bodyPr>
            <a:normAutofit/>
          </a:bodyPr>
          <a:lstStyle/>
          <a:p>
            <a:pPr marL="0" indent="0">
              <a:buNone/>
            </a:pPr>
            <a:r>
              <a:rPr kumimoji="1" lang="en-US" altLang="ja-JP" sz="2000" dirty="0">
                <a:latin typeface="Times" pitchFamily="2" charset="0"/>
              </a:rPr>
              <a:t>1. Study 1 (Preservice teacher training)</a:t>
            </a:r>
          </a:p>
          <a:p>
            <a:pPr marL="0" indent="0">
              <a:buNone/>
            </a:pPr>
            <a:r>
              <a:rPr lang="en-US" altLang="ja-JP" sz="2000" dirty="0">
                <a:latin typeface="Times" pitchFamily="2" charset="0"/>
              </a:rPr>
              <a:t>2. Study 2 (</a:t>
            </a:r>
            <a:r>
              <a:rPr lang="en-US" altLang="ja-JP" sz="2000" dirty="0" err="1">
                <a:latin typeface="Times" pitchFamily="2" charset="0"/>
              </a:rPr>
              <a:t>Inservice</a:t>
            </a:r>
            <a:r>
              <a:rPr lang="en-US" altLang="ja-JP" sz="2000" dirty="0">
                <a:latin typeface="Times" pitchFamily="2" charset="0"/>
              </a:rPr>
              <a:t> teachers)</a:t>
            </a:r>
            <a:endParaRPr kumimoji="1" lang="en-US" altLang="ja-JP" sz="2000" dirty="0">
              <a:latin typeface="Times" pitchFamily="2" charset="0"/>
            </a:endParaRPr>
          </a:p>
          <a:p>
            <a:pPr marL="0" indent="0">
              <a:buNone/>
            </a:pPr>
            <a:r>
              <a:rPr lang="en-US" altLang="ja-JP" sz="2000" dirty="0">
                <a:latin typeface="Times" pitchFamily="2" charset="0"/>
              </a:rPr>
              <a:t>3. Q&amp;A</a:t>
            </a:r>
            <a:endParaRPr kumimoji="1" lang="ja-JP" altLang="en-US" sz="2000">
              <a:latin typeface="Times" pitchFamily="2" charset="0"/>
            </a:endParaRPr>
          </a:p>
        </p:txBody>
      </p:sp>
    </p:spTree>
    <p:extLst>
      <p:ext uri="{BB962C8B-B14F-4D97-AF65-F5344CB8AC3E}">
        <p14:creationId xmlns:p14="http://schemas.microsoft.com/office/powerpoint/2010/main" val="42025138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6CDE58-5E70-8849-B701-711E208F2D2C}"/>
              </a:ext>
            </a:extLst>
          </p:cNvPr>
          <p:cNvSpPr>
            <a:spLocks noGrp="1"/>
          </p:cNvSpPr>
          <p:nvPr>
            <p:ph type="title"/>
          </p:nvPr>
        </p:nvSpPr>
        <p:spPr>
          <a:xfrm>
            <a:off x="880194" y="559564"/>
            <a:ext cx="6589199" cy="1280890"/>
          </a:xfrm>
        </p:spPr>
        <p:txBody>
          <a:bodyPr/>
          <a:lstStyle/>
          <a:p>
            <a:pPr algn="ctr"/>
            <a:r>
              <a:rPr lang="en-US" altLang="ja-JP" dirty="0">
                <a:latin typeface="Times" pitchFamily="2" charset="0"/>
              </a:rPr>
              <a:t>Discussion</a:t>
            </a:r>
            <a:endParaRPr kumimoji="1" lang="ja-JP" altLang="en-US"/>
          </a:p>
        </p:txBody>
      </p:sp>
      <p:sp>
        <p:nvSpPr>
          <p:cNvPr id="3" name="コンテンツ プレースホルダー 2">
            <a:extLst>
              <a:ext uri="{FF2B5EF4-FFF2-40B4-BE49-F238E27FC236}">
                <a16:creationId xmlns:a16="http://schemas.microsoft.com/office/drawing/2014/main" id="{5C1D89BD-454F-6E47-AD0E-E64DC9D955DD}"/>
              </a:ext>
            </a:extLst>
          </p:cNvPr>
          <p:cNvSpPr>
            <a:spLocks noGrp="1"/>
          </p:cNvSpPr>
          <p:nvPr>
            <p:ph idx="1"/>
          </p:nvPr>
        </p:nvSpPr>
        <p:spPr>
          <a:xfrm>
            <a:off x="978947" y="2162286"/>
            <a:ext cx="7555454" cy="3748935"/>
          </a:xfrm>
        </p:spPr>
        <p:txBody>
          <a:bodyPr>
            <a:normAutofit/>
          </a:bodyPr>
          <a:lstStyle/>
          <a:p>
            <a:pPr marL="0" indent="0">
              <a:buNone/>
            </a:pPr>
            <a:r>
              <a:rPr lang="en-US" altLang="ja-JP" sz="2000" dirty="0">
                <a:latin typeface="Times" pitchFamily="2" charset="0"/>
              </a:rPr>
              <a:t>Similarly, Cochran-Smith, et al. (2016) claim that “for teacher candidates to be prepared to teach in ways that support learners’ construction of knowledge, they themselves need to experience the knowledge construction process as students in teacher preparation programs” (p. 492-493). </a:t>
            </a:r>
          </a:p>
          <a:p>
            <a:pPr marL="0" indent="0">
              <a:buNone/>
            </a:pPr>
            <a:r>
              <a:rPr lang="en-US" altLang="ja-JP" sz="2000" dirty="0">
                <a:latin typeface="Times" pitchFamily="2" charset="0"/>
              </a:rPr>
              <a:t>This study revealed the significance of changing </a:t>
            </a:r>
            <a:r>
              <a:rPr lang="en-US" altLang="ja-JP" sz="2000" u="sng" dirty="0">
                <a:latin typeface="Times" pitchFamily="2" charset="0"/>
              </a:rPr>
              <a:t>beliefs about language learning</a:t>
            </a:r>
            <a:r>
              <a:rPr lang="en-US" altLang="ja-JP" sz="2000" dirty="0">
                <a:latin typeface="Times" pitchFamily="2" charset="0"/>
              </a:rPr>
              <a:t> as students.</a:t>
            </a:r>
            <a:r>
              <a:rPr lang="ja-JP" altLang="ja-JP" sz="2000">
                <a:latin typeface="Times" pitchFamily="2" charset="0"/>
              </a:rPr>
              <a:t> </a:t>
            </a:r>
            <a:endParaRPr kumimoji="1" lang="ja-JP" altLang="en-US" sz="2000">
              <a:latin typeface="Times" pitchFamily="2" charset="0"/>
            </a:endParaRPr>
          </a:p>
        </p:txBody>
      </p:sp>
    </p:spTree>
    <p:extLst>
      <p:ext uri="{BB962C8B-B14F-4D97-AF65-F5344CB8AC3E}">
        <p14:creationId xmlns:p14="http://schemas.microsoft.com/office/powerpoint/2010/main" val="17991923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6406" y="667141"/>
            <a:ext cx="6589199" cy="1280890"/>
          </a:xfrm>
        </p:spPr>
        <p:txBody>
          <a:bodyPr>
            <a:normAutofit/>
          </a:bodyPr>
          <a:lstStyle/>
          <a:p>
            <a:pPr algn="ctr"/>
            <a:r>
              <a:rPr lang="en-US" altLang="ja-JP" sz="4000" dirty="0">
                <a:latin typeface="Times" pitchFamily="2" charset="0"/>
              </a:rPr>
              <a:t>Discussion</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038773" y="2036781"/>
            <a:ext cx="6591985" cy="3777622"/>
          </a:xfrm>
        </p:spPr>
        <p:txBody>
          <a:bodyPr>
            <a:normAutofit/>
          </a:bodyPr>
          <a:lstStyle/>
          <a:p>
            <a:pPr marL="0" indent="0">
              <a:spcBef>
                <a:spcPts val="0"/>
              </a:spcBef>
              <a:buClrTx/>
              <a:buSzTx/>
              <a:buNone/>
            </a:pPr>
            <a:r>
              <a:rPr lang="en-US" altLang="ja-JP" sz="2000" b="1" dirty="0">
                <a:latin typeface="Times" pitchFamily="2" charset="0"/>
                <a:cs typeface="Times"/>
              </a:rPr>
              <a:t>RQ 2. How do they develop their teaching skills through the yearlong teacher training program?</a:t>
            </a:r>
          </a:p>
          <a:p>
            <a:pPr marL="0" indent="0">
              <a:spcBef>
                <a:spcPts val="0"/>
              </a:spcBef>
              <a:buClrTx/>
              <a:buSzTx/>
              <a:buNone/>
            </a:pPr>
            <a:endParaRPr lang="en-US" altLang="ja-JP" sz="2000" dirty="0">
              <a:latin typeface="Times" pitchFamily="2" charset="0"/>
              <a:cs typeface="Times"/>
            </a:endParaRPr>
          </a:p>
          <a:p>
            <a:pPr marL="0" indent="0">
              <a:spcBef>
                <a:spcPts val="0"/>
              </a:spcBef>
              <a:buClrTx/>
              <a:buSzTx/>
              <a:buNone/>
            </a:pPr>
            <a:r>
              <a:rPr lang="en-US" altLang="ja-JP" sz="2000" dirty="0">
                <a:latin typeface="Times" pitchFamily="2" charset="0"/>
                <a:cs typeface="Times"/>
              </a:rPr>
              <a:t>These 8 students went through 6 stages (some were overlapped) to develop their teaching skills. They include:</a:t>
            </a:r>
          </a:p>
          <a:p>
            <a:pPr marL="0" indent="0">
              <a:spcBef>
                <a:spcPts val="0"/>
              </a:spcBef>
              <a:buClrTx/>
              <a:buSzTx/>
              <a:buNone/>
            </a:pPr>
            <a:r>
              <a:rPr lang="en-US" altLang="ja-JP" sz="2000" dirty="0">
                <a:latin typeface="Times" pitchFamily="2" charset="0"/>
                <a:cs typeface="Times"/>
              </a:rPr>
              <a:t>(1) enjoy songs and activities without thinking of teaching skills, nervous about demonstration</a:t>
            </a:r>
          </a:p>
          <a:p>
            <a:pPr marL="0" indent="0">
              <a:spcBef>
                <a:spcPts val="0"/>
              </a:spcBef>
              <a:buClrTx/>
              <a:buSzTx/>
              <a:buNone/>
            </a:pPr>
            <a:r>
              <a:rPr lang="en-US" altLang="ja-JP" sz="2000" dirty="0">
                <a:latin typeface="Times" pitchFamily="2" charset="0"/>
                <a:cs typeface="Times"/>
              </a:rPr>
              <a:t>(2) start arranging the activities from the textbook, become used to demonstration</a:t>
            </a: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2000" dirty="0">
                <a:latin typeface="Times" pitchFamily="2" charset="0"/>
              </a:rPr>
              <a:t> </a:t>
            </a:r>
            <a:endParaRPr kumimoji="1" lang="ja-JP" altLang="en-US" sz="2000" dirty="0">
              <a:latin typeface="Times" pitchFamily="2" charset="0"/>
            </a:endParaRPr>
          </a:p>
        </p:txBody>
      </p:sp>
    </p:spTree>
    <p:extLst>
      <p:ext uri="{BB962C8B-B14F-4D97-AF65-F5344CB8AC3E}">
        <p14:creationId xmlns:p14="http://schemas.microsoft.com/office/powerpoint/2010/main" val="17838629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54506" y="1832698"/>
            <a:ext cx="8344343" cy="3062031"/>
          </a:xfrm>
        </p:spPr>
        <p:txBody>
          <a:bodyPr>
            <a:noAutofit/>
          </a:bodyPr>
          <a:lstStyle/>
          <a:p>
            <a:pPr marL="0" lvl="0" indent="0">
              <a:spcBef>
                <a:spcPts val="0"/>
              </a:spcBef>
              <a:buClrTx/>
              <a:buSzTx/>
              <a:buNone/>
            </a:pPr>
            <a:r>
              <a:rPr lang="en-US" altLang="ja-JP" sz="2000" dirty="0">
                <a:latin typeface="Times" charset="0"/>
                <a:ea typeface="Times" charset="0"/>
                <a:cs typeface="Times" charset="0"/>
              </a:rPr>
              <a:t>(3) feel some improvement in their teaching, become able to see an activity from the children’s point of view, find difficulties in making a lesson plan with clear goals. </a:t>
            </a:r>
          </a:p>
          <a:p>
            <a:pPr marL="0" lvl="0" indent="0">
              <a:spcBef>
                <a:spcPts val="0"/>
              </a:spcBef>
              <a:buClrTx/>
              <a:buSzTx/>
              <a:buNone/>
            </a:pPr>
            <a:r>
              <a:rPr lang="en-US" altLang="ja-JP" sz="2000" dirty="0">
                <a:latin typeface="Times" charset="0"/>
                <a:ea typeface="Times" charset="0"/>
                <a:cs typeface="Times" charset="0"/>
              </a:rPr>
              <a:t>(4) learn the difficulty of teaching reading and writing.</a:t>
            </a:r>
          </a:p>
          <a:p>
            <a:pPr marL="0" indent="0">
              <a:spcBef>
                <a:spcPts val="0"/>
              </a:spcBef>
              <a:buClrTx/>
              <a:buSzTx/>
              <a:buNone/>
            </a:pPr>
            <a:r>
              <a:rPr lang="en-US" altLang="ja-JP" sz="2000" dirty="0">
                <a:latin typeface="Times" charset="0"/>
                <a:ea typeface="Times" charset="0"/>
                <a:cs typeface="Times" charset="0"/>
              </a:rPr>
              <a:t>(5) straggle with how to teach reading and writing to children, gradually understand children’s learning process.</a:t>
            </a:r>
          </a:p>
          <a:p>
            <a:pPr marL="0" lvl="0" indent="0">
              <a:spcBef>
                <a:spcPts val="0"/>
              </a:spcBef>
              <a:buClrTx/>
              <a:buSzTx/>
              <a:buNone/>
            </a:pPr>
            <a:r>
              <a:rPr lang="en-US" altLang="ja-JP" sz="2000" dirty="0">
                <a:latin typeface="Times" charset="0"/>
                <a:ea typeface="Times" charset="0"/>
                <a:cs typeface="Times" charset="0"/>
              </a:rPr>
              <a:t>(6) further develop their understanding about making a lesson plan with clear goals by integrating four skills. </a:t>
            </a:r>
            <a:endParaRPr lang="ja-JP" altLang="en-US" sz="2000" dirty="0">
              <a:latin typeface="Times" charset="0"/>
              <a:ea typeface="Times" charset="0"/>
              <a:cs typeface="Times" charset="0"/>
            </a:endParaRPr>
          </a:p>
          <a:p>
            <a:pPr marL="0" indent="0">
              <a:spcBef>
                <a:spcPts val="0"/>
              </a:spcBef>
              <a:buClrTx/>
              <a:buSzTx/>
              <a:buNone/>
            </a:pPr>
            <a:endParaRPr lang="en-US" altLang="ja-JP" dirty="0">
              <a:latin typeface="Times" charset="0"/>
              <a:ea typeface="Times" charset="0"/>
              <a:cs typeface="Times" charset="0"/>
            </a:endParaRPr>
          </a:p>
          <a:p>
            <a:pPr marL="0" lvl="0" indent="0">
              <a:spcBef>
                <a:spcPts val="0"/>
              </a:spcBef>
              <a:buClrTx/>
              <a:buSzTx/>
              <a:buNone/>
            </a:pPr>
            <a:endParaRPr lang="ja-JP" altLang="en-US" dirty="0">
              <a:latin typeface="Times" charset="0"/>
              <a:ea typeface="Times" charset="0"/>
              <a:cs typeface="Times" charset="0"/>
            </a:endParaRPr>
          </a:p>
          <a:p>
            <a:pPr marL="0" indent="0">
              <a:spcBef>
                <a:spcPts val="0"/>
              </a:spcBef>
              <a:buClrTx/>
              <a:buSzTx/>
              <a:buNone/>
            </a:pPr>
            <a:endParaRPr lang="en-US" altLang="ja-JP"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dirty="0">
                <a:latin typeface="Times" charset="0"/>
                <a:ea typeface="Times" charset="0"/>
                <a:cs typeface="Times" charset="0"/>
              </a:rPr>
              <a:t> </a:t>
            </a:r>
            <a:endParaRPr kumimoji="1" lang="ja-JP" altLang="en-US" dirty="0">
              <a:latin typeface="Times" charset="0"/>
              <a:ea typeface="Times" charset="0"/>
              <a:cs typeface="Times" charset="0"/>
            </a:endParaRPr>
          </a:p>
        </p:txBody>
      </p:sp>
    </p:spTree>
    <p:extLst>
      <p:ext uri="{BB962C8B-B14F-4D97-AF65-F5344CB8AC3E}">
        <p14:creationId xmlns:p14="http://schemas.microsoft.com/office/powerpoint/2010/main" val="14358555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671326"/>
          </a:xfrm>
        </p:spPr>
        <p:txBody>
          <a:bodyPr>
            <a:noAutofit/>
          </a:bodyPr>
          <a:lstStyle/>
          <a:p>
            <a:pPr algn="ctr"/>
            <a:r>
              <a:rPr kumimoji="1" lang="en-US" altLang="ja-JP" sz="4000" dirty="0">
                <a:latin typeface="Times" pitchFamily="2" charset="0"/>
              </a:rPr>
              <a:t>Conclusion &amp; Implications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665265" y="1710940"/>
            <a:ext cx="8229600" cy="3743187"/>
          </a:xfrm>
        </p:spPr>
        <p:txBody>
          <a:bodyPr>
            <a:noAutofit/>
          </a:bodyPr>
          <a:lstStyle/>
          <a:p>
            <a:pPr marL="0" indent="0">
              <a:spcBef>
                <a:spcPts val="0"/>
              </a:spcBef>
              <a:buClrTx/>
              <a:buNone/>
            </a:pPr>
            <a:r>
              <a:rPr lang="en-US" altLang="ja-JP" sz="2000" dirty="0">
                <a:latin typeface="Times"/>
                <a:cs typeface="Times"/>
              </a:rPr>
              <a:t>Although previous empirical studies represent the difficulty of changing </a:t>
            </a:r>
            <a:r>
              <a:rPr lang="en-US" altLang="ja-JP" sz="2000" dirty="0" err="1">
                <a:latin typeface="Times"/>
                <a:cs typeface="Times"/>
              </a:rPr>
              <a:t>preservie</a:t>
            </a:r>
            <a:r>
              <a:rPr lang="en-US" altLang="ja-JP" sz="2000" dirty="0">
                <a:latin typeface="Times"/>
                <a:cs typeface="Times"/>
              </a:rPr>
              <a:t> and </a:t>
            </a:r>
            <a:r>
              <a:rPr lang="en-US" altLang="ja-JP" sz="2000" dirty="0" err="1">
                <a:latin typeface="Times"/>
                <a:cs typeface="Times"/>
              </a:rPr>
              <a:t>inservice</a:t>
            </a:r>
            <a:r>
              <a:rPr lang="en-US" altLang="ja-JP" sz="2000" dirty="0">
                <a:latin typeface="Times"/>
                <a:cs typeface="Times"/>
              </a:rPr>
              <a:t> teachers’ beliefs and practices, this study shows the possibility to transform preservice teachers’ beliefs and practices about English language teaching to young learners. In short, altering preservice teachers’ </a:t>
            </a:r>
            <a:r>
              <a:rPr lang="en-US" altLang="ja-JP" sz="2000" u="sng" dirty="0">
                <a:latin typeface="Times"/>
                <a:cs typeface="Times"/>
              </a:rPr>
              <a:t>beliefs about learning </a:t>
            </a:r>
            <a:r>
              <a:rPr lang="en-US" altLang="ja-JP" sz="2000" dirty="0">
                <a:latin typeface="Times"/>
                <a:cs typeface="Times"/>
              </a:rPr>
              <a:t>led to the change of their </a:t>
            </a:r>
            <a:r>
              <a:rPr lang="en-US" altLang="ja-JP" sz="2000" u="sng" dirty="0">
                <a:latin typeface="Times"/>
                <a:cs typeface="Times"/>
              </a:rPr>
              <a:t>beliefs about teaching</a:t>
            </a:r>
            <a:r>
              <a:rPr lang="en-US" altLang="ja-JP" sz="2000" dirty="0">
                <a:latin typeface="Times"/>
                <a:cs typeface="Times"/>
              </a:rPr>
              <a:t> (see Fives, 2015). </a:t>
            </a:r>
            <a:endParaRPr lang="en-US" altLang="ja-JP" sz="2000" dirty="0">
              <a:latin typeface="Times"/>
              <a:ea typeface="Times" charset="0"/>
              <a:cs typeface="Times"/>
            </a:endParaRPr>
          </a:p>
          <a:p>
            <a:pPr marL="0" indent="0">
              <a:spcBef>
                <a:spcPts val="0"/>
              </a:spcBef>
              <a:buClrTx/>
              <a:buSzTx/>
              <a:buNone/>
            </a:pPr>
            <a:endParaRPr lang="en-US" altLang="ja-JP" sz="2000" dirty="0">
              <a:latin typeface="Times"/>
              <a:cs typeface="Times"/>
            </a:endParaRPr>
          </a:p>
          <a:p>
            <a:pPr marL="0" indent="0">
              <a:spcBef>
                <a:spcPts val="0"/>
              </a:spcBef>
              <a:buClrTx/>
              <a:buSzTx/>
              <a:buNone/>
            </a:pPr>
            <a:endParaRPr lang="en-US" altLang="ja-JP" sz="2000" dirty="0">
              <a:latin typeface="Times"/>
              <a:cs typeface="Times"/>
            </a:endParaRPr>
          </a:p>
          <a:p>
            <a:pPr marL="0" indent="0">
              <a:spcBef>
                <a:spcPts val="0"/>
              </a:spcBef>
              <a:buClrTx/>
              <a:buSzTx/>
              <a:buNone/>
            </a:pPr>
            <a:r>
              <a:rPr lang="en-US" altLang="ja-JP" sz="2000" dirty="0">
                <a:latin typeface="Times"/>
                <a:cs typeface="Times"/>
              </a:rPr>
              <a:t>(1) Students need to engage in a communication-oriented English program to change their beliefs about learning prior to the pre-service training. </a:t>
            </a:r>
          </a:p>
          <a:p>
            <a:pPr marL="0" indent="0">
              <a:spcBef>
                <a:spcPts val="0"/>
              </a:spcBef>
              <a:buClrTx/>
              <a:buSzTx/>
              <a:buNone/>
            </a:pPr>
            <a:r>
              <a:rPr lang="en-US" altLang="ja-JP" sz="2000" dirty="0">
                <a:latin typeface="Times"/>
                <a:cs typeface="Times"/>
              </a:rPr>
              <a:t>(2) They need to go through several stages to develop their teaching skills throughout the entire academic year.</a:t>
            </a:r>
          </a:p>
          <a:p>
            <a:pPr marL="0" indent="0">
              <a:spcBef>
                <a:spcPts val="0"/>
              </a:spcBef>
              <a:buClrTx/>
              <a:buSzTx/>
              <a:buNone/>
            </a:pPr>
            <a:endParaRPr lang="en-US" altLang="ja-JP" sz="2000" dirty="0">
              <a:latin typeface="Times"/>
              <a:cs typeface="Times"/>
            </a:endParaRPr>
          </a:p>
        </p:txBody>
      </p:sp>
    </p:spTree>
    <p:extLst>
      <p:ext uri="{BB962C8B-B14F-4D97-AF65-F5344CB8AC3E}">
        <p14:creationId xmlns:p14="http://schemas.microsoft.com/office/powerpoint/2010/main" val="729242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sz="4000" dirty="0">
                <a:latin typeface="Times" pitchFamily="2" charset="0"/>
              </a:rPr>
              <a:t>Conclusion &amp; Implications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428596" y="2040835"/>
            <a:ext cx="8229600" cy="4260842"/>
          </a:xfrm>
        </p:spPr>
        <p:txBody>
          <a:bodyPr/>
          <a:lstStyle/>
          <a:p>
            <a:pPr marL="0" indent="0">
              <a:spcBef>
                <a:spcPts val="0"/>
              </a:spcBef>
              <a:buClrTx/>
              <a:buSzTx/>
              <a:buNone/>
            </a:pPr>
            <a:r>
              <a:rPr lang="en-US" altLang="ja-JP" sz="2000" dirty="0">
                <a:latin typeface="Times" pitchFamily="2" charset="0"/>
                <a:cs typeface="Times"/>
              </a:rPr>
              <a:t>(3) They need sufficient alternative instructional practices “to test out their emerging beliefs” (Johnson, p. 451) so that they can further develop their beliefs and practices. </a:t>
            </a:r>
          </a:p>
          <a:p>
            <a:pPr marL="0" indent="0">
              <a:spcBef>
                <a:spcPts val="0"/>
              </a:spcBef>
              <a:buClrTx/>
              <a:buSzTx/>
              <a:buNone/>
            </a:pPr>
            <a:endParaRPr lang="en-US" altLang="ja-JP" sz="2000" dirty="0">
              <a:latin typeface="Times" pitchFamily="2" charset="0"/>
              <a:cs typeface="Times"/>
            </a:endParaRPr>
          </a:p>
          <a:p>
            <a:pPr marL="0" indent="0">
              <a:spcBef>
                <a:spcPts val="0"/>
              </a:spcBef>
              <a:buClrTx/>
              <a:buSzTx/>
              <a:buNone/>
            </a:pPr>
            <a:r>
              <a:rPr lang="en-US" altLang="ja-JP" sz="2000" dirty="0">
                <a:latin typeface="Times" pitchFamily="2" charset="0"/>
                <a:ea typeface="Times" charset="0"/>
                <a:cs typeface="Times"/>
              </a:rPr>
              <a:t>In short, learning how to teach is not linear. </a:t>
            </a:r>
            <a:endParaRPr lang="ja-JP" altLang="en-US" sz="2000" dirty="0">
              <a:latin typeface="Times" pitchFamily="2"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8200519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63469" y="473503"/>
            <a:ext cx="6589199" cy="774384"/>
          </a:xfrm>
        </p:spPr>
        <p:txBody>
          <a:bodyPr>
            <a:normAutofit/>
          </a:bodyPr>
          <a:lstStyle/>
          <a:p>
            <a:pPr algn="ctr"/>
            <a:r>
              <a:rPr kumimoji="1" lang="en-US" altLang="ja-JP" sz="4000" dirty="0">
                <a:latin typeface="Times" pitchFamily="2" charset="0"/>
              </a:rPr>
              <a:t>Future Issue</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963469" y="1660263"/>
            <a:ext cx="7266131" cy="4224170"/>
          </a:xfrm>
        </p:spPr>
        <p:txBody>
          <a:bodyPr>
            <a:normAutofit/>
          </a:bodyPr>
          <a:lstStyle/>
          <a:p>
            <a:pPr marL="0" indent="0" defTabSz="914400">
              <a:spcBef>
                <a:spcPts val="0"/>
              </a:spcBef>
              <a:buClrTx/>
              <a:buNone/>
              <a:defRPr/>
            </a:pPr>
            <a:r>
              <a:rPr lang="en-US" altLang="ja-JP" sz="2000" b="1" dirty="0">
                <a:solidFill>
                  <a:schemeClr val="tx1">
                    <a:lumMod val="65000"/>
                    <a:lumOff val="35000"/>
                  </a:schemeClr>
                </a:solidFill>
                <a:latin typeface="Times" pitchFamily="2" charset="0"/>
                <a:ea typeface="Times" charset="0"/>
                <a:cs typeface="Times" charset="0"/>
              </a:rPr>
              <a:t>How do these preservice teachers further develop their beliefs about teaching and their practices when they become teachers? </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20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20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2000" dirty="0">
                <a:latin typeface="Times" charset="0"/>
                <a:ea typeface="Times" charset="0"/>
                <a:cs typeface="Times" charset="0"/>
              </a:rPr>
              <a:t>According to Farrell (2003), </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2000" dirty="0">
              <a:latin typeface="Times" charset="0"/>
              <a:ea typeface="Times" charset="0"/>
              <a:cs typeface="Times"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2000" dirty="0">
                <a:latin typeface="Times" charset="0"/>
                <a:ea typeface="Times" charset="0"/>
                <a:cs typeface="Times" charset="0"/>
              </a:rPr>
              <a:t>“One of the single most influential factors in teacher socialization and development for beginning teachers is their relationship with their colleagues during their first years as teachers” (p. 97; see also Williams, </a:t>
            </a:r>
            <a:r>
              <a:rPr lang="en-US" altLang="ja-JP" sz="2000" dirty="0" err="1">
                <a:latin typeface="Times" charset="0"/>
                <a:ea typeface="Times" charset="0"/>
                <a:cs typeface="Times" charset="0"/>
              </a:rPr>
              <a:t>Prestage</a:t>
            </a:r>
            <a:r>
              <a:rPr lang="en-US" altLang="ja-JP" sz="2000" dirty="0">
                <a:latin typeface="Times" charset="0"/>
                <a:ea typeface="Times" charset="0"/>
                <a:cs typeface="Times" charset="0"/>
              </a:rPr>
              <a:t>, &amp; </a:t>
            </a:r>
            <a:r>
              <a:rPr lang="en-US" altLang="ja-JP" sz="2000" dirty="0" err="1">
                <a:latin typeface="Times" charset="0"/>
                <a:ea typeface="Times" charset="0"/>
                <a:cs typeface="Times" charset="0"/>
              </a:rPr>
              <a:t>Bedward</a:t>
            </a:r>
            <a:r>
              <a:rPr lang="en-US" altLang="ja-JP" sz="2000" dirty="0">
                <a:latin typeface="Times" charset="0"/>
                <a:ea typeface="Times" charset="0"/>
                <a:cs typeface="Times" charset="0"/>
              </a:rPr>
              <a:t>, 2001). </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800" dirty="0">
              <a:latin typeface="Times" charset="0"/>
              <a:ea typeface="Times" charset="0"/>
              <a:cs typeface="Times" charset="0"/>
            </a:endParaRPr>
          </a:p>
        </p:txBody>
      </p:sp>
    </p:spTree>
    <p:extLst>
      <p:ext uri="{BB962C8B-B14F-4D97-AF65-F5344CB8AC3E}">
        <p14:creationId xmlns:p14="http://schemas.microsoft.com/office/powerpoint/2010/main" val="17582086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F7E93A-AD8F-6A4E-A52F-C0250D588A35}"/>
              </a:ext>
            </a:extLst>
          </p:cNvPr>
          <p:cNvSpPr>
            <a:spLocks noGrp="1"/>
          </p:cNvSpPr>
          <p:nvPr>
            <p:ph type="title"/>
          </p:nvPr>
        </p:nvSpPr>
        <p:spPr>
          <a:xfrm>
            <a:off x="1266446" y="186632"/>
            <a:ext cx="6589199" cy="1280890"/>
          </a:xfrm>
        </p:spPr>
        <p:txBody>
          <a:bodyPr>
            <a:normAutofit/>
          </a:bodyPr>
          <a:lstStyle/>
          <a:p>
            <a:pPr algn="ctr"/>
            <a:r>
              <a:rPr kumimoji="1" lang="en-US" altLang="ja-JP" sz="4000" dirty="0">
                <a:latin typeface="Times" pitchFamily="2" charset="0"/>
              </a:rPr>
              <a:t>Study 2 : Methods</a:t>
            </a:r>
            <a:endParaRPr kumimoji="1" lang="ja-JP" altLang="en-US" sz="4000">
              <a:latin typeface="Times" pitchFamily="2" charset="0"/>
            </a:endParaRPr>
          </a:p>
        </p:txBody>
      </p:sp>
      <p:sp>
        <p:nvSpPr>
          <p:cNvPr id="3" name="コンテンツ プレースホルダー 2">
            <a:extLst>
              <a:ext uri="{FF2B5EF4-FFF2-40B4-BE49-F238E27FC236}">
                <a16:creationId xmlns:a16="http://schemas.microsoft.com/office/drawing/2014/main" id="{EE10DAC3-B763-5D4A-9D32-1C9839E56187}"/>
              </a:ext>
            </a:extLst>
          </p:cNvPr>
          <p:cNvSpPr>
            <a:spLocks noGrp="1"/>
          </p:cNvSpPr>
          <p:nvPr>
            <p:ph idx="1"/>
          </p:nvPr>
        </p:nvSpPr>
        <p:spPr>
          <a:xfrm>
            <a:off x="947830" y="838491"/>
            <a:ext cx="7452851" cy="3972156"/>
          </a:xfrm>
        </p:spPr>
        <p:txBody>
          <a:bodyPr>
            <a:normAutofit/>
          </a:bodyPr>
          <a:lstStyle/>
          <a:p>
            <a:pPr marL="0" indent="0">
              <a:buNone/>
            </a:pPr>
            <a:r>
              <a:rPr kumimoji="1" lang="en-US" altLang="ja-JP" sz="2000" dirty="0">
                <a:latin typeface="Times" pitchFamily="2" charset="0"/>
              </a:rPr>
              <a:t>1. Participants: Five elementary school teachers who recei</a:t>
            </a:r>
            <a:r>
              <a:rPr lang="en-US" altLang="ja-JP" sz="2000" dirty="0">
                <a:latin typeface="Times" pitchFamily="2" charset="0"/>
              </a:rPr>
              <a:t>ved the teacher training program in 2015 as third-year students and received another yearlong training in 2016 based on TBLT. </a:t>
            </a:r>
          </a:p>
          <a:p>
            <a:pPr marL="0" indent="0">
              <a:buNone/>
            </a:pPr>
            <a:r>
              <a:rPr lang="en-US" altLang="ja-JP" sz="2000" dirty="0">
                <a:latin typeface="Times" pitchFamily="2" charset="0"/>
              </a:rPr>
              <a:t>2. Textbook: “A Framework for Task-Based Learning” (Willis, 1996) </a:t>
            </a:r>
          </a:p>
          <a:p>
            <a:pPr marL="0" indent="0">
              <a:buNone/>
            </a:pPr>
            <a:r>
              <a:rPr lang="en-US" altLang="ja-JP" sz="2000" dirty="0">
                <a:latin typeface="Times" pitchFamily="2" charset="0"/>
              </a:rPr>
              <a:t>3. Data collection (from April 2019 to March 2020)</a:t>
            </a:r>
          </a:p>
          <a:p>
            <a:pPr marL="0" indent="0">
              <a:buNone/>
            </a:pPr>
            <a:r>
              <a:rPr lang="ja-JP" altLang="en-US" sz="2000">
                <a:latin typeface="Times" pitchFamily="2" charset="0"/>
              </a:rPr>
              <a:t>・</a:t>
            </a:r>
            <a:r>
              <a:rPr lang="en-US" altLang="ja-JP" sz="2000" dirty="0">
                <a:latin typeface="Times" pitchFamily="2" charset="0"/>
              </a:rPr>
              <a:t>Classroom observations (twice: Satoko, Chika)</a:t>
            </a:r>
          </a:p>
          <a:p>
            <a:pPr marL="0" indent="0">
              <a:buNone/>
            </a:pPr>
            <a:r>
              <a:rPr lang="ja-JP" altLang="en-US" sz="2000">
                <a:latin typeface="Times" pitchFamily="2" charset="0"/>
              </a:rPr>
              <a:t>・</a:t>
            </a:r>
            <a:r>
              <a:rPr lang="en-US" altLang="ja-JP" sz="2000" dirty="0">
                <a:latin typeface="Times" pitchFamily="2" charset="0"/>
              </a:rPr>
              <a:t>Interviews (five teachers)</a:t>
            </a:r>
          </a:p>
          <a:p>
            <a:pPr marL="0" indent="0">
              <a:buNone/>
            </a:pPr>
            <a:r>
              <a:rPr kumimoji="1" lang="en-US" altLang="ja-JP" sz="2000" dirty="0">
                <a:latin typeface="Times" pitchFamily="2" charset="0"/>
              </a:rPr>
              <a:t>  </a:t>
            </a:r>
            <a:r>
              <a:rPr lang="en-US" altLang="ja-JP" dirty="0">
                <a:latin typeface="Times" pitchFamily="2" charset="0"/>
              </a:rPr>
              <a:t>*</a:t>
            </a:r>
            <a:r>
              <a:rPr kumimoji="1" lang="en-US" altLang="ja-JP" sz="1600" dirty="0">
                <a:latin typeface="Times" pitchFamily="2" charset="0"/>
              </a:rPr>
              <a:t>They have already taught for two years after graduation. </a:t>
            </a:r>
          </a:p>
          <a:p>
            <a:pPr marL="0" indent="0">
              <a:buNone/>
            </a:pPr>
            <a:r>
              <a:rPr lang="en-US" altLang="ja-JP" sz="1600" dirty="0">
                <a:latin typeface="Times" pitchFamily="2" charset="0"/>
              </a:rPr>
              <a:t>      They also obtained an English teaching license in JHS and SHS.</a:t>
            </a:r>
            <a:endParaRPr kumimoji="1" lang="ja-JP" altLang="en-US" sz="1600">
              <a:latin typeface="Times" pitchFamily="2" charset="0"/>
            </a:endParaRPr>
          </a:p>
        </p:txBody>
      </p:sp>
      <p:graphicFrame>
        <p:nvGraphicFramePr>
          <p:cNvPr id="4" name="表 3">
            <a:extLst>
              <a:ext uri="{FF2B5EF4-FFF2-40B4-BE49-F238E27FC236}">
                <a16:creationId xmlns:a16="http://schemas.microsoft.com/office/drawing/2014/main" id="{8A38ECB4-F758-D64E-BDC9-46BF888D2D58}"/>
              </a:ext>
            </a:extLst>
          </p:cNvPr>
          <p:cNvGraphicFramePr>
            <a:graphicFrameLocks noGrp="1"/>
          </p:cNvGraphicFramePr>
          <p:nvPr>
            <p:extLst>
              <p:ext uri="{D42A27DB-BD31-4B8C-83A1-F6EECF244321}">
                <p14:modId xmlns:p14="http://schemas.microsoft.com/office/powerpoint/2010/main" val="3984671805"/>
              </p:ext>
            </p:extLst>
          </p:nvPr>
        </p:nvGraphicFramePr>
        <p:xfrm>
          <a:off x="1140311" y="4433787"/>
          <a:ext cx="5624283" cy="2353515"/>
        </p:xfrm>
        <a:graphic>
          <a:graphicData uri="http://schemas.openxmlformats.org/drawingml/2006/table">
            <a:tbl>
              <a:tblPr firstRow="1" bandRow="1">
                <a:tableStyleId>{5C22544A-7EE6-4342-B048-85BDC9FD1C3A}</a:tableStyleId>
              </a:tblPr>
              <a:tblGrid>
                <a:gridCol w="963792">
                  <a:extLst>
                    <a:ext uri="{9D8B030D-6E8A-4147-A177-3AD203B41FA5}">
                      <a16:colId xmlns:a16="http://schemas.microsoft.com/office/drawing/2014/main" val="4206029147"/>
                    </a:ext>
                  </a:extLst>
                </a:gridCol>
                <a:gridCol w="1376516">
                  <a:extLst>
                    <a:ext uri="{9D8B030D-6E8A-4147-A177-3AD203B41FA5}">
                      <a16:colId xmlns:a16="http://schemas.microsoft.com/office/drawing/2014/main" val="1964016060"/>
                    </a:ext>
                  </a:extLst>
                </a:gridCol>
                <a:gridCol w="688258">
                  <a:extLst>
                    <a:ext uri="{9D8B030D-6E8A-4147-A177-3AD203B41FA5}">
                      <a16:colId xmlns:a16="http://schemas.microsoft.com/office/drawing/2014/main" val="918617442"/>
                    </a:ext>
                  </a:extLst>
                </a:gridCol>
                <a:gridCol w="1533833">
                  <a:extLst>
                    <a:ext uri="{9D8B030D-6E8A-4147-A177-3AD203B41FA5}">
                      <a16:colId xmlns:a16="http://schemas.microsoft.com/office/drawing/2014/main" val="1506274046"/>
                    </a:ext>
                  </a:extLst>
                </a:gridCol>
                <a:gridCol w="1061884">
                  <a:extLst>
                    <a:ext uri="{9D8B030D-6E8A-4147-A177-3AD203B41FA5}">
                      <a16:colId xmlns:a16="http://schemas.microsoft.com/office/drawing/2014/main" val="2064182742"/>
                    </a:ext>
                  </a:extLst>
                </a:gridCol>
              </a:tblGrid>
              <a:tr h="351995">
                <a:tc>
                  <a:txBody>
                    <a:bodyPr/>
                    <a:lstStyle/>
                    <a:p>
                      <a:r>
                        <a:rPr kumimoji="1" lang="en-US" altLang="ja-JP" sz="1400" dirty="0">
                          <a:latin typeface="Times" pitchFamily="2" charset="0"/>
                        </a:rPr>
                        <a:t>Name</a:t>
                      </a:r>
                      <a:endParaRPr kumimoji="1" lang="ja-JP" altLang="en-US" sz="1400">
                        <a:latin typeface="Times" pitchFamily="2" charset="0"/>
                      </a:endParaRPr>
                    </a:p>
                  </a:txBody>
                  <a:tcPr/>
                </a:tc>
                <a:tc>
                  <a:txBody>
                    <a:bodyPr/>
                    <a:lstStyle/>
                    <a:p>
                      <a:r>
                        <a:rPr kumimoji="1" lang="en-US" altLang="ja-JP" sz="1400" dirty="0">
                          <a:latin typeface="Times" pitchFamily="2" charset="0"/>
                        </a:rPr>
                        <a:t>Prefecture/City</a:t>
                      </a:r>
                      <a:endParaRPr kumimoji="1" lang="ja-JP" altLang="en-US" sz="1400">
                        <a:latin typeface="Times" pitchFamily="2" charset="0"/>
                      </a:endParaRPr>
                    </a:p>
                  </a:txBody>
                  <a:tcPr/>
                </a:tc>
                <a:tc>
                  <a:txBody>
                    <a:bodyPr/>
                    <a:lstStyle/>
                    <a:p>
                      <a:r>
                        <a:rPr kumimoji="1" lang="en-US" altLang="ja-JP" sz="1400" dirty="0">
                          <a:latin typeface="Times" pitchFamily="2" charset="0"/>
                        </a:rPr>
                        <a:t>Grade</a:t>
                      </a:r>
                      <a:endParaRPr kumimoji="1" lang="ja-JP" altLang="en-US" sz="1400">
                        <a:latin typeface="Times" pitchFamily="2" charset="0"/>
                      </a:endParaRPr>
                    </a:p>
                  </a:txBody>
                  <a:tcPr/>
                </a:tc>
                <a:tc>
                  <a:txBody>
                    <a:bodyPr/>
                    <a:lstStyle/>
                    <a:p>
                      <a:r>
                        <a:rPr kumimoji="1" lang="en-US" altLang="ja-JP" sz="1400" dirty="0">
                          <a:latin typeface="Times" pitchFamily="2" charset="0"/>
                        </a:rPr>
                        <a:t>Hours/year</a:t>
                      </a:r>
                      <a:endParaRPr kumimoji="1" lang="ja-JP" altLang="en-US" sz="1400">
                        <a:latin typeface="Times" pitchFamily="2"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dirty="0">
                          <a:latin typeface="Times" pitchFamily="2" charset="0"/>
                        </a:rPr>
                        <a:t>Chief</a:t>
                      </a:r>
                      <a:endParaRPr kumimoji="1" lang="ja-JP" altLang="en-US" sz="1400">
                        <a:latin typeface="Times" pitchFamily="2" charset="0"/>
                      </a:endParaRPr>
                    </a:p>
                  </a:txBody>
                  <a:tcPr/>
                </a:tc>
                <a:extLst>
                  <a:ext uri="{0D108BD9-81ED-4DB2-BD59-A6C34878D82A}">
                    <a16:rowId xmlns:a16="http://schemas.microsoft.com/office/drawing/2014/main" val="1323105302"/>
                  </a:ext>
                </a:extLst>
              </a:tr>
              <a:tr h="370840">
                <a:tc>
                  <a:txBody>
                    <a:bodyPr/>
                    <a:lstStyle/>
                    <a:p>
                      <a:r>
                        <a:rPr kumimoji="1" lang="en-US" altLang="ja-JP" sz="1400" dirty="0">
                          <a:latin typeface="Times" pitchFamily="2" charset="0"/>
                        </a:rPr>
                        <a:t>Satoko (F)</a:t>
                      </a:r>
                      <a:endParaRPr kumimoji="1" lang="ja-JP" altLang="en-US" sz="1400">
                        <a:latin typeface="Times" pitchFamily="2" charset="0"/>
                      </a:endParaRPr>
                    </a:p>
                  </a:txBody>
                  <a:tcPr/>
                </a:tc>
                <a:tc>
                  <a:txBody>
                    <a:bodyPr/>
                    <a:lstStyle/>
                    <a:p>
                      <a:r>
                        <a:rPr kumimoji="1" lang="en-US" altLang="ja-JP" sz="1400" dirty="0">
                          <a:latin typeface="Times" pitchFamily="2" charset="0"/>
                        </a:rPr>
                        <a:t>Yokohama</a:t>
                      </a:r>
                      <a:endParaRPr kumimoji="1" lang="ja-JP" altLang="en-US" sz="1400">
                        <a:latin typeface="Times" pitchFamily="2" charset="0"/>
                      </a:endParaRPr>
                    </a:p>
                  </a:txBody>
                  <a:tcPr/>
                </a:tc>
                <a:tc>
                  <a:txBody>
                    <a:bodyPr/>
                    <a:lstStyle/>
                    <a:p>
                      <a:r>
                        <a:rPr kumimoji="1" lang="en-US" altLang="ja-JP" sz="1400" dirty="0">
                          <a:latin typeface="Times" pitchFamily="2" charset="0"/>
                        </a:rPr>
                        <a:t>1st</a:t>
                      </a:r>
                      <a:endParaRPr kumimoji="1" lang="ja-JP" altLang="en-US" sz="1400">
                        <a:latin typeface="Times" pitchFamily="2" charset="0"/>
                      </a:endParaRPr>
                    </a:p>
                  </a:txBody>
                  <a:tcPr/>
                </a:tc>
                <a:tc>
                  <a:txBody>
                    <a:bodyPr/>
                    <a:lstStyle/>
                    <a:p>
                      <a:r>
                        <a:rPr kumimoji="1" lang="en-US" altLang="ja-JP" sz="1400" dirty="0">
                          <a:latin typeface="Times" pitchFamily="2" charset="0"/>
                        </a:rPr>
                        <a:t>17</a:t>
                      </a:r>
                      <a:endParaRPr kumimoji="1" lang="ja-JP" altLang="en-US" sz="1400">
                        <a:latin typeface="Times" pitchFamily="2" charset="0"/>
                      </a:endParaRPr>
                    </a:p>
                  </a:txBody>
                  <a:tcPr/>
                </a:tc>
                <a:tc>
                  <a:txBody>
                    <a:bodyPr/>
                    <a:lstStyle/>
                    <a:p>
                      <a:r>
                        <a:rPr kumimoji="1" lang="ja-JP" altLang="en-US" sz="1400">
                          <a:latin typeface="Times" pitchFamily="2" charset="0"/>
                        </a:rPr>
                        <a:t>○</a:t>
                      </a:r>
                    </a:p>
                  </a:txBody>
                  <a:tcPr/>
                </a:tc>
                <a:extLst>
                  <a:ext uri="{0D108BD9-81ED-4DB2-BD59-A6C34878D82A}">
                    <a16:rowId xmlns:a16="http://schemas.microsoft.com/office/drawing/2014/main" val="4270541390"/>
                  </a:ext>
                </a:extLst>
              </a:tr>
              <a:tr h="370840">
                <a:tc>
                  <a:txBody>
                    <a:bodyPr/>
                    <a:lstStyle/>
                    <a:p>
                      <a:r>
                        <a:rPr kumimoji="1" lang="en-US" altLang="ja-JP" sz="1400" dirty="0">
                          <a:latin typeface="Times" pitchFamily="2" charset="0"/>
                        </a:rPr>
                        <a:t>Chika (F)</a:t>
                      </a:r>
                      <a:endParaRPr kumimoji="1" lang="ja-JP" altLang="en-US" sz="1400">
                        <a:latin typeface="Times" pitchFamily="2" charset="0"/>
                      </a:endParaRPr>
                    </a:p>
                  </a:txBody>
                  <a:tcPr/>
                </a:tc>
                <a:tc>
                  <a:txBody>
                    <a:bodyPr/>
                    <a:lstStyle/>
                    <a:p>
                      <a:r>
                        <a:rPr kumimoji="1" lang="en-US" altLang="ja-JP" sz="1400" dirty="0">
                          <a:latin typeface="Times" pitchFamily="2" charset="0"/>
                        </a:rPr>
                        <a:t>Gifu</a:t>
                      </a:r>
                      <a:endParaRPr kumimoji="1" lang="ja-JP" altLang="en-US" sz="1400">
                        <a:latin typeface="Times" pitchFamily="2" charset="0"/>
                      </a:endParaRPr>
                    </a:p>
                  </a:txBody>
                  <a:tcPr/>
                </a:tc>
                <a:tc>
                  <a:txBody>
                    <a:bodyPr/>
                    <a:lstStyle/>
                    <a:p>
                      <a:r>
                        <a:rPr kumimoji="1" lang="en-US" altLang="ja-JP" sz="1400" dirty="0">
                          <a:latin typeface="Times" pitchFamily="2" charset="0"/>
                        </a:rPr>
                        <a:t>3rd</a:t>
                      </a:r>
                      <a:endParaRPr kumimoji="1" lang="ja-JP" altLang="en-US" sz="1400">
                        <a:latin typeface="Times" pitchFamily="2" charset="0"/>
                      </a:endParaRPr>
                    </a:p>
                  </a:txBody>
                  <a:tcPr/>
                </a:tc>
                <a:tc>
                  <a:txBody>
                    <a:bodyPr/>
                    <a:lstStyle/>
                    <a:p>
                      <a:r>
                        <a:rPr kumimoji="1" lang="en-US" altLang="ja-JP" sz="1400" dirty="0">
                          <a:latin typeface="Times" pitchFamily="2" charset="0"/>
                        </a:rPr>
                        <a:t>35(once a week)</a:t>
                      </a:r>
                      <a:endParaRPr kumimoji="1" lang="ja-JP" altLang="en-US" sz="1400">
                        <a:latin typeface="Times" pitchFamily="2"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dirty="0">
                          <a:latin typeface="Times" pitchFamily="2" charset="0"/>
                        </a:rPr>
                        <a:t>× (last year </a:t>
                      </a:r>
                      <a:r>
                        <a:rPr kumimoji="1" lang="ja-JP" altLang="en-US" sz="1400">
                          <a:latin typeface="Times" pitchFamily="2" charset="0"/>
                        </a:rPr>
                        <a:t>○</a:t>
                      </a:r>
                      <a:r>
                        <a:rPr kumimoji="1" lang="en-US" altLang="ja-JP" sz="1400" dirty="0">
                          <a:latin typeface="Times" pitchFamily="2" charset="0"/>
                        </a:rPr>
                        <a:t>)</a:t>
                      </a:r>
                      <a:endParaRPr kumimoji="1" lang="ja-JP" altLang="en-US" sz="1400">
                        <a:latin typeface="Times" pitchFamily="2" charset="0"/>
                      </a:endParaRPr>
                    </a:p>
                  </a:txBody>
                  <a:tcPr/>
                </a:tc>
                <a:extLst>
                  <a:ext uri="{0D108BD9-81ED-4DB2-BD59-A6C34878D82A}">
                    <a16:rowId xmlns:a16="http://schemas.microsoft.com/office/drawing/2014/main" val="780242455"/>
                  </a:ext>
                </a:extLst>
              </a:tr>
              <a:tr h="370840">
                <a:tc>
                  <a:txBody>
                    <a:bodyPr/>
                    <a:lstStyle/>
                    <a:p>
                      <a:r>
                        <a:rPr kumimoji="1" lang="en-US" altLang="ja-JP" sz="1400" dirty="0">
                          <a:latin typeface="Times" pitchFamily="2" charset="0"/>
                        </a:rPr>
                        <a:t>Yuko (F)</a:t>
                      </a:r>
                      <a:endParaRPr kumimoji="1" lang="ja-JP" altLang="en-US" sz="1400">
                        <a:latin typeface="Times" pitchFamily="2" charset="0"/>
                      </a:endParaRPr>
                    </a:p>
                  </a:txBody>
                  <a:tcPr/>
                </a:tc>
                <a:tc>
                  <a:txBody>
                    <a:bodyPr/>
                    <a:lstStyle/>
                    <a:p>
                      <a:r>
                        <a:rPr kumimoji="1" lang="en-US" altLang="ja-JP" sz="1400" dirty="0">
                          <a:latin typeface="Times" pitchFamily="2" charset="0"/>
                        </a:rPr>
                        <a:t>Gifu</a:t>
                      </a:r>
                      <a:endParaRPr kumimoji="1" lang="ja-JP" altLang="en-US" sz="1400">
                        <a:latin typeface="Times" pitchFamily="2" charset="0"/>
                      </a:endParaRPr>
                    </a:p>
                  </a:txBody>
                  <a:tcPr/>
                </a:tc>
                <a:tc>
                  <a:txBody>
                    <a:bodyPr/>
                    <a:lstStyle/>
                    <a:p>
                      <a:r>
                        <a:rPr kumimoji="1" lang="en-US" altLang="ja-JP" sz="1400" dirty="0">
                          <a:latin typeface="Times" pitchFamily="2" charset="0"/>
                        </a:rPr>
                        <a:t>1st</a:t>
                      </a:r>
                      <a:endParaRPr kumimoji="1" lang="ja-JP" altLang="en-US" sz="1400">
                        <a:latin typeface="Times" pitchFamily="2" charset="0"/>
                      </a:endParaRPr>
                    </a:p>
                  </a:txBody>
                  <a:tcPr/>
                </a:tc>
                <a:tc>
                  <a:txBody>
                    <a:bodyPr/>
                    <a:lstStyle/>
                    <a:p>
                      <a:r>
                        <a:rPr kumimoji="1" lang="en-US" altLang="ja-JP" sz="1400" dirty="0">
                          <a:latin typeface="Times" pitchFamily="2" charset="0"/>
                        </a:rPr>
                        <a:t>1</a:t>
                      </a:r>
                      <a:endParaRPr kumimoji="1" lang="ja-JP" altLang="en-US" sz="1400">
                        <a:latin typeface="Times" pitchFamily="2" charset="0"/>
                      </a:endParaRPr>
                    </a:p>
                  </a:txBody>
                  <a:tcPr/>
                </a:tc>
                <a:tc>
                  <a:txBody>
                    <a:bodyPr/>
                    <a:lstStyle/>
                    <a:p>
                      <a:r>
                        <a:rPr kumimoji="1" lang="en-US" altLang="ja-JP" sz="1400" dirty="0">
                          <a:latin typeface="Times" pitchFamily="2" charset="0"/>
                        </a:rPr>
                        <a:t>×</a:t>
                      </a:r>
                      <a:endParaRPr kumimoji="1" lang="ja-JP" altLang="en-US" sz="1400">
                        <a:latin typeface="Times" pitchFamily="2" charset="0"/>
                      </a:endParaRPr>
                    </a:p>
                  </a:txBody>
                  <a:tcPr/>
                </a:tc>
                <a:extLst>
                  <a:ext uri="{0D108BD9-81ED-4DB2-BD59-A6C34878D82A}">
                    <a16:rowId xmlns:a16="http://schemas.microsoft.com/office/drawing/2014/main" val="3371050078"/>
                  </a:ext>
                </a:extLst>
              </a:tr>
              <a:tr h="370840">
                <a:tc>
                  <a:txBody>
                    <a:bodyPr/>
                    <a:lstStyle/>
                    <a:p>
                      <a:r>
                        <a:rPr kumimoji="1" lang="en-US" altLang="ja-JP" sz="1400" dirty="0">
                          <a:latin typeface="Times" pitchFamily="2" charset="0"/>
                        </a:rPr>
                        <a:t>Midori (F)</a:t>
                      </a:r>
                      <a:endParaRPr kumimoji="1" lang="ja-JP" altLang="en-US" sz="1400">
                        <a:latin typeface="Times" pitchFamily="2" charset="0"/>
                      </a:endParaRPr>
                    </a:p>
                  </a:txBody>
                  <a:tcPr/>
                </a:tc>
                <a:tc>
                  <a:txBody>
                    <a:bodyPr/>
                    <a:lstStyle/>
                    <a:p>
                      <a:r>
                        <a:rPr kumimoji="1" lang="en-US" altLang="ja-JP" sz="1400" dirty="0">
                          <a:latin typeface="Times" pitchFamily="2" charset="0"/>
                        </a:rPr>
                        <a:t>Gifu</a:t>
                      </a:r>
                      <a:endParaRPr kumimoji="1" lang="ja-JP" altLang="en-US" sz="1400">
                        <a:latin typeface="Times" pitchFamily="2" charset="0"/>
                      </a:endParaRPr>
                    </a:p>
                  </a:txBody>
                  <a:tcPr/>
                </a:tc>
                <a:tc>
                  <a:txBody>
                    <a:bodyPr/>
                    <a:lstStyle/>
                    <a:p>
                      <a:r>
                        <a:rPr kumimoji="1" lang="en-US" altLang="ja-JP" sz="1400" dirty="0">
                          <a:latin typeface="Times" pitchFamily="2" charset="0"/>
                        </a:rPr>
                        <a:t>5th</a:t>
                      </a:r>
                      <a:endParaRPr kumimoji="1" lang="ja-JP" altLang="en-US" sz="1400">
                        <a:latin typeface="Times" pitchFamily="2" charset="0"/>
                      </a:endParaRPr>
                    </a:p>
                  </a:txBody>
                  <a:tcPr/>
                </a:tc>
                <a:tc>
                  <a:txBody>
                    <a:bodyPr/>
                    <a:lstStyle/>
                    <a:p>
                      <a:r>
                        <a:rPr kumimoji="1" lang="en-US" altLang="ja-JP" sz="1400" dirty="0">
                          <a:latin typeface="Times" pitchFamily="2" charset="0"/>
                        </a:rPr>
                        <a:t>70 (twice a week)</a:t>
                      </a:r>
                      <a:endParaRPr kumimoji="1" lang="ja-JP" altLang="en-US" sz="1400">
                        <a:latin typeface="Times" pitchFamily="2"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p>
                  </a:txBody>
                  <a:tcPr/>
                </a:tc>
                <a:extLst>
                  <a:ext uri="{0D108BD9-81ED-4DB2-BD59-A6C34878D82A}">
                    <a16:rowId xmlns:a16="http://schemas.microsoft.com/office/drawing/2014/main" val="794530488"/>
                  </a:ext>
                </a:extLst>
              </a:tr>
              <a:tr h="370840">
                <a:tc>
                  <a:txBody>
                    <a:bodyPr/>
                    <a:lstStyle/>
                    <a:p>
                      <a:r>
                        <a:rPr kumimoji="1" lang="en-US" altLang="ja-JP" sz="1400" dirty="0">
                          <a:latin typeface="Times" pitchFamily="2" charset="0"/>
                        </a:rPr>
                        <a:t>Aiko (F)</a:t>
                      </a:r>
                      <a:endParaRPr kumimoji="1" lang="ja-JP" altLang="en-US" sz="1400">
                        <a:latin typeface="Times" pitchFamily="2" charset="0"/>
                      </a:endParaRPr>
                    </a:p>
                  </a:txBody>
                  <a:tcPr/>
                </a:tc>
                <a:tc>
                  <a:txBody>
                    <a:bodyPr/>
                    <a:lstStyle/>
                    <a:p>
                      <a:r>
                        <a:rPr kumimoji="1" lang="en-US" altLang="ja-JP" sz="1400" dirty="0">
                          <a:latin typeface="Times" pitchFamily="2" charset="0"/>
                        </a:rPr>
                        <a:t>Shizuoka</a:t>
                      </a:r>
                      <a:endParaRPr kumimoji="1" lang="ja-JP" altLang="en-US" sz="1400">
                        <a:latin typeface="Times" pitchFamily="2" charset="0"/>
                      </a:endParaRPr>
                    </a:p>
                  </a:txBody>
                  <a:tcPr/>
                </a:tc>
                <a:tc>
                  <a:txBody>
                    <a:bodyPr/>
                    <a:lstStyle/>
                    <a:p>
                      <a:r>
                        <a:rPr kumimoji="1" lang="en-US" altLang="ja-JP" sz="1400" dirty="0">
                          <a:latin typeface="Times" pitchFamily="2" charset="0"/>
                        </a:rPr>
                        <a:t>4th</a:t>
                      </a:r>
                      <a:endParaRPr kumimoji="1" lang="ja-JP" altLang="en-US" sz="1400">
                        <a:latin typeface="Times" pitchFamily="2" charset="0"/>
                      </a:endParaRPr>
                    </a:p>
                  </a:txBody>
                  <a:tcPr/>
                </a:tc>
                <a:tc>
                  <a:txBody>
                    <a:bodyPr/>
                    <a:lstStyle/>
                    <a:p>
                      <a:r>
                        <a:rPr kumimoji="1" lang="en-US" altLang="ja-JP" sz="1400" dirty="0">
                          <a:latin typeface="Times" pitchFamily="2" charset="0"/>
                        </a:rPr>
                        <a:t>35 (once a week)</a:t>
                      </a:r>
                      <a:endParaRPr kumimoji="1" lang="ja-JP" altLang="en-US" sz="1400">
                        <a:latin typeface="Times" pitchFamily="2"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p>
                  </a:txBody>
                  <a:tcPr/>
                </a:tc>
                <a:extLst>
                  <a:ext uri="{0D108BD9-81ED-4DB2-BD59-A6C34878D82A}">
                    <a16:rowId xmlns:a16="http://schemas.microsoft.com/office/drawing/2014/main" val="3786182899"/>
                  </a:ext>
                </a:extLst>
              </a:tr>
            </a:tbl>
          </a:graphicData>
        </a:graphic>
      </p:graphicFrame>
      <p:graphicFrame>
        <p:nvGraphicFramePr>
          <p:cNvPr id="5" name="表 4">
            <a:extLst>
              <a:ext uri="{FF2B5EF4-FFF2-40B4-BE49-F238E27FC236}">
                <a16:creationId xmlns:a16="http://schemas.microsoft.com/office/drawing/2014/main" id="{7A2BA6D2-5954-C843-8177-ACC0BF166375}"/>
              </a:ext>
            </a:extLst>
          </p:cNvPr>
          <p:cNvGraphicFramePr>
            <a:graphicFrameLocks noGrp="1"/>
          </p:cNvGraphicFramePr>
          <p:nvPr>
            <p:extLst>
              <p:ext uri="{D42A27DB-BD31-4B8C-83A1-F6EECF244321}">
                <p14:modId xmlns:p14="http://schemas.microsoft.com/office/powerpoint/2010/main" val="1735273144"/>
              </p:ext>
            </p:extLst>
          </p:nvPr>
        </p:nvGraphicFramePr>
        <p:xfrm>
          <a:off x="6764594" y="4433787"/>
          <a:ext cx="1209368" cy="2372360"/>
        </p:xfrm>
        <a:graphic>
          <a:graphicData uri="http://schemas.openxmlformats.org/drawingml/2006/table">
            <a:tbl>
              <a:tblPr firstRow="1" bandRow="1">
                <a:tableStyleId>{5C22544A-7EE6-4342-B048-85BDC9FD1C3A}</a:tableStyleId>
              </a:tblPr>
              <a:tblGrid>
                <a:gridCol w="1209368">
                  <a:extLst>
                    <a:ext uri="{9D8B030D-6E8A-4147-A177-3AD203B41FA5}">
                      <a16:colId xmlns:a16="http://schemas.microsoft.com/office/drawing/2014/main" val="929680343"/>
                    </a:ext>
                  </a:extLst>
                </a:gridCol>
              </a:tblGrid>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dirty="0">
                          <a:latin typeface="Times" pitchFamily="2" charset="0"/>
                        </a:rPr>
                        <a:t>ALT / JET</a:t>
                      </a:r>
                      <a:endParaRPr kumimoji="1" lang="ja-JP" altLang="en-US" sz="1400">
                        <a:latin typeface="Times" pitchFamily="2" charset="0"/>
                      </a:endParaRPr>
                    </a:p>
                  </a:txBody>
                  <a:tcPr/>
                </a:tc>
                <a:extLst>
                  <a:ext uri="{0D108BD9-81ED-4DB2-BD59-A6C34878D82A}">
                    <a16:rowId xmlns:a16="http://schemas.microsoft.com/office/drawing/2014/main" val="2932456851"/>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r>
                        <a:rPr kumimoji="1" lang="en-US" altLang="ja-JP" sz="1400" dirty="0">
                          <a:latin typeface="Times" pitchFamily="2" charset="0"/>
                        </a:rPr>
                        <a:t> / ×</a:t>
                      </a:r>
                      <a:endParaRPr kumimoji="1" lang="ja-JP" altLang="en-US" sz="1400">
                        <a:latin typeface="Times" pitchFamily="2" charset="0"/>
                      </a:endParaRPr>
                    </a:p>
                  </a:txBody>
                  <a:tcPr/>
                </a:tc>
                <a:extLst>
                  <a:ext uri="{0D108BD9-81ED-4DB2-BD59-A6C34878D82A}">
                    <a16:rowId xmlns:a16="http://schemas.microsoft.com/office/drawing/2014/main" val="529012725"/>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r>
                        <a:rPr kumimoji="1" lang="en-US" altLang="ja-JP" sz="1400" dirty="0">
                          <a:latin typeface="Times" pitchFamily="2" charset="0"/>
                        </a:rPr>
                        <a:t> / ×</a:t>
                      </a:r>
                      <a:endParaRPr kumimoji="1" lang="ja-JP" altLang="en-US" sz="1400">
                        <a:latin typeface="Times"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400">
                        <a:latin typeface="Times" pitchFamily="2" charset="0"/>
                      </a:endParaRPr>
                    </a:p>
                  </a:txBody>
                  <a:tcPr/>
                </a:tc>
                <a:extLst>
                  <a:ext uri="{0D108BD9-81ED-4DB2-BD59-A6C34878D82A}">
                    <a16:rowId xmlns:a16="http://schemas.microsoft.com/office/drawing/2014/main" val="317214817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r>
                        <a:rPr kumimoji="1" lang="en-US" altLang="ja-JP" sz="1400" dirty="0">
                          <a:latin typeface="Times" pitchFamily="2" charset="0"/>
                        </a:rPr>
                        <a:t> / </a:t>
                      </a:r>
                      <a:r>
                        <a:rPr kumimoji="1" lang="ja-JP" altLang="en-US" sz="1400">
                          <a:latin typeface="Times" pitchFamily="2" charset="0"/>
                        </a:rPr>
                        <a:t>○</a:t>
                      </a:r>
                    </a:p>
                  </a:txBody>
                  <a:tcPr/>
                </a:tc>
                <a:extLst>
                  <a:ext uri="{0D108BD9-81ED-4DB2-BD59-A6C34878D82A}">
                    <a16:rowId xmlns:a16="http://schemas.microsoft.com/office/drawing/2014/main" val="276161770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r>
                        <a:rPr kumimoji="1" lang="en-US" altLang="ja-JP" sz="1400" dirty="0">
                          <a:latin typeface="Times" pitchFamily="2" charset="0"/>
                        </a:rPr>
                        <a:t> / </a:t>
                      </a:r>
                      <a:r>
                        <a:rPr kumimoji="1" lang="ja-JP" altLang="en-US" sz="1400">
                          <a:latin typeface="Times" pitchFamily="2" charset="0"/>
                        </a:rPr>
                        <a:t>○</a:t>
                      </a:r>
                    </a:p>
                  </a:txBody>
                  <a:tcPr/>
                </a:tc>
                <a:extLst>
                  <a:ext uri="{0D108BD9-81ED-4DB2-BD59-A6C34878D82A}">
                    <a16:rowId xmlns:a16="http://schemas.microsoft.com/office/drawing/2014/main" val="738157584"/>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a:latin typeface="Times" pitchFamily="2" charset="0"/>
                        </a:rPr>
                        <a:t>○</a:t>
                      </a:r>
                      <a:r>
                        <a:rPr kumimoji="1" lang="en-US" altLang="ja-JP" sz="1400" dirty="0">
                          <a:latin typeface="Times" pitchFamily="2" charset="0"/>
                        </a:rPr>
                        <a:t> / ×</a:t>
                      </a:r>
                      <a:endParaRPr kumimoji="1" lang="ja-JP" altLang="en-US" sz="1400">
                        <a:latin typeface="Times" pitchFamily="2" charset="0"/>
                      </a:endParaRPr>
                    </a:p>
                  </a:txBody>
                  <a:tcPr/>
                </a:tc>
                <a:extLst>
                  <a:ext uri="{0D108BD9-81ED-4DB2-BD59-A6C34878D82A}">
                    <a16:rowId xmlns:a16="http://schemas.microsoft.com/office/drawing/2014/main" val="2237631443"/>
                  </a:ext>
                </a:extLst>
              </a:tr>
            </a:tbl>
          </a:graphicData>
        </a:graphic>
      </p:graphicFrame>
      <p:pic>
        <p:nvPicPr>
          <p:cNvPr id="7" name="図 6">
            <a:extLst>
              <a:ext uri="{FF2B5EF4-FFF2-40B4-BE49-F238E27FC236}">
                <a16:creationId xmlns:a16="http://schemas.microsoft.com/office/drawing/2014/main" id="{5C381B5F-6A57-6E4D-9EDA-9CB9A15610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8823" y="2272857"/>
            <a:ext cx="1225139" cy="1750199"/>
          </a:xfrm>
          <a:prstGeom prst="rect">
            <a:avLst/>
          </a:prstGeom>
        </p:spPr>
      </p:pic>
    </p:spTree>
    <p:extLst>
      <p:ext uri="{BB962C8B-B14F-4D97-AF65-F5344CB8AC3E}">
        <p14:creationId xmlns:p14="http://schemas.microsoft.com/office/powerpoint/2010/main" val="39956695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6807E4-8C61-C34C-B0F6-C8DEAA2C0521}"/>
              </a:ext>
            </a:extLst>
          </p:cNvPr>
          <p:cNvSpPr>
            <a:spLocks noGrp="1"/>
          </p:cNvSpPr>
          <p:nvPr>
            <p:ph type="title"/>
          </p:nvPr>
        </p:nvSpPr>
        <p:spPr>
          <a:xfrm>
            <a:off x="1401641" y="535620"/>
            <a:ext cx="6589199" cy="1280890"/>
          </a:xfrm>
        </p:spPr>
        <p:txBody>
          <a:bodyPr>
            <a:normAutofit/>
          </a:bodyPr>
          <a:lstStyle/>
          <a:p>
            <a:pPr algn="ctr"/>
            <a:r>
              <a:rPr kumimoji="1" lang="en-US" altLang="ja-JP" sz="4000" dirty="0">
                <a:latin typeface="Times" pitchFamily="2" charset="0"/>
              </a:rPr>
              <a:t>Research Questions</a:t>
            </a:r>
            <a:endParaRPr kumimoji="1" lang="ja-JP" altLang="en-US" sz="4000">
              <a:latin typeface="Times" pitchFamily="2" charset="0"/>
            </a:endParaRPr>
          </a:p>
        </p:txBody>
      </p:sp>
      <p:sp>
        <p:nvSpPr>
          <p:cNvPr id="3" name="コンテンツ プレースホルダー 2">
            <a:extLst>
              <a:ext uri="{FF2B5EF4-FFF2-40B4-BE49-F238E27FC236}">
                <a16:creationId xmlns:a16="http://schemas.microsoft.com/office/drawing/2014/main" id="{8BB45D15-9C63-2C43-A812-91901D3B45C3}"/>
              </a:ext>
            </a:extLst>
          </p:cNvPr>
          <p:cNvSpPr>
            <a:spLocks noGrp="1"/>
          </p:cNvSpPr>
          <p:nvPr>
            <p:ph idx="1"/>
          </p:nvPr>
        </p:nvSpPr>
        <p:spPr>
          <a:xfrm>
            <a:off x="1398855" y="2013155"/>
            <a:ext cx="6591985" cy="3777622"/>
          </a:xfrm>
        </p:spPr>
        <p:txBody>
          <a:bodyPr>
            <a:normAutofit/>
          </a:bodyPr>
          <a:lstStyle/>
          <a:p>
            <a:pPr marL="457200" indent="-457200">
              <a:buAutoNum type="arabicPeriod"/>
            </a:pPr>
            <a:r>
              <a:rPr kumimoji="1" lang="en-US" altLang="ja-JP" sz="2000" dirty="0">
                <a:latin typeface="Times" pitchFamily="2" charset="0"/>
              </a:rPr>
              <a:t>How do </a:t>
            </a:r>
            <a:r>
              <a:rPr kumimoji="1" lang="en-US" altLang="ja-JP" sz="2000" dirty="0" err="1">
                <a:latin typeface="Times" pitchFamily="2" charset="0"/>
              </a:rPr>
              <a:t>inservice</a:t>
            </a:r>
            <a:r>
              <a:rPr kumimoji="1" lang="en-US" altLang="ja-JP" sz="2000" dirty="0">
                <a:latin typeface="Times" pitchFamily="2" charset="0"/>
              </a:rPr>
              <a:t> elementary school teachers apply the knowledge and skills they had learned from the training program to their classroom teaching?</a:t>
            </a:r>
          </a:p>
          <a:p>
            <a:pPr marL="457200" indent="-457200">
              <a:buAutoNum type="arabicPeriod"/>
            </a:pPr>
            <a:r>
              <a:rPr kumimoji="1" lang="en-US" altLang="ja-JP" sz="2000" dirty="0">
                <a:latin typeface="Times" pitchFamily="2" charset="0"/>
              </a:rPr>
              <a:t>What kinds of difficulties do they face in their workplaces?</a:t>
            </a:r>
            <a:endParaRPr kumimoji="1" lang="ja-JP" altLang="en-US" sz="2000">
              <a:latin typeface="Times" pitchFamily="2" charset="0"/>
            </a:endParaRPr>
          </a:p>
        </p:txBody>
      </p:sp>
    </p:spTree>
    <p:extLst>
      <p:ext uri="{BB962C8B-B14F-4D97-AF65-F5344CB8AC3E}">
        <p14:creationId xmlns:p14="http://schemas.microsoft.com/office/powerpoint/2010/main" val="35120416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18CB1A-8B51-2B41-98CA-8BC7EACDF223}"/>
              </a:ext>
            </a:extLst>
          </p:cNvPr>
          <p:cNvSpPr>
            <a:spLocks noGrp="1"/>
          </p:cNvSpPr>
          <p:nvPr>
            <p:ph type="title"/>
          </p:nvPr>
        </p:nvSpPr>
        <p:spPr>
          <a:xfrm>
            <a:off x="1418076" y="570322"/>
            <a:ext cx="6589199" cy="1280890"/>
          </a:xfrm>
        </p:spPr>
        <p:txBody>
          <a:bodyPr>
            <a:normAutofit/>
          </a:bodyPr>
          <a:lstStyle/>
          <a:p>
            <a:pPr algn="ctr"/>
            <a:r>
              <a:rPr kumimoji="1" lang="en-US" altLang="ja-JP" sz="4000" dirty="0">
                <a:latin typeface="Times" pitchFamily="2" charset="0"/>
              </a:rPr>
              <a:t>Results (Interview Data)</a:t>
            </a:r>
            <a:endParaRPr kumimoji="1" lang="ja-JP" altLang="en-US" sz="4000">
              <a:latin typeface="Times" pitchFamily="2" charset="0"/>
            </a:endParaRPr>
          </a:p>
        </p:txBody>
      </p:sp>
      <p:sp>
        <p:nvSpPr>
          <p:cNvPr id="3" name="コンテンツ プレースホルダー 2">
            <a:extLst>
              <a:ext uri="{FF2B5EF4-FFF2-40B4-BE49-F238E27FC236}">
                <a16:creationId xmlns:a16="http://schemas.microsoft.com/office/drawing/2014/main" id="{86711F3C-4113-8A4B-9156-93DD4D3C397E}"/>
              </a:ext>
            </a:extLst>
          </p:cNvPr>
          <p:cNvSpPr>
            <a:spLocks noGrp="1"/>
          </p:cNvSpPr>
          <p:nvPr>
            <p:ph idx="1"/>
          </p:nvPr>
        </p:nvSpPr>
        <p:spPr>
          <a:xfrm>
            <a:off x="926167" y="1413647"/>
            <a:ext cx="7283767" cy="4711850"/>
          </a:xfrm>
        </p:spPr>
        <p:txBody>
          <a:bodyPr>
            <a:normAutofit/>
          </a:bodyPr>
          <a:lstStyle/>
          <a:p>
            <a:pPr marL="0" indent="0">
              <a:buNone/>
            </a:pPr>
            <a:r>
              <a:rPr kumimoji="1" lang="en-US" altLang="ja-JP" sz="2000" b="1" dirty="0">
                <a:latin typeface="Times" pitchFamily="2" charset="0"/>
              </a:rPr>
              <a:t>1. Knowledge about TBLT</a:t>
            </a:r>
          </a:p>
          <a:p>
            <a:pPr marL="0" indent="0">
              <a:buNone/>
            </a:pPr>
            <a:r>
              <a:rPr kumimoji="1" lang="en-US" altLang="ja-JP" sz="2000" dirty="0">
                <a:latin typeface="Times" pitchFamily="2" charset="0"/>
              </a:rPr>
              <a:t>Three teachers reported that TBLT aims at developing learners’ communicative competence through task. However, the other two teachers had forgotten the definition. </a:t>
            </a:r>
          </a:p>
          <a:p>
            <a:pPr marL="0" indent="0">
              <a:buNone/>
            </a:pPr>
            <a:r>
              <a:rPr lang="en-US" altLang="ja-JP" sz="2000" dirty="0">
                <a:latin typeface="Times" pitchFamily="2" charset="0"/>
              </a:rPr>
              <a:t>“Well, there is a task and students use English to achieve the task.” (Chika, 2019). </a:t>
            </a:r>
          </a:p>
          <a:p>
            <a:pPr marL="0" indent="0">
              <a:buNone/>
            </a:pPr>
            <a:r>
              <a:rPr kumimoji="1" lang="en-US" altLang="ja-JP" sz="2000" dirty="0">
                <a:latin typeface="Times" pitchFamily="2" charset="0"/>
              </a:rPr>
              <a:t>“To develop students’ communicative competence is the most important goal.” (Satoko, 2019).</a:t>
            </a:r>
            <a:endParaRPr kumimoji="1" lang="ja-JP" altLang="en-US" sz="2000">
              <a:latin typeface="Times" pitchFamily="2" charset="0"/>
            </a:endParaRPr>
          </a:p>
        </p:txBody>
      </p:sp>
    </p:spTree>
    <p:extLst>
      <p:ext uri="{BB962C8B-B14F-4D97-AF65-F5344CB8AC3E}">
        <p14:creationId xmlns:p14="http://schemas.microsoft.com/office/powerpoint/2010/main" val="38777170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F4CAEC-18F2-9D43-9997-EB4233250FA9}"/>
              </a:ext>
            </a:extLst>
          </p:cNvPr>
          <p:cNvSpPr>
            <a:spLocks noGrp="1"/>
          </p:cNvSpPr>
          <p:nvPr>
            <p:ph type="title"/>
          </p:nvPr>
        </p:nvSpPr>
        <p:spPr>
          <a:xfrm>
            <a:off x="1237279" y="643774"/>
            <a:ext cx="6589199" cy="1280890"/>
          </a:xfrm>
        </p:spPr>
        <p:txBody>
          <a:bodyPr/>
          <a:lstStyle/>
          <a:p>
            <a:pPr algn="ctr"/>
            <a:r>
              <a:rPr lang="en-US" altLang="ja-JP" dirty="0">
                <a:latin typeface="Times" pitchFamily="2" charset="0"/>
              </a:rPr>
              <a:t>Results</a:t>
            </a:r>
            <a:endParaRPr kumimoji="1" lang="ja-JP" altLang="en-US"/>
          </a:p>
        </p:txBody>
      </p:sp>
      <p:sp>
        <p:nvSpPr>
          <p:cNvPr id="3" name="コンテンツ プレースホルダー 2">
            <a:extLst>
              <a:ext uri="{FF2B5EF4-FFF2-40B4-BE49-F238E27FC236}">
                <a16:creationId xmlns:a16="http://schemas.microsoft.com/office/drawing/2014/main" id="{5CE84825-C1D2-DE45-9E9F-813D59B8E239}"/>
              </a:ext>
            </a:extLst>
          </p:cNvPr>
          <p:cNvSpPr>
            <a:spLocks noGrp="1"/>
          </p:cNvSpPr>
          <p:nvPr>
            <p:ph idx="1"/>
          </p:nvPr>
        </p:nvSpPr>
        <p:spPr>
          <a:xfrm>
            <a:off x="990079" y="1710812"/>
            <a:ext cx="7083598" cy="4306529"/>
          </a:xfrm>
        </p:spPr>
        <p:txBody>
          <a:bodyPr>
            <a:normAutofit/>
          </a:bodyPr>
          <a:lstStyle/>
          <a:p>
            <a:pPr marL="0" indent="0">
              <a:buNone/>
            </a:pPr>
            <a:r>
              <a:rPr kumimoji="1" lang="en-US" altLang="ja-JP" sz="2000" b="1" dirty="0">
                <a:latin typeface="Times" pitchFamily="2" charset="0"/>
              </a:rPr>
              <a:t>2. Was TBLT useful?</a:t>
            </a:r>
          </a:p>
          <a:p>
            <a:pPr marL="0" indent="0">
              <a:buNone/>
            </a:pPr>
            <a:r>
              <a:rPr lang="en-US" altLang="ja-JP" sz="2000" dirty="0">
                <a:latin typeface="Times" pitchFamily="2" charset="0"/>
              </a:rPr>
              <a:t>Only one teacher out of five reported that TBLT was useful. The rest had few chances to use the idea of TBLT. </a:t>
            </a:r>
          </a:p>
          <a:p>
            <a:pPr marL="0" indent="0">
              <a:buNone/>
            </a:pPr>
            <a:r>
              <a:rPr kumimoji="1" lang="en-US" altLang="ja-JP" sz="2000" dirty="0">
                <a:latin typeface="Times" pitchFamily="2" charset="0"/>
              </a:rPr>
              <a:t>“TBLT was useful. </a:t>
            </a:r>
            <a:r>
              <a:rPr lang="en-US" altLang="ja-JP" sz="2000" dirty="0">
                <a:latin typeface="Times" pitchFamily="2" charset="0"/>
              </a:rPr>
              <a:t>I sometimes use t</a:t>
            </a:r>
            <a:r>
              <a:rPr kumimoji="1" lang="en-US" altLang="ja-JP" sz="2000" dirty="0">
                <a:latin typeface="Times" pitchFamily="2" charset="0"/>
              </a:rPr>
              <a:t>he tasks we made in your seminar (teacher training) .” (Satoko)</a:t>
            </a:r>
          </a:p>
          <a:p>
            <a:pPr marL="0" indent="0">
              <a:buNone/>
            </a:pPr>
            <a:r>
              <a:rPr lang="en-US" altLang="ja-JP" sz="2000" dirty="0">
                <a:latin typeface="Times" pitchFamily="2" charset="0"/>
              </a:rPr>
              <a:t>“ I have few opportunities. Last year I could use only one task (‘My favorite foreign country’), which we made in your seminar.” (Chika)</a:t>
            </a:r>
          </a:p>
          <a:p>
            <a:pPr marL="0" indent="0">
              <a:buNone/>
            </a:pPr>
            <a:r>
              <a:rPr lang="en-US" altLang="ja-JP" sz="2000" dirty="0">
                <a:latin typeface="Times" pitchFamily="2" charset="0"/>
              </a:rPr>
              <a:t>“I have not taught English for three years because my school relies on ALT and JET.” I could not use the idea of  TBLT which I learned from you. “ (Midori)</a:t>
            </a:r>
          </a:p>
        </p:txBody>
      </p:sp>
    </p:spTree>
    <p:extLst>
      <p:ext uri="{BB962C8B-B14F-4D97-AF65-F5344CB8AC3E}">
        <p14:creationId xmlns:p14="http://schemas.microsoft.com/office/powerpoint/2010/main" val="1407179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latin typeface="Times"/>
                <a:cs typeface="Times"/>
              </a:rPr>
              <a:t>Literature</a:t>
            </a:r>
            <a:r>
              <a:rPr kumimoji="1" lang="ja-JP" altLang="en-US" dirty="0">
                <a:latin typeface="Times"/>
                <a:cs typeface="Times"/>
              </a:rPr>
              <a:t> </a:t>
            </a:r>
            <a:r>
              <a:rPr kumimoji="1" lang="en-US" altLang="ja-JP" dirty="0">
                <a:latin typeface="Times"/>
                <a:cs typeface="Times"/>
              </a:rPr>
              <a:t>Review</a:t>
            </a:r>
            <a:endParaRPr kumimoji="1" lang="ja-JP" altLang="en-US" dirty="0">
              <a:latin typeface="Times"/>
              <a:cs typeface="Times"/>
            </a:endParaRPr>
          </a:p>
        </p:txBody>
      </p:sp>
      <p:sp>
        <p:nvSpPr>
          <p:cNvPr id="3" name="コンテンツ プレースホルダー 2"/>
          <p:cNvSpPr>
            <a:spLocks noGrp="1"/>
          </p:cNvSpPr>
          <p:nvPr>
            <p:ph idx="1"/>
          </p:nvPr>
        </p:nvSpPr>
        <p:spPr/>
        <p:txBody>
          <a:bodyPr/>
          <a:lstStyle/>
          <a:p>
            <a:pPr marL="0" indent="0">
              <a:buNone/>
            </a:pPr>
            <a:r>
              <a:rPr kumimoji="1" lang="en-US" altLang="ja-JP" sz="2000" dirty="0">
                <a:latin typeface="Times" pitchFamily="2" charset="0"/>
                <a:cs typeface="Times"/>
              </a:rPr>
              <a:t>1. Teacher Beliefs</a:t>
            </a:r>
          </a:p>
          <a:p>
            <a:pPr marL="0" indent="0">
              <a:buNone/>
            </a:pPr>
            <a:r>
              <a:rPr kumimoji="1" lang="en-US" altLang="ja-JP" sz="2000" dirty="0" err="1">
                <a:latin typeface="Times" pitchFamily="2" charset="0"/>
                <a:cs typeface="Times"/>
              </a:rPr>
              <a:t>Pajares</a:t>
            </a:r>
            <a:r>
              <a:rPr kumimoji="1" lang="ja-JP" altLang="en-US" sz="2000" dirty="0">
                <a:latin typeface="Times" pitchFamily="2" charset="0"/>
                <a:cs typeface="Times"/>
              </a:rPr>
              <a:t> </a:t>
            </a:r>
            <a:r>
              <a:rPr kumimoji="1" lang="en-US" altLang="ja-JP" sz="2000" dirty="0">
                <a:latin typeface="Times" pitchFamily="2" charset="0"/>
                <a:cs typeface="Times"/>
              </a:rPr>
              <a:t>(1992)</a:t>
            </a:r>
            <a:r>
              <a:rPr kumimoji="1" lang="ja-JP" altLang="en-US" sz="2000" dirty="0">
                <a:latin typeface="Times" pitchFamily="2" charset="0"/>
                <a:cs typeface="Times"/>
              </a:rPr>
              <a:t> </a:t>
            </a:r>
            <a:r>
              <a:rPr kumimoji="1" lang="en-US" altLang="ja-JP" sz="2000" dirty="0">
                <a:latin typeface="Times" pitchFamily="2" charset="0"/>
                <a:cs typeface="Times"/>
              </a:rPr>
              <a:t>reviewed</a:t>
            </a:r>
            <a:r>
              <a:rPr kumimoji="1" lang="ja-JP" altLang="en-US" sz="2000" dirty="0">
                <a:latin typeface="Times" pitchFamily="2" charset="0"/>
                <a:cs typeface="Times"/>
              </a:rPr>
              <a:t> </a:t>
            </a:r>
            <a:r>
              <a:rPr kumimoji="1" lang="en-US" altLang="ja-JP" sz="2000" dirty="0">
                <a:latin typeface="Times" pitchFamily="2" charset="0"/>
                <a:cs typeface="Times"/>
              </a:rPr>
              <a:t>research</a:t>
            </a:r>
            <a:r>
              <a:rPr kumimoji="1" lang="ja-JP" altLang="en-US" sz="2000" dirty="0">
                <a:latin typeface="Times" pitchFamily="2" charset="0"/>
                <a:cs typeface="Times"/>
              </a:rPr>
              <a:t> </a:t>
            </a:r>
            <a:r>
              <a:rPr kumimoji="1" lang="en-US" altLang="ja-JP" sz="2000" dirty="0">
                <a:latin typeface="Times" pitchFamily="2" charset="0"/>
                <a:cs typeface="Times"/>
              </a:rPr>
              <a:t>on</a:t>
            </a:r>
            <a:r>
              <a:rPr kumimoji="1" lang="ja-JP" altLang="en-US" sz="2000" dirty="0">
                <a:latin typeface="Times" pitchFamily="2" charset="0"/>
                <a:cs typeface="Times"/>
              </a:rPr>
              <a:t> </a:t>
            </a:r>
            <a:r>
              <a:rPr kumimoji="1" lang="en-US" altLang="ja-JP" sz="2000" dirty="0">
                <a:latin typeface="Times" pitchFamily="2" charset="0"/>
                <a:cs typeface="Times"/>
              </a:rPr>
              <a:t>teachers’</a:t>
            </a:r>
            <a:r>
              <a:rPr kumimoji="1" lang="ja-JP" altLang="en-US" sz="2000" dirty="0">
                <a:latin typeface="Times" pitchFamily="2" charset="0"/>
                <a:cs typeface="Times"/>
              </a:rPr>
              <a:t> </a:t>
            </a:r>
            <a:r>
              <a:rPr kumimoji="1" lang="en-US" altLang="ja-JP" sz="2000" dirty="0">
                <a:latin typeface="Times" pitchFamily="2" charset="0"/>
                <a:cs typeface="Times"/>
              </a:rPr>
              <a:t>beliefs</a:t>
            </a:r>
            <a:r>
              <a:rPr kumimoji="1" lang="ja-JP" altLang="en-US" sz="2000" dirty="0">
                <a:latin typeface="Times" pitchFamily="2" charset="0"/>
                <a:cs typeface="Times"/>
              </a:rPr>
              <a:t> </a:t>
            </a:r>
            <a:r>
              <a:rPr kumimoji="1" lang="en-US" altLang="ja-JP" sz="2000" dirty="0">
                <a:latin typeface="Times" pitchFamily="2" charset="0"/>
                <a:cs typeface="Times"/>
              </a:rPr>
              <a:t>and</a:t>
            </a:r>
            <a:r>
              <a:rPr kumimoji="1" lang="ja-JP" altLang="en-US" sz="2000" dirty="0">
                <a:latin typeface="Times" pitchFamily="2" charset="0"/>
                <a:cs typeface="Times"/>
              </a:rPr>
              <a:t> </a:t>
            </a:r>
            <a:r>
              <a:rPr kumimoji="1" lang="en-US" altLang="ja-JP" sz="2000" dirty="0">
                <a:latin typeface="Times" pitchFamily="2" charset="0"/>
                <a:cs typeface="Times"/>
              </a:rPr>
              <a:t>summarized</a:t>
            </a:r>
            <a:r>
              <a:rPr kumimoji="1" lang="ja-JP" altLang="en-US" sz="2000" dirty="0">
                <a:latin typeface="Times" pitchFamily="2" charset="0"/>
                <a:cs typeface="Times"/>
              </a:rPr>
              <a:t> </a:t>
            </a:r>
            <a:r>
              <a:rPr kumimoji="1" lang="en-US" altLang="ja-JP" sz="2000" dirty="0">
                <a:latin typeface="Times" pitchFamily="2" charset="0"/>
                <a:cs typeface="Times"/>
              </a:rPr>
              <a:t>16</a:t>
            </a:r>
            <a:r>
              <a:rPr kumimoji="1" lang="ja-JP" altLang="en-US" sz="2000" dirty="0">
                <a:latin typeface="Times" pitchFamily="2" charset="0"/>
                <a:cs typeface="Times"/>
              </a:rPr>
              <a:t> </a:t>
            </a:r>
            <a:r>
              <a:rPr kumimoji="1" lang="en-US" altLang="ja-JP" sz="2000" dirty="0">
                <a:latin typeface="Times" pitchFamily="2" charset="0"/>
                <a:cs typeface="Times"/>
              </a:rPr>
              <a:t>fundamental</a:t>
            </a:r>
            <a:r>
              <a:rPr kumimoji="1" lang="ja-JP" altLang="en-US" sz="2000" dirty="0">
                <a:latin typeface="Times" pitchFamily="2" charset="0"/>
                <a:cs typeface="Times"/>
              </a:rPr>
              <a:t> </a:t>
            </a:r>
            <a:r>
              <a:rPr kumimoji="1" lang="en-US" altLang="ja-JP" sz="2000" dirty="0">
                <a:latin typeface="Times" pitchFamily="2" charset="0"/>
                <a:cs typeface="Times"/>
              </a:rPr>
              <a:t>assumptions</a:t>
            </a:r>
            <a:r>
              <a:rPr lang="ja-JP" altLang="en-US" sz="2000" dirty="0">
                <a:latin typeface="Times" pitchFamily="2" charset="0"/>
                <a:cs typeface="Times"/>
              </a:rPr>
              <a:t>. </a:t>
            </a:r>
            <a:endParaRPr lang="en-US" altLang="ja-JP" sz="2000" dirty="0">
              <a:latin typeface="Times" pitchFamily="2" charset="0"/>
              <a:cs typeface="Times"/>
            </a:endParaRPr>
          </a:p>
          <a:p>
            <a:pPr marL="514350" indent="-514350">
              <a:buAutoNum type="arabicParenBoth"/>
            </a:pPr>
            <a:r>
              <a:rPr kumimoji="1" lang="en-US" altLang="ja-JP" sz="2000" dirty="0">
                <a:latin typeface="Times" pitchFamily="2" charset="0"/>
                <a:cs typeface="Times"/>
              </a:rPr>
              <a:t>Beliefs</a:t>
            </a:r>
            <a:r>
              <a:rPr kumimoji="1" lang="ja-JP" altLang="en-US" sz="2000" dirty="0">
                <a:latin typeface="Times" pitchFamily="2" charset="0"/>
                <a:cs typeface="Times"/>
              </a:rPr>
              <a:t> </a:t>
            </a:r>
            <a:r>
              <a:rPr kumimoji="1" lang="en-US" altLang="ja-JP" sz="2000" dirty="0">
                <a:latin typeface="Times" pitchFamily="2" charset="0"/>
                <a:cs typeface="Times"/>
              </a:rPr>
              <a:t>are</a:t>
            </a:r>
            <a:r>
              <a:rPr kumimoji="1" lang="ja-JP" altLang="en-US" sz="2000" dirty="0">
                <a:latin typeface="Times" pitchFamily="2" charset="0"/>
                <a:cs typeface="Times"/>
              </a:rPr>
              <a:t> </a:t>
            </a:r>
            <a:r>
              <a:rPr kumimoji="1" lang="en-US" altLang="ja-JP" sz="2000" dirty="0">
                <a:latin typeface="Times" pitchFamily="2" charset="0"/>
                <a:cs typeface="Times"/>
              </a:rPr>
              <a:t>formed</a:t>
            </a:r>
            <a:r>
              <a:rPr kumimoji="1" lang="ja-JP" altLang="en-US" sz="2000" dirty="0">
                <a:latin typeface="Times" pitchFamily="2" charset="0"/>
                <a:cs typeface="Times"/>
              </a:rPr>
              <a:t> </a:t>
            </a:r>
            <a:r>
              <a:rPr kumimoji="1" lang="en-US" altLang="ja-JP" sz="2000" dirty="0">
                <a:latin typeface="Times" pitchFamily="2" charset="0"/>
                <a:cs typeface="Times"/>
              </a:rPr>
              <a:t>early</a:t>
            </a:r>
            <a:r>
              <a:rPr kumimoji="1" lang="ja-JP" altLang="en-US" sz="2000" dirty="0">
                <a:latin typeface="Times" pitchFamily="2" charset="0"/>
                <a:cs typeface="Times"/>
              </a:rPr>
              <a:t> </a:t>
            </a:r>
            <a:r>
              <a:rPr kumimoji="1" lang="en-US" altLang="ja-JP" sz="2000" dirty="0">
                <a:latin typeface="Times" pitchFamily="2" charset="0"/>
                <a:cs typeface="Times"/>
              </a:rPr>
              <a:t>and</a:t>
            </a:r>
            <a:r>
              <a:rPr kumimoji="1" lang="ja-JP" altLang="en-US" sz="2000" dirty="0">
                <a:latin typeface="Times" pitchFamily="2" charset="0"/>
                <a:cs typeface="Times"/>
              </a:rPr>
              <a:t> </a:t>
            </a:r>
            <a:r>
              <a:rPr kumimoji="1" lang="en-US" altLang="ja-JP" sz="2000" dirty="0">
                <a:latin typeface="Times" pitchFamily="2" charset="0"/>
                <a:cs typeface="Times"/>
              </a:rPr>
              <a:t>tend</a:t>
            </a:r>
            <a:r>
              <a:rPr kumimoji="1" lang="ja-JP" altLang="en-US" sz="2000" dirty="0">
                <a:latin typeface="Times" pitchFamily="2" charset="0"/>
                <a:cs typeface="Times"/>
              </a:rPr>
              <a:t> </a:t>
            </a:r>
            <a:r>
              <a:rPr kumimoji="1" lang="en-US" altLang="ja-JP" sz="2000" dirty="0">
                <a:latin typeface="Times" pitchFamily="2" charset="0"/>
                <a:cs typeface="Times"/>
              </a:rPr>
              <a:t>to</a:t>
            </a:r>
            <a:r>
              <a:rPr kumimoji="1" lang="ja-JP" altLang="en-US" sz="2000" dirty="0">
                <a:latin typeface="Times" pitchFamily="2" charset="0"/>
                <a:cs typeface="Times"/>
              </a:rPr>
              <a:t> </a:t>
            </a:r>
            <a:r>
              <a:rPr kumimoji="1" lang="en-US" altLang="ja-JP" sz="2000" dirty="0">
                <a:latin typeface="Times" pitchFamily="2" charset="0"/>
                <a:cs typeface="Times"/>
              </a:rPr>
              <a:t>self-perpetuate.</a:t>
            </a:r>
          </a:p>
          <a:p>
            <a:pPr marL="514350" indent="-514350">
              <a:buAutoNum type="arabicParenBoth"/>
            </a:pPr>
            <a:r>
              <a:rPr lang="en-US" altLang="ja-JP" sz="2000" dirty="0">
                <a:latin typeface="Times" pitchFamily="2" charset="0"/>
                <a:cs typeface="Times"/>
              </a:rPr>
              <a:t>Beliefs about teaching are well established by the time a student gets to college.</a:t>
            </a: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24673041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8A28F1-191C-5C4E-81CB-CB0ECFE8F48E}"/>
              </a:ext>
            </a:extLst>
          </p:cNvPr>
          <p:cNvSpPr>
            <a:spLocks noGrp="1"/>
          </p:cNvSpPr>
          <p:nvPr>
            <p:ph type="title"/>
          </p:nvPr>
        </p:nvSpPr>
        <p:spPr>
          <a:xfrm>
            <a:off x="1335601" y="624110"/>
            <a:ext cx="6589199" cy="1280890"/>
          </a:xfrm>
        </p:spPr>
        <p:txBody>
          <a:bodyPr/>
          <a:lstStyle/>
          <a:p>
            <a:pPr algn="ctr"/>
            <a:r>
              <a:rPr lang="en-US" altLang="ja-JP" dirty="0">
                <a:latin typeface="Times" pitchFamily="2" charset="0"/>
              </a:rPr>
              <a:t>Results</a:t>
            </a:r>
            <a:endParaRPr kumimoji="1" lang="ja-JP" altLang="en-US"/>
          </a:p>
        </p:txBody>
      </p:sp>
      <p:sp>
        <p:nvSpPr>
          <p:cNvPr id="3" name="コンテンツ プレースホルダー 2">
            <a:extLst>
              <a:ext uri="{FF2B5EF4-FFF2-40B4-BE49-F238E27FC236}">
                <a16:creationId xmlns:a16="http://schemas.microsoft.com/office/drawing/2014/main" id="{0C35FC27-24A6-8C40-AB73-0566D05FF73E}"/>
              </a:ext>
            </a:extLst>
          </p:cNvPr>
          <p:cNvSpPr>
            <a:spLocks noGrp="1"/>
          </p:cNvSpPr>
          <p:nvPr>
            <p:ph idx="1"/>
          </p:nvPr>
        </p:nvSpPr>
        <p:spPr>
          <a:xfrm>
            <a:off x="1335601" y="1740309"/>
            <a:ext cx="6766180" cy="4385187"/>
          </a:xfrm>
        </p:spPr>
        <p:txBody>
          <a:bodyPr>
            <a:normAutofit/>
          </a:bodyPr>
          <a:lstStyle/>
          <a:p>
            <a:pPr marL="0" indent="0">
              <a:buNone/>
            </a:pPr>
            <a:r>
              <a:rPr kumimoji="1" lang="en-US" altLang="ja-JP" sz="2000" b="1" dirty="0">
                <a:latin typeface="Times" pitchFamily="2" charset="0"/>
              </a:rPr>
              <a:t>3. Time to make materials</a:t>
            </a:r>
          </a:p>
          <a:p>
            <a:pPr marL="0" indent="0">
              <a:buNone/>
            </a:pPr>
            <a:r>
              <a:rPr lang="en-US" altLang="ja-JP" sz="2000" dirty="0">
                <a:latin typeface="Times" pitchFamily="2" charset="0"/>
              </a:rPr>
              <a:t>Four teachers (one did not teach) had little time to make materials. They relied on ALT (or JET) to prepare materials based on the textbook. </a:t>
            </a:r>
          </a:p>
          <a:p>
            <a:pPr marL="0" indent="0">
              <a:buNone/>
            </a:pPr>
            <a:r>
              <a:rPr kumimoji="1" lang="en-US" altLang="ja-JP" sz="2000" dirty="0">
                <a:latin typeface="Times" pitchFamily="2" charset="0"/>
              </a:rPr>
              <a:t>“We have been using the same materials over years including picture cards. So I don’t spend much time.” (Yuko)</a:t>
            </a:r>
          </a:p>
          <a:p>
            <a:pPr marL="0" indent="0">
              <a:buNone/>
            </a:pPr>
            <a:r>
              <a:rPr lang="en-US" altLang="ja-JP" sz="2000" dirty="0">
                <a:latin typeface="Times" pitchFamily="2" charset="0"/>
              </a:rPr>
              <a:t>“We cannot spend time on making materials. We rely on our ALT” (Aiko)</a:t>
            </a:r>
            <a:endParaRPr kumimoji="1" lang="en-US" altLang="ja-JP" sz="2000" dirty="0">
              <a:latin typeface="Times" pitchFamily="2" charset="0"/>
            </a:endParaRPr>
          </a:p>
          <a:p>
            <a:pPr marL="0" indent="0">
              <a:buNone/>
            </a:pPr>
            <a:endParaRPr kumimoji="1" lang="en-US" altLang="ja-JP" sz="2000" dirty="0">
              <a:latin typeface="Times" pitchFamily="2" charset="0"/>
            </a:endParaRPr>
          </a:p>
          <a:p>
            <a:pPr marL="0" indent="0">
              <a:buNone/>
            </a:pPr>
            <a:endParaRPr kumimoji="1" lang="ja-JP" altLang="en-US" sz="2000">
              <a:latin typeface="Times" pitchFamily="2" charset="0"/>
            </a:endParaRPr>
          </a:p>
        </p:txBody>
      </p:sp>
    </p:spTree>
    <p:extLst>
      <p:ext uri="{BB962C8B-B14F-4D97-AF65-F5344CB8AC3E}">
        <p14:creationId xmlns:p14="http://schemas.microsoft.com/office/powerpoint/2010/main" val="7346246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60F0CA-2403-3348-A288-B489F23EA71B}"/>
              </a:ext>
            </a:extLst>
          </p:cNvPr>
          <p:cNvSpPr>
            <a:spLocks noGrp="1"/>
          </p:cNvSpPr>
          <p:nvPr>
            <p:ph type="title"/>
          </p:nvPr>
        </p:nvSpPr>
        <p:spPr>
          <a:xfrm>
            <a:off x="1256942" y="673272"/>
            <a:ext cx="6589199" cy="1280890"/>
          </a:xfrm>
        </p:spPr>
        <p:txBody>
          <a:bodyPr/>
          <a:lstStyle/>
          <a:p>
            <a:pPr algn="ctr"/>
            <a:r>
              <a:rPr lang="en-US" altLang="ja-JP" dirty="0">
                <a:latin typeface="Times" pitchFamily="2" charset="0"/>
              </a:rPr>
              <a:t>Results</a:t>
            </a:r>
            <a:endParaRPr kumimoji="1" lang="ja-JP" altLang="en-US"/>
          </a:p>
        </p:txBody>
      </p:sp>
      <p:sp>
        <p:nvSpPr>
          <p:cNvPr id="3" name="コンテンツ プレースホルダー 2">
            <a:extLst>
              <a:ext uri="{FF2B5EF4-FFF2-40B4-BE49-F238E27FC236}">
                <a16:creationId xmlns:a16="http://schemas.microsoft.com/office/drawing/2014/main" id="{D2DB9D76-4827-5D46-A785-9F101033790C}"/>
              </a:ext>
            </a:extLst>
          </p:cNvPr>
          <p:cNvSpPr>
            <a:spLocks noGrp="1"/>
          </p:cNvSpPr>
          <p:nvPr>
            <p:ph idx="1"/>
          </p:nvPr>
        </p:nvSpPr>
        <p:spPr>
          <a:xfrm>
            <a:off x="1028015" y="1661652"/>
            <a:ext cx="7093430" cy="4444180"/>
          </a:xfrm>
        </p:spPr>
        <p:txBody>
          <a:bodyPr>
            <a:normAutofit/>
          </a:bodyPr>
          <a:lstStyle/>
          <a:p>
            <a:pPr marL="0" indent="0">
              <a:buNone/>
            </a:pPr>
            <a:r>
              <a:rPr kumimoji="1" lang="en-US" altLang="ja-JP" sz="2000" b="1" dirty="0">
                <a:latin typeface="Times" pitchFamily="2" charset="0"/>
              </a:rPr>
              <a:t>4. Meeting with an ALT</a:t>
            </a:r>
          </a:p>
          <a:p>
            <a:pPr marL="0" indent="0">
              <a:buNone/>
            </a:pPr>
            <a:r>
              <a:rPr lang="en-US" altLang="ja-JP" sz="2000" dirty="0">
                <a:latin typeface="Times" pitchFamily="2" charset="0"/>
              </a:rPr>
              <a:t>All five teachers were too busy to talk with their ALTs. </a:t>
            </a:r>
            <a:endParaRPr kumimoji="1" lang="en-US" altLang="ja-JP" sz="2000" dirty="0">
              <a:latin typeface="Times" pitchFamily="2" charset="0"/>
            </a:endParaRPr>
          </a:p>
          <a:p>
            <a:pPr marL="0" indent="0">
              <a:buNone/>
            </a:pPr>
            <a:r>
              <a:rPr lang="en-US" altLang="ja-JP" sz="2000" dirty="0">
                <a:latin typeface="Times" pitchFamily="2" charset="0"/>
              </a:rPr>
              <a:t>“I have no time to talk with our ALT. I usually put a memo on the ALT’s desk.” (Chika)</a:t>
            </a:r>
          </a:p>
          <a:p>
            <a:pPr marL="0" indent="0">
              <a:buNone/>
            </a:pPr>
            <a:r>
              <a:rPr kumimoji="1" lang="en-US" altLang="ja-JP" sz="2000" dirty="0">
                <a:latin typeface="Times" pitchFamily="2" charset="0"/>
              </a:rPr>
              <a:t>“I have a short conversation with an ALT just before clas</a:t>
            </a:r>
            <a:r>
              <a:rPr lang="en-US" altLang="ja-JP" sz="2000" dirty="0">
                <a:latin typeface="Times" pitchFamily="2" charset="0"/>
              </a:rPr>
              <a:t>s starts.” (Aiko)</a:t>
            </a:r>
          </a:p>
          <a:p>
            <a:pPr marL="0" indent="0">
              <a:buNone/>
            </a:pPr>
            <a:r>
              <a:rPr lang="en-US" altLang="ja-JP" sz="2000" dirty="0">
                <a:latin typeface="Times" pitchFamily="2" charset="0"/>
              </a:rPr>
              <a:t> “Though I was a chief, I did not teach English. We rely on a JET (main teacher) and an ALT. They sometimes had a short meeting during break time. “ (Midori)</a:t>
            </a:r>
          </a:p>
          <a:p>
            <a:pPr marL="0" indent="0">
              <a:buNone/>
            </a:pPr>
            <a:endParaRPr kumimoji="1" lang="ja-JP" altLang="en-US" sz="2000">
              <a:latin typeface="Times" pitchFamily="2" charset="0"/>
            </a:endParaRPr>
          </a:p>
        </p:txBody>
      </p:sp>
    </p:spTree>
    <p:extLst>
      <p:ext uri="{BB962C8B-B14F-4D97-AF65-F5344CB8AC3E}">
        <p14:creationId xmlns:p14="http://schemas.microsoft.com/office/powerpoint/2010/main" val="1614150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C05EED-49B3-7641-AEB1-85CA7D100531}"/>
              </a:ext>
            </a:extLst>
          </p:cNvPr>
          <p:cNvSpPr>
            <a:spLocks noGrp="1"/>
          </p:cNvSpPr>
          <p:nvPr>
            <p:ph type="title"/>
          </p:nvPr>
        </p:nvSpPr>
        <p:spPr>
          <a:xfrm>
            <a:off x="1207782" y="663439"/>
            <a:ext cx="6589199" cy="1280890"/>
          </a:xfrm>
        </p:spPr>
        <p:txBody>
          <a:bodyPr/>
          <a:lstStyle/>
          <a:p>
            <a:pPr algn="ctr"/>
            <a:r>
              <a:rPr lang="en-US" altLang="ja-JP" dirty="0">
                <a:latin typeface="Times" pitchFamily="2" charset="0"/>
              </a:rPr>
              <a:t>Results</a:t>
            </a:r>
            <a:endParaRPr kumimoji="1" lang="ja-JP" altLang="en-US"/>
          </a:p>
        </p:txBody>
      </p:sp>
      <p:sp>
        <p:nvSpPr>
          <p:cNvPr id="3" name="コンテンツ プレースホルダー 2">
            <a:extLst>
              <a:ext uri="{FF2B5EF4-FFF2-40B4-BE49-F238E27FC236}">
                <a16:creationId xmlns:a16="http://schemas.microsoft.com/office/drawing/2014/main" id="{0FA0AEEC-BFA6-374F-9BB2-63C5D1F52A19}"/>
              </a:ext>
            </a:extLst>
          </p:cNvPr>
          <p:cNvSpPr>
            <a:spLocks noGrp="1"/>
          </p:cNvSpPr>
          <p:nvPr>
            <p:ph idx="1"/>
          </p:nvPr>
        </p:nvSpPr>
        <p:spPr>
          <a:xfrm>
            <a:off x="1018183" y="1533832"/>
            <a:ext cx="7329404" cy="4857136"/>
          </a:xfrm>
        </p:spPr>
        <p:txBody>
          <a:bodyPr>
            <a:normAutofit/>
          </a:bodyPr>
          <a:lstStyle/>
          <a:p>
            <a:pPr marL="0" indent="0">
              <a:buNone/>
            </a:pPr>
            <a:r>
              <a:rPr kumimoji="1" lang="en-US" altLang="ja-JP" sz="2000" b="1" dirty="0">
                <a:latin typeface="Times" pitchFamily="2" charset="0"/>
              </a:rPr>
              <a:t>5. Teacher Collaboration</a:t>
            </a:r>
          </a:p>
          <a:p>
            <a:pPr marL="0" indent="0">
              <a:buNone/>
            </a:pPr>
            <a:r>
              <a:rPr lang="en-US" altLang="ja-JP" sz="2000" dirty="0">
                <a:latin typeface="Times" pitchFamily="2" charset="0"/>
              </a:rPr>
              <a:t>Teachers did not talk about English classes nor collaborated to make materials. </a:t>
            </a:r>
          </a:p>
          <a:p>
            <a:pPr marL="0" indent="0">
              <a:buNone/>
            </a:pPr>
            <a:r>
              <a:rPr kumimoji="1" lang="en-US" altLang="ja-JP" sz="2000" dirty="0">
                <a:latin typeface="Times" pitchFamily="2" charset="0"/>
              </a:rPr>
              <a:t>“We don’t talk about </a:t>
            </a:r>
            <a:r>
              <a:rPr lang="en-US" altLang="ja-JP" sz="2000" dirty="0">
                <a:latin typeface="Times" pitchFamily="2" charset="0"/>
              </a:rPr>
              <a:t>English classes because we rely on our ALT. Because they are not English teachers, they are not interested.” (Chika)</a:t>
            </a:r>
          </a:p>
          <a:p>
            <a:pPr marL="0" indent="0">
              <a:buNone/>
            </a:pPr>
            <a:r>
              <a:rPr lang="en-US" altLang="ja-JP" sz="2000" dirty="0">
                <a:latin typeface="Times" pitchFamily="2" charset="0"/>
              </a:rPr>
              <a:t>“We don’t talk nor collaborate about English classes because our ALT is a main teacher.” (Aiko)</a:t>
            </a:r>
          </a:p>
          <a:p>
            <a:pPr marL="0" indent="0">
              <a:buNone/>
            </a:pPr>
            <a:endParaRPr kumimoji="1" lang="ja-JP" altLang="en-US" sz="2000">
              <a:latin typeface="Times" pitchFamily="2" charset="0"/>
            </a:endParaRPr>
          </a:p>
        </p:txBody>
      </p:sp>
    </p:spTree>
    <p:extLst>
      <p:ext uri="{BB962C8B-B14F-4D97-AF65-F5344CB8AC3E}">
        <p14:creationId xmlns:p14="http://schemas.microsoft.com/office/powerpoint/2010/main" val="31926021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826728-09FE-A947-9FCF-42886659271C}"/>
              </a:ext>
            </a:extLst>
          </p:cNvPr>
          <p:cNvSpPr>
            <a:spLocks noGrp="1"/>
          </p:cNvSpPr>
          <p:nvPr>
            <p:ph type="title"/>
          </p:nvPr>
        </p:nvSpPr>
        <p:spPr>
          <a:xfrm>
            <a:off x="1158620" y="633942"/>
            <a:ext cx="6589199" cy="1280890"/>
          </a:xfrm>
        </p:spPr>
        <p:txBody>
          <a:bodyPr/>
          <a:lstStyle/>
          <a:p>
            <a:pPr algn="ctr"/>
            <a:r>
              <a:rPr lang="en-US" altLang="ja-JP" dirty="0">
                <a:latin typeface="Times" pitchFamily="2" charset="0"/>
              </a:rPr>
              <a:t>Results</a:t>
            </a:r>
            <a:endParaRPr kumimoji="1" lang="ja-JP" altLang="en-US"/>
          </a:p>
        </p:txBody>
      </p:sp>
      <p:sp>
        <p:nvSpPr>
          <p:cNvPr id="3" name="コンテンツ プレースホルダー 2">
            <a:extLst>
              <a:ext uri="{FF2B5EF4-FFF2-40B4-BE49-F238E27FC236}">
                <a16:creationId xmlns:a16="http://schemas.microsoft.com/office/drawing/2014/main" id="{AB025EAE-5E52-A445-A53A-F9CC27E590EC}"/>
              </a:ext>
            </a:extLst>
          </p:cNvPr>
          <p:cNvSpPr>
            <a:spLocks noGrp="1"/>
          </p:cNvSpPr>
          <p:nvPr>
            <p:ph idx="1"/>
          </p:nvPr>
        </p:nvSpPr>
        <p:spPr>
          <a:xfrm>
            <a:off x="919860" y="1592825"/>
            <a:ext cx="7309740" cy="4463845"/>
          </a:xfrm>
        </p:spPr>
        <p:txBody>
          <a:bodyPr>
            <a:normAutofit/>
          </a:bodyPr>
          <a:lstStyle/>
          <a:p>
            <a:pPr marL="0" indent="0">
              <a:buNone/>
            </a:pPr>
            <a:r>
              <a:rPr kumimoji="1" lang="en-US" altLang="ja-JP" sz="2000" b="1" dirty="0">
                <a:latin typeface="Times" pitchFamily="2" charset="0"/>
              </a:rPr>
              <a:t>6. School Support</a:t>
            </a:r>
          </a:p>
          <a:p>
            <a:pPr marL="0" indent="0">
              <a:buNone/>
            </a:pPr>
            <a:r>
              <a:rPr lang="en-US" altLang="ja-JP" sz="2000" dirty="0">
                <a:latin typeface="Times" pitchFamily="2" charset="0"/>
              </a:rPr>
              <a:t>Four teachers did not receive enough support from their schools. </a:t>
            </a:r>
          </a:p>
          <a:p>
            <a:pPr marL="0" indent="0">
              <a:buNone/>
            </a:pPr>
            <a:r>
              <a:rPr lang="en-US" altLang="ja-JP" sz="2000" dirty="0">
                <a:latin typeface="Times" pitchFamily="2" charset="0"/>
              </a:rPr>
              <a:t>“To be honest, our school (teachers) is not concerned about teaching English. Two years ago, I had a chance to observe English class in one elementary school in Ogaki City. To increase class hours teachers in that school spent 10 minutes on two mornings a week singing songs. I thought it was a good idea and made a proposal to my principal. He declined it.” (Chika)</a:t>
            </a:r>
          </a:p>
          <a:p>
            <a:pPr marL="0" indent="0">
              <a:buNone/>
            </a:pPr>
            <a:endParaRPr kumimoji="1" lang="ja-JP" altLang="en-US" sz="2000">
              <a:latin typeface="Times" pitchFamily="2" charset="0"/>
            </a:endParaRPr>
          </a:p>
        </p:txBody>
      </p:sp>
    </p:spTree>
    <p:extLst>
      <p:ext uri="{BB962C8B-B14F-4D97-AF65-F5344CB8AC3E}">
        <p14:creationId xmlns:p14="http://schemas.microsoft.com/office/powerpoint/2010/main" val="2529166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8D3CA1-DC60-D34A-A7CC-46EC13C7A5DC}"/>
              </a:ext>
            </a:extLst>
          </p:cNvPr>
          <p:cNvSpPr>
            <a:spLocks noGrp="1"/>
          </p:cNvSpPr>
          <p:nvPr>
            <p:ph type="title"/>
          </p:nvPr>
        </p:nvSpPr>
        <p:spPr>
          <a:xfrm>
            <a:off x="1142768" y="652101"/>
            <a:ext cx="6589199" cy="1280890"/>
          </a:xfrm>
        </p:spPr>
        <p:txBody>
          <a:bodyPr/>
          <a:lstStyle/>
          <a:p>
            <a:pPr algn="ctr"/>
            <a:r>
              <a:rPr lang="en-US" altLang="ja-JP" dirty="0">
                <a:latin typeface="Times" pitchFamily="2" charset="0"/>
              </a:rPr>
              <a:t>Results</a:t>
            </a:r>
            <a:endParaRPr kumimoji="1" lang="ja-JP" altLang="en-US"/>
          </a:p>
        </p:txBody>
      </p:sp>
      <p:sp>
        <p:nvSpPr>
          <p:cNvPr id="3" name="コンテンツ プレースホルダー 2">
            <a:extLst>
              <a:ext uri="{FF2B5EF4-FFF2-40B4-BE49-F238E27FC236}">
                <a16:creationId xmlns:a16="http://schemas.microsoft.com/office/drawing/2014/main" id="{8F9CC859-99C6-154F-B106-99B0DA77D2F0}"/>
              </a:ext>
            </a:extLst>
          </p:cNvPr>
          <p:cNvSpPr>
            <a:spLocks noGrp="1"/>
          </p:cNvSpPr>
          <p:nvPr>
            <p:ph idx="1"/>
          </p:nvPr>
        </p:nvSpPr>
        <p:spPr>
          <a:xfrm>
            <a:off x="1037346" y="1667069"/>
            <a:ext cx="7192254" cy="4444481"/>
          </a:xfrm>
        </p:spPr>
        <p:txBody>
          <a:bodyPr/>
          <a:lstStyle/>
          <a:p>
            <a:pPr marL="0" indent="0">
              <a:buNone/>
            </a:pPr>
            <a:r>
              <a:rPr lang="en-US" altLang="ja-JP" sz="2000" b="1" dirty="0">
                <a:latin typeface="Times" pitchFamily="2" charset="0"/>
              </a:rPr>
              <a:t>6. School Support</a:t>
            </a:r>
          </a:p>
          <a:p>
            <a:pPr marL="0" indent="0">
              <a:buNone/>
            </a:pPr>
            <a:r>
              <a:rPr lang="en-US" altLang="ja-JP" sz="2000" dirty="0">
                <a:latin typeface="Times" pitchFamily="2" charset="0"/>
              </a:rPr>
              <a:t>Only Satoko received support from school (Principal) and started classroom observations so that teachers could talk about English classes. </a:t>
            </a:r>
          </a:p>
          <a:p>
            <a:pPr marL="0" indent="0">
              <a:buNone/>
            </a:pPr>
            <a:r>
              <a:rPr kumimoji="1" lang="en-US" altLang="ja-JP" sz="2000" dirty="0">
                <a:latin typeface="Times" pitchFamily="2" charset="0"/>
              </a:rPr>
              <a:t>“I talked to my principal about our English classes. To improve our English teaching he decided to make English a research class… Therefore, we started </a:t>
            </a:r>
            <a:r>
              <a:rPr lang="en-US" altLang="ja-JP" sz="2000" dirty="0">
                <a:latin typeface="Times" pitchFamily="2" charset="0"/>
              </a:rPr>
              <a:t>classroom observations in all six grades and had a meeting after each one. So far we have finished four classroom observations.” (Satoko). </a:t>
            </a:r>
            <a:endParaRPr kumimoji="1" lang="ja-JP" altLang="en-US" sz="2000">
              <a:latin typeface="Times" pitchFamily="2" charset="0"/>
            </a:endParaRPr>
          </a:p>
        </p:txBody>
      </p:sp>
    </p:spTree>
    <p:extLst>
      <p:ext uri="{BB962C8B-B14F-4D97-AF65-F5344CB8AC3E}">
        <p14:creationId xmlns:p14="http://schemas.microsoft.com/office/powerpoint/2010/main" val="9752400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63D562-EA2D-B64A-B08A-CEC4597C8325}"/>
              </a:ext>
            </a:extLst>
          </p:cNvPr>
          <p:cNvSpPr>
            <a:spLocks noGrp="1"/>
          </p:cNvSpPr>
          <p:nvPr>
            <p:ph type="title"/>
          </p:nvPr>
        </p:nvSpPr>
        <p:spPr>
          <a:xfrm>
            <a:off x="1189422" y="642772"/>
            <a:ext cx="6589199" cy="1280890"/>
          </a:xfrm>
        </p:spPr>
        <p:txBody>
          <a:bodyPr>
            <a:normAutofit/>
          </a:bodyPr>
          <a:lstStyle/>
          <a:p>
            <a:pPr algn="ctr"/>
            <a:r>
              <a:rPr kumimoji="1" lang="en-US" altLang="ja-JP" sz="4000" dirty="0">
                <a:latin typeface="Times" pitchFamily="2" charset="0"/>
              </a:rPr>
              <a:t>Discussion</a:t>
            </a:r>
            <a:endParaRPr kumimoji="1" lang="ja-JP" altLang="en-US" sz="4000">
              <a:latin typeface="Times" pitchFamily="2" charset="0"/>
            </a:endParaRPr>
          </a:p>
        </p:txBody>
      </p:sp>
      <p:sp>
        <p:nvSpPr>
          <p:cNvPr id="3" name="コンテンツ プレースホルダー 2">
            <a:extLst>
              <a:ext uri="{FF2B5EF4-FFF2-40B4-BE49-F238E27FC236}">
                <a16:creationId xmlns:a16="http://schemas.microsoft.com/office/drawing/2014/main" id="{887218B6-E156-6146-8A08-9A32A575C700}"/>
              </a:ext>
            </a:extLst>
          </p:cNvPr>
          <p:cNvSpPr>
            <a:spLocks noGrp="1"/>
          </p:cNvSpPr>
          <p:nvPr>
            <p:ph idx="1"/>
          </p:nvPr>
        </p:nvSpPr>
        <p:spPr>
          <a:xfrm>
            <a:off x="1065338" y="1429139"/>
            <a:ext cx="6968319" cy="4841032"/>
          </a:xfrm>
        </p:spPr>
        <p:txBody>
          <a:bodyPr/>
          <a:lstStyle/>
          <a:p>
            <a:pPr marL="0" indent="0">
              <a:buNone/>
            </a:pPr>
            <a:r>
              <a:rPr kumimoji="1" lang="en-US" altLang="ja-JP" sz="2000" b="1" dirty="0">
                <a:latin typeface="Times" pitchFamily="2" charset="0"/>
              </a:rPr>
              <a:t>RQ 1. </a:t>
            </a:r>
            <a:r>
              <a:rPr lang="en-US" altLang="ja-JP" sz="2000" b="1" dirty="0">
                <a:latin typeface="Times" pitchFamily="2" charset="0"/>
              </a:rPr>
              <a:t>How do </a:t>
            </a:r>
            <a:r>
              <a:rPr lang="en-US" altLang="ja-JP" sz="2000" b="1" dirty="0" err="1">
                <a:latin typeface="Times" pitchFamily="2" charset="0"/>
              </a:rPr>
              <a:t>inservice</a:t>
            </a:r>
            <a:r>
              <a:rPr lang="en-US" altLang="ja-JP" sz="2000" b="1" dirty="0">
                <a:latin typeface="Times" pitchFamily="2" charset="0"/>
              </a:rPr>
              <a:t> elementary school teachers apply the knowledge and skills they had learned from the training program to their classroom teaching?</a:t>
            </a:r>
          </a:p>
          <a:p>
            <a:pPr marL="0" indent="0">
              <a:buNone/>
            </a:pPr>
            <a:endParaRPr lang="en-US" altLang="ja-JP" sz="2000" dirty="0">
              <a:latin typeface="Times" pitchFamily="2" charset="0"/>
            </a:endParaRPr>
          </a:p>
          <a:p>
            <a:pPr marL="0" indent="0">
              <a:buNone/>
            </a:pPr>
            <a:r>
              <a:rPr lang="en-US" altLang="ja-JP" sz="2000" dirty="0">
                <a:latin typeface="Times" pitchFamily="2" charset="0"/>
              </a:rPr>
              <a:t>Only one teacher (Satoko) reported that TBLT was useful. The other four teachers had few opportunities to use TBLT because they relied on their ALTs and the textbook. Moreover, two teachers forgot the definition of TBLT. In short, these teachers failed to further develop their teaching skills based on TBLT which they learned from the training program.  </a:t>
            </a:r>
          </a:p>
          <a:p>
            <a:pPr marL="0" indent="0">
              <a:buNone/>
            </a:pPr>
            <a:r>
              <a:rPr lang="en-US" altLang="ja-JP" sz="2000" dirty="0">
                <a:latin typeface="Times" pitchFamily="2" charset="0"/>
              </a:rPr>
              <a:t>Clair (1998) argues that the standardized curriculum </a:t>
            </a:r>
            <a:r>
              <a:rPr lang="en-US" altLang="ja-JP" sz="2000" u="sng" dirty="0">
                <a:latin typeface="Times" pitchFamily="2" charset="0"/>
              </a:rPr>
              <a:t>limits skill development</a:t>
            </a:r>
            <a:r>
              <a:rPr lang="en-US" altLang="ja-JP" sz="2000" dirty="0">
                <a:latin typeface="Times" pitchFamily="2" charset="0"/>
              </a:rPr>
              <a:t> for teachers “because they are never given the opportunity to make instructional decisions or taught that decision making is part of their role” (p. 487). </a:t>
            </a:r>
          </a:p>
          <a:p>
            <a:pPr marL="0" indent="0">
              <a:buNone/>
            </a:pPr>
            <a:endParaRPr lang="en-US" altLang="ja-JP" sz="2000" dirty="0">
              <a:latin typeface="Times" pitchFamily="2" charset="0"/>
            </a:endParaRPr>
          </a:p>
          <a:p>
            <a:pPr marL="0" indent="0">
              <a:buNone/>
            </a:pPr>
            <a:endParaRPr kumimoji="1" lang="ja-JP" altLang="en-US"/>
          </a:p>
        </p:txBody>
      </p:sp>
    </p:spTree>
    <p:extLst>
      <p:ext uri="{BB962C8B-B14F-4D97-AF65-F5344CB8AC3E}">
        <p14:creationId xmlns:p14="http://schemas.microsoft.com/office/powerpoint/2010/main" val="8334194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6B91C9-6609-264E-8485-B81EF9A4F690}"/>
              </a:ext>
            </a:extLst>
          </p:cNvPr>
          <p:cNvSpPr>
            <a:spLocks noGrp="1"/>
          </p:cNvSpPr>
          <p:nvPr>
            <p:ph type="title"/>
          </p:nvPr>
        </p:nvSpPr>
        <p:spPr>
          <a:xfrm>
            <a:off x="1152099" y="624110"/>
            <a:ext cx="6589199" cy="1280890"/>
          </a:xfrm>
        </p:spPr>
        <p:txBody>
          <a:bodyPr>
            <a:normAutofit/>
          </a:bodyPr>
          <a:lstStyle/>
          <a:p>
            <a:pPr algn="ctr"/>
            <a:r>
              <a:rPr lang="en-US" altLang="ja-JP" sz="4000" dirty="0">
                <a:latin typeface="Times" pitchFamily="2" charset="0"/>
              </a:rPr>
              <a:t>Discussion</a:t>
            </a:r>
            <a:endParaRPr kumimoji="1" lang="ja-JP" altLang="en-US" sz="4000"/>
          </a:p>
        </p:txBody>
      </p:sp>
      <p:sp>
        <p:nvSpPr>
          <p:cNvPr id="3" name="コンテンツ プレースホルダー 2">
            <a:extLst>
              <a:ext uri="{FF2B5EF4-FFF2-40B4-BE49-F238E27FC236}">
                <a16:creationId xmlns:a16="http://schemas.microsoft.com/office/drawing/2014/main" id="{CCA99743-E8F2-274D-AABB-FB433424F694}"/>
              </a:ext>
            </a:extLst>
          </p:cNvPr>
          <p:cNvSpPr>
            <a:spLocks noGrp="1"/>
          </p:cNvSpPr>
          <p:nvPr>
            <p:ph idx="1"/>
          </p:nvPr>
        </p:nvSpPr>
        <p:spPr>
          <a:xfrm>
            <a:off x="1149313" y="1667070"/>
            <a:ext cx="7280584" cy="4817706"/>
          </a:xfrm>
        </p:spPr>
        <p:txBody>
          <a:bodyPr/>
          <a:lstStyle/>
          <a:p>
            <a:pPr marL="0" indent="0">
              <a:buNone/>
            </a:pPr>
            <a:r>
              <a:rPr lang="en-US" altLang="ja-JP" sz="2000" b="1" dirty="0">
                <a:latin typeface="Times" pitchFamily="2" charset="0"/>
              </a:rPr>
              <a:t>RQ 2. What kinds of difficulties do they face in their workplaces?</a:t>
            </a:r>
          </a:p>
          <a:p>
            <a:pPr marL="0" indent="0">
              <a:buNone/>
            </a:pPr>
            <a:r>
              <a:rPr lang="en-US" altLang="ja-JP" sz="2000" dirty="0">
                <a:latin typeface="Times" pitchFamily="2" charset="0"/>
              </a:rPr>
              <a:t>Teachers were very busy and did not talk about English classes nor collaborated to make materials. In addition, four teachers did not receive enough support from their schools. </a:t>
            </a:r>
          </a:p>
          <a:p>
            <a:pPr marL="0" indent="0">
              <a:buNone/>
            </a:pPr>
            <a:r>
              <a:rPr lang="en-US" altLang="ja-JP" sz="2000" dirty="0" err="1">
                <a:latin typeface="Times" pitchFamily="2" charset="0"/>
              </a:rPr>
              <a:t>Clandinin</a:t>
            </a:r>
            <a:r>
              <a:rPr lang="en-US" altLang="ja-JP" sz="2000" dirty="0">
                <a:latin typeface="Times" pitchFamily="2" charset="0"/>
              </a:rPr>
              <a:t> et al. (2013) highlighted three main shaping forces of professional learning/development including “prior influences, initial teacher training, and </a:t>
            </a:r>
            <a:r>
              <a:rPr lang="en-US" altLang="ja-JP" sz="2000" u="sng" dirty="0">
                <a:latin typeface="Times" pitchFamily="2" charset="0"/>
              </a:rPr>
              <a:t>school contexts</a:t>
            </a:r>
            <a:r>
              <a:rPr lang="en-US" altLang="ja-JP" sz="2000" dirty="0">
                <a:latin typeface="Times" pitchFamily="2" charset="0"/>
              </a:rPr>
              <a:t>” (p. 255). </a:t>
            </a:r>
          </a:p>
          <a:p>
            <a:pPr marL="0" indent="0">
              <a:buNone/>
            </a:pPr>
            <a:r>
              <a:rPr lang="en-US" altLang="ja-JP" sz="2000" dirty="0">
                <a:latin typeface="Times" pitchFamily="2" charset="0"/>
              </a:rPr>
              <a:t>Furthermore, </a:t>
            </a:r>
            <a:r>
              <a:rPr lang="en-US" altLang="ja-JP" sz="2000" dirty="0" err="1">
                <a:latin typeface="Times" pitchFamily="2" charset="0"/>
              </a:rPr>
              <a:t>Savignon</a:t>
            </a:r>
            <a:r>
              <a:rPr lang="en-US" altLang="ja-JP" sz="2000" dirty="0">
                <a:latin typeface="Times" pitchFamily="2" charset="0"/>
              </a:rPr>
              <a:t> (2013) noted that “individual teacher beliefs and practices were strongly influenced or reinforced by the </a:t>
            </a:r>
            <a:r>
              <a:rPr lang="en-US" altLang="ja-JP" sz="2000" u="sng" dirty="0">
                <a:latin typeface="Times" pitchFamily="2" charset="0"/>
              </a:rPr>
              <a:t>school culture</a:t>
            </a:r>
            <a:r>
              <a:rPr lang="en-US" altLang="ja-JP" sz="2000" dirty="0">
                <a:latin typeface="Times" pitchFamily="2" charset="0"/>
              </a:rPr>
              <a:t>” (p. 139). </a:t>
            </a:r>
          </a:p>
          <a:p>
            <a:pPr marL="0" indent="0">
              <a:buNone/>
            </a:pPr>
            <a:endParaRPr lang="en-US" altLang="ja-JP" sz="2000" dirty="0">
              <a:latin typeface="Times" pitchFamily="2" charset="0"/>
            </a:endParaRPr>
          </a:p>
          <a:p>
            <a:pPr marL="0" indent="0">
              <a:buNone/>
            </a:pPr>
            <a:endParaRPr lang="en-US" altLang="ja-JP" sz="2000" dirty="0">
              <a:latin typeface="Times" pitchFamily="2" charset="0"/>
            </a:endParaRPr>
          </a:p>
          <a:p>
            <a:pPr marL="0" indent="0">
              <a:buNone/>
            </a:pPr>
            <a:endParaRPr lang="en-US" altLang="ja-JP" sz="2000" dirty="0">
              <a:latin typeface="Times" pitchFamily="2" charset="0"/>
            </a:endParaRPr>
          </a:p>
          <a:p>
            <a:pPr marL="0" indent="0">
              <a:buNone/>
            </a:pPr>
            <a:endParaRPr lang="ja-JP" altLang="en-US" sz="2000">
              <a:latin typeface="Times" pitchFamily="2" charset="0"/>
            </a:endParaRPr>
          </a:p>
          <a:p>
            <a:pPr marL="0" indent="0">
              <a:buNone/>
            </a:pPr>
            <a:endParaRPr kumimoji="1" lang="ja-JP" altLang="en-US"/>
          </a:p>
        </p:txBody>
      </p:sp>
    </p:spTree>
    <p:extLst>
      <p:ext uri="{BB962C8B-B14F-4D97-AF65-F5344CB8AC3E}">
        <p14:creationId xmlns:p14="http://schemas.microsoft.com/office/powerpoint/2010/main" val="8323218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FED0CC-EE91-F147-9F49-EB9ABBE46F00}"/>
              </a:ext>
            </a:extLst>
          </p:cNvPr>
          <p:cNvSpPr>
            <a:spLocks noGrp="1"/>
          </p:cNvSpPr>
          <p:nvPr>
            <p:ph type="title"/>
          </p:nvPr>
        </p:nvSpPr>
        <p:spPr>
          <a:xfrm>
            <a:off x="1274641" y="624110"/>
            <a:ext cx="6589199" cy="1280890"/>
          </a:xfrm>
        </p:spPr>
        <p:txBody>
          <a:bodyPr>
            <a:normAutofit/>
          </a:bodyPr>
          <a:lstStyle/>
          <a:p>
            <a:pPr algn="ctr"/>
            <a:r>
              <a:rPr kumimoji="1" lang="en-US" altLang="ja-JP" sz="4000" dirty="0">
                <a:latin typeface="Times" pitchFamily="2" charset="0"/>
              </a:rPr>
              <a:t>Conclusion</a:t>
            </a:r>
            <a:endParaRPr kumimoji="1" lang="ja-JP" altLang="en-US" sz="4000">
              <a:latin typeface="Times" pitchFamily="2" charset="0"/>
            </a:endParaRPr>
          </a:p>
        </p:txBody>
      </p:sp>
      <p:sp>
        <p:nvSpPr>
          <p:cNvPr id="3" name="コンテンツ プレースホルダー 2">
            <a:extLst>
              <a:ext uri="{FF2B5EF4-FFF2-40B4-BE49-F238E27FC236}">
                <a16:creationId xmlns:a16="http://schemas.microsoft.com/office/drawing/2014/main" id="{968AF15E-2BA6-C448-908C-A4A101FD4FA3}"/>
              </a:ext>
            </a:extLst>
          </p:cNvPr>
          <p:cNvSpPr>
            <a:spLocks noGrp="1"/>
          </p:cNvSpPr>
          <p:nvPr>
            <p:ph idx="1"/>
          </p:nvPr>
        </p:nvSpPr>
        <p:spPr>
          <a:xfrm>
            <a:off x="1271855" y="1828799"/>
            <a:ext cx="6705196" cy="4005943"/>
          </a:xfrm>
        </p:spPr>
        <p:txBody>
          <a:bodyPr>
            <a:normAutofit/>
          </a:bodyPr>
          <a:lstStyle/>
          <a:p>
            <a:pPr marL="0" indent="0">
              <a:buNone/>
            </a:pPr>
            <a:r>
              <a:rPr lang="en-US" altLang="ja-JP" sz="2000" dirty="0">
                <a:latin typeface="Times" pitchFamily="2" charset="0"/>
              </a:rPr>
              <a:t>According to Sato, Mutoh, &amp; </a:t>
            </a:r>
            <a:r>
              <a:rPr lang="en-US" altLang="ja-JP" sz="2000" dirty="0" err="1">
                <a:latin typeface="Times" pitchFamily="2" charset="0"/>
              </a:rPr>
              <a:t>Kleinsasser</a:t>
            </a:r>
            <a:r>
              <a:rPr lang="en-US" altLang="ja-JP" sz="2000" dirty="0">
                <a:latin typeface="Times" pitchFamily="2" charset="0"/>
              </a:rPr>
              <a:t> (2019), “w</a:t>
            </a:r>
            <a:r>
              <a:rPr kumimoji="1" lang="en-US" altLang="ja-JP" sz="2000" dirty="0">
                <a:latin typeface="Times" pitchFamily="2" charset="0"/>
              </a:rPr>
              <a:t>ithout developing collegial collaborative teacher cultures, innovations can be marginalized and curriculum development impoverished” (p. 18, see also Sato &amp; </a:t>
            </a:r>
            <a:r>
              <a:rPr kumimoji="1" lang="en-US" altLang="ja-JP" sz="2000" dirty="0" err="1">
                <a:latin typeface="Times" pitchFamily="2" charset="0"/>
              </a:rPr>
              <a:t>Kleinsasser</a:t>
            </a:r>
            <a:r>
              <a:rPr kumimoji="1" lang="en-US" altLang="ja-JP" sz="2000" dirty="0">
                <a:latin typeface="Times" pitchFamily="2" charset="0"/>
              </a:rPr>
              <a:t>, 2004). </a:t>
            </a:r>
            <a:endParaRPr kumimoji="1" lang="ja-JP" altLang="en-US" sz="2000">
              <a:latin typeface="Times" pitchFamily="2" charset="0"/>
            </a:endParaRPr>
          </a:p>
        </p:txBody>
      </p:sp>
    </p:spTree>
    <p:extLst>
      <p:ext uri="{BB962C8B-B14F-4D97-AF65-F5344CB8AC3E}">
        <p14:creationId xmlns:p14="http://schemas.microsoft.com/office/powerpoint/2010/main" val="2873853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176488"/>
            <a:ext cx="8229600" cy="940905"/>
          </a:xfrm>
        </p:spPr>
        <p:txBody>
          <a:bodyPr>
            <a:normAutofit/>
          </a:bodyPr>
          <a:lstStyle/>
          <a:p>
            <a:r>
              <a:rPr kumimoji="1" lang="en-US" altLang="ja-JP" sz="4000" dirty="0">
                <a:latin typeface="Times" pitchFamily="2" charset="0"/>
              </a:rPr>
              <a:t>References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428595" y="1311965"/>
            <a:ext cx="8802491" cy="5314122"/>
          </a:xfrm>
        </p:spPr>
        <p:txBody>
          <a:bodyPr>
            <a:normAutofit lnSpcReduction="10000"/>
          </a:bodyPr>
          <a:lstStyle/>
          <a:p>
            <a:pPr marL="0" indent="0">
              <a:spcBef>
                <a:spcPts val="0"/>
              </a:spcBef>
              <a:buClrTx/>
              <a:buSzTx/>
              <a:buNone/>
            </a:pPr>
            <a:r>
              <a:rPr lang="en-US" altLang="ja-JP" dirty="0">
                <a:latin typeface="Times" pitchFamily="2" charset="0"/>
                <a:cs typeface="Times"/>
              </a:rPr>
              <a:t>Clair, N. (1998). Teacher study groups: Persistent questions in promising approach. </a:t>
            </a:r>
            <a:r>
              <a:rPr lang="en-US" altLang="ja-JP" i="1" dirty="0">
                <a:latin typeface="Times" pitchFamily="2" charset="0"/>
                <a:cs typeface="Times"/>
              </a:rPr>
              <a:t>TESOL</a:t>
            </a:r>
          </a:p>
          <a:p>
            <a:pPr marL="0" indent="0">
              <a:spcBef>
                <a:spcPts val="0"/>
              </a:spcBef>
              <a:buClrTx/>
              <a:buSzTx/>
              <a:buNone/>
            </a:pPr>
            <a:r>
              <a:rPr lang="en-US" altLang="ja-JP" dirty="0">
                <a:latin typeface="Times" pitchFamily="2" charset="0"/>
                <a:cs typeface="Times"/>
              </a:rPr>
              <a:t>   </a:t>
            </a:r>
            <a:r>
              <a:rPr lang="en-US" altLang="ja-JP" i="1" dirty="0">
                <a:latin typeface="Times" pitchFamily="2" charset="0"/>
                <a:cs typeface="Times"/>
              </a:rPr>
              <a:t>Quarterly, 32 </a:t>
            </a:r>
            <a:r>
              <a:rPr lang="en-US" altLang="ja-JP" dirty="0">
                <a:latin typeface="Times" pitchFamily="2" charset="0"/>
                <a:cs typeface="Times"/>
              </a:rPr>
              <a:t>(3), 465-492. </a:t>
            </a:r>
          </a:p>
          <a:p>
            <a:pPr marL="0" indent="0">
              <a:spcBef>
                <a:spcPts val="0"/>
              </a:spcBef>
              <a:buClrTx/>
              <a:buSzTx/>
              <a:buNone/>
            </a:pPr>
            <a:r>
              <a:rPr lang="en-US" altLang="ja-JP" dirty="0">
                <a:latin typeface="Times" pitchFamily="2" charset="0"/>
                <a:cs typeface="Times"/>
              </a:rPr>
              <a:t>Curtain, H. I., &amp; Dahlberg, C. A. (2003). </a:t>
            </a:r>
            <a:r>
              <a:rPr lang="en-US" altLang="ja-JP" i="1" dirty="0">
                <a:latin typeface="Times" pitchFamily="2" charset="0"/>
                <a:cs typeface="Times"/>
              </a:rPr>
              <a:t>Languages and children: Making the</a:t>
            </a:r>
          </a:p>
          <a:p>
            <a:pPr marL="0" indent="0">
              <a:spcBef>
                <a:spcPts val="0"/>
              </a:spcBef>
              <a:buClrTx/>
              <a:buSzTx/>
              <a:buNone/>
            </a:pPr>
            <a:r>
              <a:rPr lang="en-US" altLang="ja-JP" i="1" dirty="0">
                <a:latin typeface="Times" pitchFamily="2" charset="0"/>
                <a:cs typeface="Times"/>
              </a:rPr>
              <a:t>   match</a:t>
            </a:r>
            <a:r>
              <a:rPr lang="en-US" altLang="ja-JP" dirty="0">
                <a:latin typeface="Times" pitchFamily="2" charset="0"/>
                <a:cs typeface="Times"/>
              </a:rPr>
              <a:t>. </a:t>
            </a:r>
            <a:r>
              <a:rPr lang="en-US" altLang="ja-JP" dirty="0">
                <a:latin typeface="Times" pitchFamily="2" charset="0"/>
                <a:ea typeface="Times" charset="0"/>
                <a:cs typeface="Times" charset="0"/>
              </a:rPr>
              <a:t>Allyn &amp; Bacon. </a:t>
            </a:r>
          </a:p>
          <a:p>
            <a:pPr marL="0" lvl="0" indent="0">
              <a:spcBef>
                <a:spcPts val="0"/>
              </a:spcBef>
              <a:buClrTx/>
              <a:buSzTx/>
              <a:buNone/>
            </a:pPr>
            <a:r>
              <a:rPr kumimoji="1" lang="en-US" altLang="ja-JP" dirty="0">
                <a:latin typeface="Times" pitchFamily="2" charset="0"/>
                <a:cs typeface="Times"/>
              </a:rPr>
              <a:t>Farrell, T. (2003). Learning to teach English language during the first year:</a:t>
            </a:r>
          </a:p>
          <a:p>
            <a:pPr marL="0" lvl="0" indent="0">
              <a:spcBef>
                <a:spcPts val="0"/>
              </a:spcBef>
              <a:buClrTx/>
              <a:buSzTx/>
              <a:buNone/>
            </a:pPr>
            <a:r>
              <a:rPr lang="en-US" altLang="ja-JP" dirty="0">
                <a:latin typeface="Times" pitchFamily="2" charset="0"/>
                <a:cs typeface="Times"/>
              </a:rPr>
              <a:t>  </a:t>
            </a:r>
            <a:r>
              <a:rPr kumimoji="1" lang="en-US" altLang="ja-JP" dirty="0">
                <a:latin typeface="Times" pitchFamily="2" charset="0"/>
                <a:cs typeface="Times"/>
              </a:rPr>
              <a:t> personal influences and challenges. </a:t>
            </a:r>
            <a:r>
              <a:rPr kumimoji="1" lang="en-US" altLang="ja-JP" i="1" dirty="0">
                <a:latin typeface="Times" pitchFamily="2" charset="0"/>
                <a:cs typeface="Times"/>
              </a:rPr>
              <a:t>Teaching and Teacher Education 19</a:t>
            </a:r>
            <a:r>
              <a:rPr kumimoji="1" lang="en-US" altLang="ja-JP" dirty="0">
                <a:latin typeface="Times" pitchFamily="2" charset="0"/>
                <a:cs typeface="Times"/>
              </a:rPr>
              <a:t>, 95-111. </a:t>
            </a:r>
          </a:p>
          <a:p>
            <a:pPr marL="0" indent="0">
              <a:spcBef>
                <a:spcPts val="0"/>
              </a:spcBef>
              <a:buClrTx/>
              <a:buSzTx/>
              <a:buNone/>
            </a:pPr>
            <a:r>
              <a:rPr kumimoji="1" lang="en-US" altLang="ja-JP" dirty="0">
                <a:latin typeface="Times" pitchFamily="2" charset="0"/>
                <a:cs typeface="Times"/>
              </a:rPr>
              <a:t>Farrell, T. (2012). Novice-service language teacher development: Bridging the gap between</a:t>
            </a:r>
          </a:p>
          <a:p>
            <a:pPr marL="0" indent="0">
              <a:spcBef>
                <a:spcPts val="0"/>
              </a:spcBef>
              <a:buClrTx/>
              <a:buSzTx/>
              <a:buNone/>
            </a:pPr>
            <a:r>
              <a:rPr kumimoji="1" lang="en-US" altLang="ja-JP" dirty="0">
                <a:latin typeface="Times" pitchFamily="2" charset="0"/>
                <a:cs typeface="Times"/>
              </a:rPr>
              <a:t>    preservice and in-service education and development. </a:t>
            </a:r>
            <a:r>
              <a:rPr lang="en-US" altLang="ja-JP" i="1" dirty="0">
                <a:latin typeface="Times" pitchFamily="2" charset="0"/>
                <a:cs typeface="Times"/>
              </a:rPr>
              <a:t>TESOL Quarterly, 46 </a:t>
            </a:r>
            <a:r>
              <a:rPr lang="en-US" altLang="ja-JP" dirty="0">
                <a:latin typeface="Times" pitchFamily="2" charset="0"/>
                <a:cs typeface="Times"/>
              </a:rPr>
              <a:t>(3), 435-449. </a:t>
            </a:r>
          </a:p>
          <a:p>
            <a:pPr marL="0" indent="0">
              <a:spcBef>
                <a:spcPts val="0"/>
              </a:spcBef>
              <a:buClrTx/>
              <a:buNone/>
            </a:pPr>
            <a:r>
              <a:rPr lang="en-US" altLang="ja-JP" dirty="0">
                <a:latin typeface="Times" pitchFamily="2" charset="0"/>
              </a:rPr>
              <a:t>Fives, H. (2015). Teachers’ beliefs about teaching (and learning). In H. Fives &amp; M. G. Gill,   </a:t>
            </a:r>
          </a:p>
          <a:p>
            <a:pPr marL="0" indent="0">
              <a:spcBef>
                <a:spcPts val="0"/>
              </a:spcBef>
              <a:buClrTx/>
              <a:buNone/>
            </a:pPr>
            <a:r>
              <a:rPr lang="en-US" altLang="ja-JP" dirty="0">
                <a:latin typeface="Times" pitchFamily="2" charset="0"/>
                <a:cs typeface="Times"/>
              </a:rPr>
              <a:t>   </a:t>
            </a:r>
            <a:r>
              <a:rPr lang="en-US" altLang="ja-JP" dirty="0">
                <a:latin typeface="Times" pitchFamily="2" charset="0"/>
              </a:rPr>
              <a:t>(Eds.) (2015).</a:t>
            </a:r>
            <a:r>
              <a:rPr lang="en-US" altLang="ja-JP" i="1" dirty="0">
                <a:latin typeface="Times" pitchFamily="2" charset="0"/>
              </a:rPr>
              <a:t> International handbook of research on teachers’ beliefs </a:t>
            </a:r>
            <a:r>
              <a:rPr lang="en-US" altLang="ja-JP" dirty="0">
                <a:latin typeface="Times" pitchFamily="2" charset="0"/>
              </a:rPr>
              <a:t>(pp. 249-265).</a:t>
            </a:r>
          </a:p>
          <a:p>
            <a:pPr marL="0" indent="0">
              <a:spcBef>
                <a:spcPts val="0"/>
              </a:spcBef>
              <a:buClrTx/>
              <a:buNone/>
            </a:pPr>
            <a:r>
              <a:rPr lang="en-US" altLang="ja-JP" dirty="0">
                <a:latin typeface="Times" pitchFamily="2" charset="0"/>
              </a:rPr>
              <a:t>   Routledge.</a:t>
            </a:r>
          </a:p>
          <a:p>
            <a:pPr marL="0" indent="0">
              <a:spcBef>
                <a:spcPts val="0"/>
              </a:spcBef>
              <a:buClrTx/>
              <a:buNone/>
            </a:pPr>
            <a:r>
              <a:rPr lang="en-US" altLang="ja-JP" dirty="0">
                <a:latin typeface="Times" pitchFamily="2" charset="0"/>
                <a:ea typeface="Times" charset="0"/>
                <a:cs typeface="Times" charset="0"/>
              </a:rPr>
              <a:t>Fox, C.A. (1993). Communicative competence and beliefs about</a:t>
            </a:r>
          </a:p>
          <a:p>
            <a:pPr marL="0" lvl="0" indent="0">
              <a:spcBef>
                <a:spcPts val="0"/>
              </a:spcBef>
              <a:buClrTx/>
              <a:buSzTx/>
              <a:buNone/>
            </a:pPr>
            <a:r>
              <a:rPr lang="en-US" altLang="ja-JP" dirty="0">
                <a:latin typeface="Times" pitchFamily="2" charset="0"/>
                <a:ea typeface="Times" charset="0"/>
                <a:cs typeface="Times" charset="0"/>
              </a:rPr>
              <a:t>   language among graduate teaching assistants in French.  </a:t>
            </a:r>
            <a:r>
              <a:rPr lang="en-US" altLang="ja-JP" i="1" dirty="0">
                <a:latin typeface="Times" pitchFamily="2" charset="0"/>
                <a:ea typeface="Times" charset="0"/>
                <a:cs typeface="Times" charset="0"/>
              </a:rPr>
              <a:t>The Modern Language</a:t>
            </a:r>
          </a:p>
          <a:p>
            <a:pPr marL="0" lvl="0" indent="0">
              <a:spcBef>
                <a:spcPts val="0"/>
              </a:spcBef>
              <a:buClrTx/>
              <a:buSzTx/>
              <a:buNone/>
            </a:pPr>
            <a:r>
              <a:rPr lang="en-US" altLang="ja-JP" i="1" dirty="0">
                <a:latin typeface="Times" pitchFamily="2" charset="0"/>
                <a:ea typeface="Times" charset="0"/>
                <a:cs typeface="Times" charset="0"/>
              </a:rPr>
              <a:t>   Journal, 77 </a:t>
            </a:r>
            <a:r>
              <a:rPr lang="en-US" altLang="ja-JP" dirty="0">
                <a:latin typeface="Times" pitchFamily="2" charset="0"/>
                <a:ea typeface="Times" charset="0"/>
                <a:cs typeface="Times" charset="0"/>
              </a:rPr>
              <a:t>(3), 313-324.</a:t>
            </a:r>
          </a:p>
          <a:p>
            <a:pPr marL="0" lvl="0" indent="0">
              <a:spcBef>
                <a:spcPts val="0"/>
              </a:spcBef>
              <a:buClrTx/>
              <a:buSzTx/>
              <a:buNone/>
            </a:pPr>
            <a:r>
              <a:rPr lang="en-US" altLang="ja-JP" dirty="0" err="1">
                <a:latin typeface="Times" pitchFamily="2" charset="0"/>
                <a:ea typeface="Times" charset="0"/>
                <a:cs typeface="Times" charset="0"/>
              </a:rPr>
              <a:t>Karavas-Doukas</a:t>
            </a:r>
            <a:r>
              <a:rPr lang="en-US" altLang="ja-JP" dirty="0">
                <a:latin typeface="Times" pitchFamily="2" charset="0"/>
                <a:ea typeface="Times" charset="0"/>
                <a:cs typeface="Times" charset="0"/>
              </a:rPr>
              <a:t>, E. (1996). Using attitude scales to investigate teachers' attitudes to the</a:t>
            </a:r>
          </a:p>
          <a:p>
            <a:pPr marL="0" lvl="0" indent="0">
              <a:spcBef>
                <a:spcPts val="0"/>
              </a:spcBef>
              <a:buClrTx/>
              <a:buSzTx/>
              <a:buNone/>
            </a:pPr>
            <a:r>
              <a:rPr lang="en-US" altLang="ja-JP" dirty="0">
                <a:latin typeface="Times" pitchFamily="2" charset="0"/>
                <a:ea typeface="Times" charset="0"/>
                <a:cs typeface="Times" charset="0"/>
              </a:rPr>
              <a:t>   communicative approach. </a:t>
            </a:r>
            <a:r>
              <a:rPr lang="en-US" altLang="ja-JP" i="1" dirty="0">
                <a:latin typeface="Times" pitchFamily="2" charset="0"/>
                <a:ea typeface="Times" charset="0"/>
                <a:cs typeface="Times" charset="0"/>
              </a:rPr>
              <a:t>ELT Journal, 50 </a:t>
            </a:r>
            <a:r>
              <a:rPr lang="en-US" altLang="ja-JP" dirty="0">
                <a:latin typeface="Times" pitchFamily="2" charset="0"/>
                <a:ea typeface="Times" charset="0"/>
                <a:cs typeface="Times" charset="0"/>
              </a:rPr>
              <a:t>(3), 187-198. </a:t>
            </a:r>
            <a:endParaRPr lang="ja-JP" altLang="ja-JP" dirty="0">
              <a:latin typeface="Times" pitchFamily="2" charset="0"/>
              <a:ea typeface="Times" charset="0"/>
              <a:cs typeface="Times" charset="0"/>
            </a:endParaRPr>
          </a:p>
          <a:p>
            <a:pPr marL="0" lvl="0" indent="0">
              <a:spcBef>
                <a:spcPts val="0"/>
              </a:spcBef>
              <a:buClrTx/>
              <a:buSzTx/>
              <a:buNone/>
            </a:pPr>
            <a:r>
              <a:rPr lang="en-US" altLang="ja-JP" dirty="0">
                <a:latin typeface="Times" pitchFamily="2" charset="0"/>
                <a:ea typeface="Times" charset="0"/>
                <a:cs typeface="Times" charset="0"/>
              </a:rPr>
              <a:t>Johnson, K.E. (1994). The emerging beliefs and instructional practices of preservice English as a second language teachers. </a:t>
            </a:r>
            <a:r>
              <a:rPr lang="en-US" altLang="ja-JP" i="1" dirty="0">
                <a:latin typeface="Times" pitchFamily="2" charset="0"/>
                <a:ea typeface="Times" charset="0"/>
                <a:cs typeface="Times" charset="0"/>
              </a:rPr>
              <a:t> Teaching and Teacher Education, 10</a:t>
            </a:r>
            <a:r>
              <a:rPr lang="en-US" altLang="ja-JP" dirty="0">
                <a:latin typeface="Times" pitchFamily="2" charset="0"/>
                <a:ea typeface="Times" charset="0"/>
                <a:cs typeface="Times" charset="0"/>
              </a:rPr>
              <a:t> (4), </a:t>
            </a:r>
          </a:p>
          <a:p>
            <a:pPr marL="0" lvl="0" indent="0">
              <a:spcBef>
                <a:spcPts val="0"/>
              </a:spcBef>
              <a:buClrTx/>
              <a:buSzTx/>
              <a:buNone/>
            </a:pPr>
            <a:r>
              <a:rPr lang="en-US" altLang="ja-JP" dirty="0">
                <a:latin typeface="Times" pitchFamily="2" charset="0"/>
                <a:ea typeface="Times" charset="0"/>
                <a:cs typeface="Times" charset="0"/>
              </a:rPr>
              <a:t>   439-452. </a:t>
            </a:r>
          </a:p>
          <a:p>
            <a:pPr marL="0" indent="0">
              <a:spcBef>
                <a:spcPts val="0"/>
              </a:spcBef>
              <a:buClrTx/>
              <a:buSzTx/>
              <a:buNone/>
            </a:pPr>
            <a:r>
              <a:rPr lang="en-US" altLang="ja-JP" dirty="0">
                <a:latin typeface="Times" pitchFamily="2" charset="0"/>
                <a:ea typeface="Times" charset="0"/>
                <a:cs typeface="Times" charset="0"/>
              </a:rPr>
              <a:t>Lamb, M. (1995). The consequences of INSET.  </a:t>
            </a:r>
            <a:r>
              <a:rPr lang="en-US" altLang="ja-JP" i="1" dirty="0">
                <a:latin typeface="Times" pitchFamily="2" charset="0"/>
                <a:ea typeface="Times" charset="0"/>
                <a:cs typeface="Times" charset="0"/>
              </a:rPr>
              <a:t>ELT Journal, 49 </a:t>
            </a:r>
            <a:r>
              <a:rPr lang="en-US" altLang="ja-JP" dirty="0">
                <a:latin typeface="Times" pitchFamily="2" charset="0"/>
                <a:ea typeface="Times" charset="0"/>
                <a:cs typeface="Times" charset="0"/>
              </a:rPr>
              <a:t>(1), 72-80. </a:t>
            </a:r>
            <a:endParaRPr lang="ja-JP" altLang="ja-JP" dirty="0">
              <a:latin typeface="Times" pitchFamily="2" charset="0"/>
              <a:ea typeface="Times" charset="0"/>
              <a:cs typeface="Times" charset="0"/>
            </a:endParaRPr>
          </a:p>
          <a:p>
            <a:pPr marL="0" lvl="0" indent="0">
              <a:spcBef>
                <a:spcPts val="0"/>
              </a:spcBef>
              <a:buClrTx/>
              <a:buSzTx/>
              <a:buNone/>
            </a:pPr>
            <a:endParaRPr lang="ja-JP" altLang="ja-JP" dirty="0">
              <a:latin typeface="Times" pitchFamily="2" charset="0"/>
              <a:ea typeface="Times" charset="0"/>
              <a:cs typeface="Times" charset="0"/>
            </a:endParaRPr>
          </a:p>
          <a:p>
            <a:pPr marL="0" lvl="0" indent="0">
              <a:spcBef>
                <a:spcPts val="0"/>
              </a:spcBef>
              <a:buClrTx/>
              <a:buSzTx/>
              <a:buNone/>
            </a:pPr>
            <a:endParaRPr lang="en-US" altLang="ja-JP" dirty="0">
              <a:latin typeface="Times" pitchFamily="2" charset="0"/>
              <a:cs typeface="Times"/>
            </a:endParaRPr>
          </a:p>
          <a:p>
            <a:pPr marL="0" lvl="0" indent="0">
              <a:spcBef>
                <a:spcPts val="0"/>
              </a:spcBef>
              <a:buClrTx/>
              <a:buSzTx/>
              <a:buNone/>
            </a:pPr>
            <a:endParaRPr kumimoji="1" lang="ja-JP" altLang="en-US" dirty="0">
              <a:latin typeface="Times" pitchFamily="2" charset="0"/>
            </a:endParaRPr>
          </a:p>
        </p:txBody>
      </p:sp>
    </p:spTree>
    <p:extLst>
      <p:ext uri="{BB962C8B-B14F-4D97-AF65-F5344CB8AC3E}">
        <p14:creationId xmlns:p14="http://schemas.microsoft.com/office/powerpoint/2010/main" val="2616576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65044"/>
            <a:ext cx="8229600" cy="1020418"/>
          </a:xfrm>
        </p:spPr>
        <p:txBody>
          <a:bodyPr>
            <a:normAutofit/>
          </a:bodyPr>
          <a:lstStyle/>
          <a:p>
            <a:r>
              <a:rPr lang="en-US" altLang="ja-JP" sz="4000" dirty="0">
                <a:latin typeface="Times" pitchFamily="2" charset="0"/>
              </a:rPr>
              <a:t>References</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428596" y="1285460"/>
            <a:ext cx="8229600" cy="5115339"/>
          </a:xfrm>
        </p:spPr>
        <p:txBody>
          <a:bodyPr>
            <a:normAutofit fontScale="92500" lnSpcReduction="10000"/>
          </a:bodyPr>
          <a:lstStyle/>
          <a:p>
            <a:pPr marL="0" indent="0">
              <a:spcBef>
                <a:spcPts val="0"/>
              </a:spcBef>
              <a:buClrTx/>
              <a:buSzTx/>
              <a:buNone/>
            </a:pPr>
            <a:r>
              <a:rPr lang="en-US" altLang="ja-JP" sz="1900" dirty="0">
                <a:latin typeface="Times" charset="0"/>
                <a:ea typeface="Times" charset="0"/>
                <a:cs typeface="Times" charset="0"/>
              </a:rPr>
              <a:t>Nguyen, T. T., &amp; Sato, K. (2016). Changes in learner beliefs of Japanese students: An</a:t>
            </a:r>
          </a:p>
          <a:p>
            <a:pPr marL="0" indent="0">
              <a:spcBef>
                <a:spcPts val="0"/>
              </a:spcBef>
              <a:buClrTx/>
              <a:buSzTx/>
              <a:buNone/>
            </a:pPr>
            <a:r>
              <a:rPr lang="en-US" altLang="ja-JP" sz="1900" dirty="0">
                <a:latin typeface="Times" charset="0"/>
                <a:ea typeface="Times" charset="0"/>
                <a:cs typeface="Times" charset="0"/>
              </a:rPr>
              <a:t>   impact of the cooperative strategy training program. </a:t>
            </a:r>
            <a:r>
              <a:rPr lang="en-US" altLang="ja-JP" sz="1900" i="1" dirty="0">
                <a:latin typeface="Times" charset="0"/>
                <a:ea typeface="Times" charset="0"/>
                <a:cs typeface="Times" charset="0"/>
              </a:rPr>
              <a:t>International Journal of English</a:t>
            </a:r>
          </a:p>
          <a:p>
            <a:pPr marL="0" indent="0">
              <a:spcBef>
                <a:spcPts val="0"/>
              </a:spcBef>
              <a:buClrTx/>
              <a:buSzTx/>
              <a:buNone/>
            </a:pPr>
            <a:r>
              <a:rPr lang="en-US" altLang="ja-JP" sz="1900" i="1" dirty="0">
                <a:latin typeface="Times" charset="0"/>
                <a:ea typeface="Times" charset="0"/>
                <a:cs typeface="Times" charset="0"/>
              </a:rPr>
              <a:t>   Language Teaching, 4 </a:t>
            </a:r>
            <a:r>
              <a:rPr lang="en-US" altLang="ja-JP" sz="1900" dirty="0">
                <a:latin typeface="Times" charset="0"/>
                <a:ea typeface="Times" charset="0"/>
                <a:cs typeface="Times" charset="0"/>
              </a:rPr>
              <a:t>(8), 46-66.</a:t>
            </a:r>
          </a:p>
          <a:p>
            <a:pPr marL="0" indent="0">
              <a:spcBef>
                <a:spcPts val="0"/>
              </a:spcBef>
              <a:buClrTx/>
              <a:buSzTx/>
              <a:buNone/>
            </a:pPr>
            <a:r>
              <a:rPr lang="en-US" altLang="ja-JP" sz="1900" dirty="0" err="1">
                <a:latin typeface="Times" charset="0"/>
                <a:ea typeface="Times" charset="0"/>
                <a:cs typeface="Times" charset="0"/>
              </a:rPr>
              <a:t>Pajares</a:t>
            </a:r>
            <a:r>
              <a:rPr lang="en-US" altLang="ja-JP" sz="1900" dirty="0">
                <a:latin typeface="Times" charset="0"/>
                <a:ea typeface="Times" charset="0"/>
                <a:cs typeface="Times" charset="0"/>
              </a:rPr>
              <a:t>, M.F. (1992). Teachers’ beliefs and educational research: Cleaning up a messy</a:t>
            </a:r>
          </a:p>
          <a:p>
            <a:pPr marL="0" indent="0">
              <a:spcBef>
                <a:spcPts val="0"/>
              </a:spcBef>
              <a:buClrTx/>
              <a:buSzTx/>
              <a:buNone/>
            </a:pPr>
            <a:r>
              <a:rPr lang="en-US" altLang="ja-JP" sz="1900" dirty="0">
                <a:latin typeface="Times" charset="0"/>
                <a:ea typeface="Times" charset="0"/>
                <a:cs typeface="Times" charset="0"/>
              </a:rPr>
              <a:t>   construct</a:t>
            </a:r>
            <a:r>
              <a:rPr lang="en-US" altLang="ja-JP" sz="1900" i="1" dirty="0">
                <a:latin typeface="Times" charset="0"/>
                <a:ea typeface="Times" charset="0"/>
                <a:cs typeface="Times" charset="0"/>
              </a:rPr>
              <a:t>.  Review of Educational Research, 62</a:t>
            </a:r>
            <a:r>
              <a:rPr lang="en-US" altLang="ja-JP" sz="1900" dirty="0">
                <a:latin typeface="Times" charset="0"/>
                <a:ea typeface="Times" charset="0"/>
                <a:cs typeface="Times" charset="0"/>
              </a:rPr>
              <a:t> (3), 307-332. </a:t>
            </a:r>
          </a:p>
          <a:p>
            <a:pPr marL="0" lvl="0" indent="0">
              <a:spcBef>
                <a:spcPts val="0"/>
              </a:spcBef>
              <a:buClrTx/>
              <a:buSzTx/>
              <a:buNone/>
            </a:pPr>
            <a:r>
              <a:rPr lang="en-US" altLang="ja-JP" sz="1900" dirty="0">
                <a:latin typeface="Times" charset="0"/>
                <a:ea typeface="Times" charset="0"/>
                <a:cs typeface="Times" charset="0"/>
              </a:rPr>
              <a:t>Richardson, V. (1994a). Conducting research on practice. </a:t>
            </a:r>
            <a:r>
              <a:rPr lang="en-US" altLang="ja-JP" sz="1900" i="1" dirty="0">
                <a:latin typeface="Times" charset="0"/>
                <a:ea typeface="Times" charset="0"/>
                <a:cs typeface="Times" charset="0"/>
              </a:rPr>
              <a:t>Educational Researcher, 23</a:t>
            </a:r>
          </a:p>
          <a:p>
            <a:pPr marL="0" lvl="0" indent="0">
              <a:spcBef>
                <a:spcPts val="0"/>
              </a:spcBef>
              <a:buClrTx/>
              <a:buSzTx/>
              <a:buNone/>
            </a:pPr>
            <a:r>
              <a:rPr lang="en-US" altLang="ja-JP" sz="1900" i="1" dirty="0">
                <a:latin typeface="Times" charset="0"/>
                <a:ea typeface="Times" charset="0"/>
                <a:cs typeface="Times" charset="0"/>
              </a:rPr>
              <a:t>  </a:t>
            </a:r>
            <a:r>
              <a:rPr lang="en-US" altLang="ja-JP" sz="1900" dirty="0">
                <a:latin typeface="Times" charset="0"/>
                <a:ea typeface="Times" charset="0"/>
                <a:cs typeface="Times" charset="0"/>
              </a:rPr>
              <a:t> (5), 5-9. </a:t>
            </a:r>
          </a:p>
          <a:p>
            <a:pPr marL="0" indent="0">
              <a:spcBef>
                <a:spcPts val="0"/>
              </a:spcBef>
              <a:buClrTx/>
              <a:buSzTx/>
              <a:buNone/>
            </a:pPr>
            <a:r>
              <a:rPr lang="en-US" altLang="ja-JP" sz="1900" dirty="0">
                <a:latin typeface="Times" charset="0"/>
                <a:ea typeface="Times" charset="0"/>
                <a:cs typeface="Times" charset="0"/>
              </a:rPr>
              <a:t>Sato, K., &amp; </a:t>
            </a:r>
            <a:r>
              <a:rPr lang="en-US" altLang="ja-JP" sz="1900" dirty="0" err="1">
                <a:latin typeface="Times" charset="0"/>
                <a:ea typeface="Times" charset="0"/>
                <a:cs typeface="Times" charset="0"/>
              </a:rPr>
              <a:t>Kleinsasser</a:t>
            </a:r>
            <a:r>
              <a:rPr lang="en-US" altLang="ja-JP" sz="1900" dirty="0">
                <a:latin typeface="Times" charset="0"/>
                <a:ea typeface="Times" charset="0"/>
                <a:cs typeface="Times" charset="0"/>
              </a:rPr>
              <a:t>, R.C. (1999). Communicative language teaching (CLT):</a:t>
            </a:r>
          </a:p>
          <a:p>
            <a:pPr marL="0" indent="0">
              <a:spcBef>
                <a:spcPts val="0"/>
              </a:spcBef>
              <a:buClrTx/>
              <a:buSzTx/>
              <a:buNone/>
            </a:pPr>
            <a:r>
              <a:rPr lang="en-US" altLang="ja-JP" sz="1900" dirty="0">
                <a:latin typeface="Times" charset="0"/>
                <a:ea typeface="Times" charset="0"/>
                <a:cs typeface="Times" charset="0"/>
              </a:rPr>
              <a:t>    Practical understandings.  </a:t>
            </a:r>
            <a:r>
              <a:rPr lang="en-US" altLang="ja-JP" sz="1900" i="1" dirty="0">
                <a:latin typeface="Times" charset="0"/>
                <a:ea typeface="Times" charset="0"/>
                <a:cs typeface="Times" charset="0"/>
              </a:rPr>
              <a:t>The Modern Language Journal, 83</a:t>
            </a:r>
            <a:r>
              <a:rPr lang="en-US" altLang="ja-JP" sz="1900" dirty="0">
                <a:latin typeface="Times" charset="0"/>
                <a:ea typeface="Times" charset="0"/>
                <a:cs typeface="Times" charset="0"/>
              </a:rPr>
              <a:t>(4), 494-517.</a:t>
            </a:r>
            <a:endParaRPr lang="ja-JP" altLang="ja-JP" sz="1900" dirty="0">
              <a:latin typeface="Times" charset="0"/>
              <a:ea typeface="Times" charset="0"/>
              <a:cs typeface="Times" charset="0"/>
            </a:endParaRPr>
          </a:p>
          <a:p>
            <a:pPr marL="0" lvl="0" indent="0">
              <a:spcBef>
                <a:spcPts val="0"/>
              </a:spcBef>
              <a:buClrTx/>
              <a:buSzTx/>
              <a:buNone/>
            </a:pPr>
            <a:r>
              <a:rPr lang="en-US" altLang="ja-JP" sz="1900" dirty="0">
                <a:latin typeface="Times" charset="0"/>
                <a:ea typeface="Times" charset="0"/>
                <a:cs typeface="Times" charset="0"/>
              </a:rPr>
              <a:t>Sato, K., &amp; </a:t>
            </a:r>
            <a:r>
              <a:rPr lang="en-US" altLang="ja-JP" sz="1900" dirty="0" err="1">
                <a:latin typeface="Times" charset="0"/>
                <a:ea typeface="Times" charset="0"/>
                <a:cs typeface="Times" charset="0"/>
              </a:rPr>
              <a:t>Kleinsasser</a:t>
            </a:r>
            <a:r>
              <a:rPr lang="en-US" altLang="ja-JP" sz="1900" dirty="0">
                <a:latin typeface="Times" charset="0"/>
                <a:ea typeface="Times" charset="0"/>
                <a:cs typeface="Times" charset="0"/>
              </a:rPr>
              <a:t>, R.C. (2004). Beliefs, practices, and interactions of teachers in </a:t>
            </a:r>
          </a:p>
          <a:p>
            <a:pPr marL="0" lvl="0" indent="0">
              <a:spcBef>
                <a:spcPts val="0"/>
              </a:spcBef>
              <a:buClrTx/>
              <a:buSzTx/>
              <a:buNone/>
            </a:pPr>
            <a:r>
              <a:rPr lang="en-US" altLang="ja-JP" sz="1900" dirty="0">
                <a:latin typeface="Times" charset="0"/>
                <a:ea typeface="Times" charset="0"/>
                <a:cs typeface="Times" charset="0"/>
              </a:rPr>
              <a:t>    Japanese high school English department. </a:t>
            </a:r>
            <a:r>
              <a:rPr lang="en-US" altLang="ja-JP" sz="1900" i="1" dirty="0">
                <a:latin typeface="Times" charset="0"/>
                <a:ea typeface="Times" charset="0"/>
                <a:cs typeface="Times" charset="0"/>
              </a:rPr>
              <a:t>Teaching and Teacher Education, 20</a:t>
            </a:r>
            <a:r>
              <a:rPr lang="en-US" altLang="ja-JP" sz="1900" dirty="0">
                <a:latin typeface="Times" charset="0"/>
                <a:ea typeface="Times" charset="0"/>
                <a:cs typeface="Times" charset="0"/>
              </a:rPr>
              <a:t>, </a:t>
            </a:r>
          </a:p>
          <a:p>
            <a:pPr marL="0" lvl="0" indent="0">
              <a:spcBef>
                <a:spcPts val="0"/>
              </a:spcBef>
              <a:buClrTx/>
              <a:buSzTx/>
              <a:buNone/>
            </a:pPr>
            <a:r>
              <a:rPr lang="en-US" altLang="ja-JP" sz="1900" dirty="0">
                <a:latin typeface="Times" charset="0"/>
                <a:ea typeface="Times" charset="0"/>
                <a:cs typeface="Times" charset="0"/>
              </a:rPr>
              <a:t>    797-816. </a:t>
            </a:r>
          </a:p>
          <a:p>
            <a:pPr marL="0" lvl="0" indent="0">
              <a:spcBef>
                <a:spcPts val="0"/>
              </a:spcBef>
              <a:buClrTx/>
              <a:buSzTx/>
              <a:buNone/>
            </a:pPr>
            <a:r>
              <a:rPr lang="en-US" altLang="ja-JP" sz="1900" dirty="0">
                <a:latin typeface="Times" charset="0"/>
                <a:ea typeface="Times" charset="0"/>
                <a:cs typeface="Times" charset="0"/>
              </a:rPr>
              <a:t>Sato, K., Mutoh, N., &amp; </a:t>
            </a:r>
            <a:r>
              <a:rPr lang="en-US" altLang="ja-JP" sz="1900" dirty="0" err="1">
                <a:latin typeface="Times" charset="0"/>
                <a:ea typeface="Times" charset="0"/>
                <a:cs typeface="Times" charset="0"/>
              </a:rPr>
              <a:t>Kleinsasser</a:t>
            </a:r>
            <a:r>
              <a:rPr lang="en-US" altLang="ja-JP" sz="1900" dirty="0">
                <a:latin typeface="Times" charset="0"/>
                <a:ea typeface="Times" charset="0"/>
                <a:cs typeface="Times" charset="0"/>
              </a:rPr>
              <a:t>, R.C. (2019). Longitudinal research on EFL teacher</a:t>
            </a:r>
          </a:p>
          <a:p>
            <a:pPr marL="0" lvl="0" indent="0">
              <a:spcBef>
                <a:spcPts val="0"/>
              </a:spcBef>
              <a:buClrTx/>
              <a:buSzTx/>
              <a:buNone/>
            </a:pPr>
            <a:r>
              <a:rPr lang="en-US" altLang="ja-JP" sz="1900" dirty="0">
                <a:latin typeface="Times" charset="0"/>
                <a:ea typeface="Times" charset="0"/>
                <a:cs typeface="Times" charset="0"/>
              </a:rPr>
              <a:t>    professional development in (Japanese) contexts: Collaborative action research  </a:t>
            </a:r>
          </a:p>
          <a:p>
            <a:pPr marL="0" lvl="0" indent="0">
              <a:spcBef>
                <a:spcPts val="0"/>
              </a:spcBef>
              <a:buClrTx/>
              <a:buSzTx/>
              <a:buNone/>
            </a:pPr>
            <a:r>
              <a:rPr lang="en-US" altLang="ja-JP" sz="1900" dirty="0">
                <a:latin typeface="Times" charset="0"/>
                <a:ea typeface="Times" charset="0"/>
                <a:cs typeface="Times" charset="0"/>
              </a:rPr>
              <a:t>    projects. </a:t>
            </a:r>
            <a:r>
              <a:rPr lang="en-US" altLang="ja-JP" sz="1900" i="1" dirty="0">
                <a:latin typeface="Times" charset="0"/>
                <a:ea typeface="Times" charset="0"/>
                <a:cs typeface="Times" charset="0"/>
              </a:rPr>
              <a:t>Language Teaching Research</a:t>
            </a:r>
            <a:r>
              <a:rPr lang="en-US" altLang="ja-JP" sz="1900" dirty="0">
                <a:latin typeface="Times" charset="0"/>
                <a:ea typeface="Times" charset="0"/>
                <a:cs typeface="Times" charset="0"/>
              </a:rPr>
              <a:t>, 1-27. </a:t>
            </a:r>
          </a:p>
          <a:p>
            <a:pPr marL="0" indent="0">
              <a:spcBef>
                <a:spcPts val="0"/>
              </a:spcBef>
              <a:buClrTx/>
              <a:buNone/>
            </a:pPr>
            <a:r>
              <a:rPr lang="en-US" altLang="ja-JP" dirty="0" err="1">
                <a:latin typeface="Times" pitchFamily="2" charset="0"/>
              </a:rPr>
              <a:t>Savignon</a:t>
            </a:r>
            <a:r>
              <a:rPr lang="en-US" altLang="ja-JP" dirty="0">
                <a:latin typeface="Times" pitchFamily="2" charset="0"/>
              </a:rPr>
              <a:t>, S.J. (2013). Communicative language teaching. In M. Byram &amp; A. Hu (Eds.),</a:t>
            </a:r>
          </a:p>
          <a:p>
            <a:pPr marL="0" indent="0">
              <a:spcBef>
                <a:spcPts val="0"/>
              </a:spcBef>
              <a:buClrTx/>
              <a:buNone/>
            </a:pPr>
            <a:r>
              <a:rPr lang="en-US" altLang="ja-JP" dirty="0">
                <a:latin typeface="Times" pitchFamily="2" charset="0"/>
              </a:rPr>
              <a:t>   </a:t>
            </a:r>
            <a:r>
              <a:rPr lang="en-US" altLang="ja-JP" i="1" dirty="0">
                <a:latin typeface="Times" pitchFamily="2" charset="0"/>
              </a:rPr>
              <a:t>Routledge encyclopedia of language teaching and learning</a:t>
            </a:r>
            <a:r>
              <a:rPr lang="en-US" altLang="ja-JP" dirty="0">
                <a:latin typeface="Times" pitchFamily="2" charset="0"/>
              </a:rPr>
              <a:t> (pp. 134-140). Routledge. </a:t>
            </a:r>
            <a:endParaRPr lang="ja-JP" altLang="ja-JP">
              <a:latin typeface="Times" pitchFamily="2" charset="0"/>
            </a:endParaRPr>
          </a:p>
          <a:p>
            <a:pPr marL="0" indent="0">
              <a:spcBef>
                <a:spcPts val="0"/>
              </a:spcBef>
              <a:buClrTx/>
              <a:buSzTx/>
              <a:buNone/>
            </a:pPr>
            <a:r>
              <a:rPr lang="en-US" altLang="ja-JP" sz="1900" dirty="0">
                <a:latin typeface="Times" charset="0"/>
                <a:ea typeface="Times" charset="0"/>
                <a:cs typeface="Times" charset="0"/>
              </a:rPr>
              <a:t>Williams, A., </a:t>
            </a:r>
            <a:r>
              <a:rPr lang="en-US" altLang="ja-JP" sz="1900" dirty="0" err="1">
                <a:latin typeface="Times" charset="0"/>
                <a:ea typeface="Times" charset="0"/>
                <a:cs typeface="Times" charset="0"/>
              </a:rPr>
              <a:t>Prestage</a:t>
            </a:r>
            <a:r>
              <a:rPr lang="en-US" altLang="ja-JP" sz="1900" dirty="0">
                <a:latin typeface="Times" charset="0"/>
                <a:ea typeface="Times" charset="0"/>
                <a:cs typeface="Times" charset="0"/>
              </a:rPr>
              <a:t>, S., &amp; </a:t>
            </a:r>
            <a:r>
              <a:rPr lang="en-US" altLang="ja-JP" sz="1900" dirty="0" err="1">
                <a:latin typeface="Times" charset="0"/>
                <a:ea typeface="Times" charset="0"/>
                <a:cs typeface="Times" charset="0"/>
              </a:rPr>
              <a:t>Bedward</a:t>
            </a:r>
            <a:r>
              <a:rPr lang="en-US" altLang="ja-JP" sz="1900" dirty="0">
                <a:latin typeface="Times" charset="0"/>
                <a:ea typeface="Times" charset="0"/>
                <a:cs typeface="Times" charset="0"/>
              </a:rPr>
              <a:t>, J. (2001). Individualism to collaboration: </a:t>
            </a:r>
          </a:p>
          <a:p>
            <a:pPr marL="0" indent="0">
              <a:spcBef>
                <a:spcPts val="0"/>
              </a:spcBef>
              <a:buClrTx/>
              <a:buSzTx/>
              <a:buNone/>
            </a:pPr>
            <a:r>
              <a:rPr lang="en-US" altLang="ja-JP" sz="1900" dirty="0">
                <a:latin typeface="Times" charset="0"/>
                <a:ea typeface="Times" charset="0"/>
                <a:cs typeface="Times" charset="0"/>
              </a:rPr>
              <a:t>   The significance of teacher culture to the induction of newly qualified teachers.</a:t>
            </a:r>
          </a:p>
          <a:p>
            <a:pPr marL="0" indent="0">
              <a:spcBef>
                <a:spcPts val="0"/>
              </a:spcBef>
              <a:buClrTx/>
              <a:buSzTx/>
              <a:buNone/>
            </a:pPr>
            <a:r>
              <a:rPr lang="en-US" altLang="ja-JP" sz="1900" dirty="0">
                <a:latin typeface="Times" charset="0"/>
                <a:ea typeface="Times" charset="0"/>
                <a:cs typeface="Times" charset="0"/>
              </a:rPr>
              <a:t>   </a:t>
            </a:r>
            <a:r>
              <a:rPr lang="en-US" altLang="ja-JP" sz="1900" i="1" dirty="0">
                <a:latin typeface="Times" charset="0"/>
                <a:ea typeface="Times" charset="0"/>
                <a:cs typeface="Times" charset="0"/>
              </a:rPr>
              <a:t>Journal of Education for Teaching, 27 </a:t>
            </a:r>
            <a:r>
              <a:rPr lang="en-US" altLang="ja-JP" sz="1900" dirty="0">
                <a:latin typeface="Times" charset="0"/>
                <a:ea typeface="Times" charset="0"/>
                <a:cs typeface="Times" charset="0"/>
              </a:rPr>
              <a:t>(3), 253-267. </a:t>
            </a:r>
          </a:p>
          <a:p>
            <a:pPr marL="0" lvl="0" indent="0">
              <a:spcBef>
                <a:spcPts val="0"/>
              </a:spcBef>
              <a:buClrTx/>
              <a:buSzTx/>
              <a:buNone/>
            </a:pPr>
            <a:endParaRPr kumimoji="1" lang="ja-JP" altLang="en-US" sz="2000" dirty="0">
              <a:latin typeface="Times" charset="0"/>
              <a:ea typeface="Times" charset="0"/>
              <a:cs typeface="Times" charset="0"/>
            </a:endParaRPr>
          </a:p>
        </p:txBody>
      </p:sp>
    </p:spTree>
    <p:extLst>
      <p:ext uri="{BB962C8B-B14F-4D97-AF65-F5344CB8AC3E}">
        <p14:creationId xmlns:p14="http://schemas.microsoft.com/office/powerpoint/2010/main" val="980847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Times"/>
                <a:cs typeface="Times"/>
              </a:rPr>
              <a:t>Literature</a:t>
            </a:r>
            <a:r>
              <a:rPr lang="ja-JP" altLang="en-US" dirty="0">
                <a:latin typeface="Times"/>
                <a:cs typeface="Times"/>
              </a:rPr>
              <a:t> </a:t>
            </a:r>
            <a:r>
              <a:rPr lang="en-US" altLang="ja-JP" dirty="0">
                <a:latin typeface="Times"/>
                <a:cs typeface="Times"/>
              </a:rPr>
              <a:t>Review</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sz="2000" dirty="0">
                <a:latin typeface="Times"/>
                <a:cs typeface="Times"/>
              </a:rPr>
              <a:t>(3) Changes in beliefs during adulthood are rare.</a:t>
            </a:r>
          </a:p>
          <a:p>
            <a:pPr marL="0" indent="0">
              <a:buNone/>
            </a:pPr>
            <a:r>
              <a:rPr lang="en-US" altLang="ja-JP" sz="2000" dirty="0">
                <a:latin typeface="Times"/>
                <a:cs typeface="Times"/>
              </a:rPr>
              <a:t>(4) Beliefs are instrumental in defining tasks and selecting the cognitive tools with which to interpret, plan, and make decisions regarding such tasks.</a:t>
            </a:r>
          </a:p>
          <a:p>
            <a:pPr marL="0" indent="0">
              <a:buNone/>
            </a:pPr>
            <a:r>
              <a:rPr kumimoji="1" lang="en-US" altLang="ja-JP" sz="2000" dirty="0">
                <a:latin typeface="Times"/>
                <a:cs typeface="Times"/>
              </a:rPr>
              <a:t>(5) Individuals’ beliefs strongly affect their behavior (for complete discussion on all 16 assumptions, see </a:t>
            </a:r>
            <a:r>
              <a:rPr kumimoji="1" lang="en-US" altLang="ja-JP" sz="2000" dirty="0" err="1">
                <a:latin typeface="Times"/>
                <a:cs typeface="Times"/>
              </a:rPr>
              <a:t>Pajares</a:t>
            </a:r>
            <a:r>
              <a:rPr kumimoji="1" lang="en-US" altLang="ja-JP" sz="2000" dirty="0">
                <a:latin typeface="Times"/>
                <a:cs typeface="Times"/>
              </a:rPr>
              <a:t>, 1992, pp. 324-326).</a:t>
            </a:r>
          </a:p>
          <a:p>
            <a:pPr marL="0" indent="0">
              <a:buNone/>
            </a:pPr>
            <a:endParaRPr kumimoji="1" lang="ja-JP" altLang="en-US" dirty="0"/>
          </a:p>
        </p:txBody>
      </p:sp>
    </p:spTree>
    <p:extLst>
      <p:ext uri="{BB962C8B-B14F-4D97-AF65-F5344CB8AC3E}">
        <p14:creationId xmlns:p14="http://schemas.microsoft.com/office/powerpoint/2010/main" val="3167542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latin typeface="Times"/>
                <a:cs typeface="Times"/>
              </a:rPr>
              <a:t>Literature</a:t>
            </a:r>
            <a:r>
              <a:rPr lang="ja-JP" altLang="en-US" dirty="0">
                <a:latin typeface="Times"/>
                <a:cs typeface="Times"/>
              </a:rPr>
              <a:t> </a:t>
            </a:r>
            <a:r>
              <a:rPr lang="en-US" altLang="ja-JP" dirty="0">
                <a:latin typeface="Times"/>
                <a:cs typeface="Times"/>
              </a:rPr>
              <a:t>Review</a:t>
            </a:r>
            <a:endParaRPr kumimoji="1" lang="ja-JP" altLang="en-US" dirty="0"/>
          </a:p>
        </p:txBody>
      </p:sp>
      <p:sp>
        <p:nvSpPr>
          <p:cNvPr id="3" name="コンテンツ プレースホルダー 2"/>
          <p:cNvSpPr>
            <a:spLocks noGrp="1"/>
          </p:cNvSpPr>
          <p:nvPr>
            <p:ph idx="1"/>
          </p:nvPr>
        </p:nvSpPr>
        <p:spPr/>
        <p:txBody>
          <a:bodyPr>
            <a:normAutofit/>
          </a:bodyPr>
          <a:lstStyle/>
          <a:p>
            <a:pPr marL="0" indent="0">
              <a:buNone/>
            </a:pPr>
            <a:r>
              <a:rPr kumimoji="1" lang="en-US" altLang="ja-JP" sz="2000" dirty="0">
                <a:latin typeface="Times"/>
                <a:cs typeface="Times"/>
              </a:rPr>
              <a:t>In short, </a:t>
            </a:r>
          </a:p>
          <a:p>
            <a:pPr marL="0" indent="0">
              <a:buNone/>
            </a:pPr>
            <a:r>
              <a:rPr kumimoji="1" lang="en-US" altLang="ja-JP" sz="2000" dirty="0">
                <a:latin typeface="Times"/>
                <a:cs typeface="Times"/>
              </a:rPr>
              <a:t>“Teachers make decisions on the bases on a personal sense of what works, but without examining the beliefs underlying a sense of ‘working,</a:t>
            </a:r>
            <a:r>
              <a:rPr lang="en-US" altLang="ja-JP" sz="2000" dirty="0">
                <a:latin typeface="Times"/>
                <a:cs typeface="Times"/>
              </a:rPr>
              <a:t>’</a:t>
            </a:r>
            <a:r>
              <a:rPr kumimoji="1" lang="en-US" altLang="ja-JP" sz="2000" dirty="0">
                <a:latin typeface="Times"/>
                <a:cs typeface="Times"/>
              </a:rPr>
              <a:t> teachers may perpetuate practices based on questionable assumptions and beliefs” (Richardson, 1994, p. 6). </a:t>
            </a:r>
            <a:endParaRPr kumimoji="1" lang="ja-JP" altLang="en-US" sz="2000" dirty="0">
              <a:latin typeface="Times"/>
              <a:cs typeface="Times"/>
            </a:endParaRPr>
          </a:p>
        </p:txBody>
      </p:sp>
    </p:spTree>
    <p:extLst>
      <p:ext uri="{BB962C8B-B14F-4D97-AF65-F5344CB8AC3E}">
        <p14:creationId xmlns:p14="http://schemas.microsoft.com/office/powerpoint/2010/main" val="4352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48515" y="547909"/>
            <a:ext cx="6589199" cy="1280890"/>
          </a:xfrm>
        </p:spPr>
        <p:txBody>
          <a:bodyPr>
            <a:normAutofit/>
          </a:bodyPr>
          <a:lstStyle/>
          <a:p>
            <a:pPr algn="ctr"/>
            <a:r>
              <a:rPr lang="en-US" altLang="ja-JP" sz="4000" dirty="0">
                <a:latin typeface="Times" pitchFamily="2" charset="0"/>
                <a:cs typeface="Times"/>
              </a:rPr>
              <a:t>Literature</a:t>
            </a:r>
            <a:r>
              <a:rPr lang="ja-JP" altLang="en-US" sz="4000" dirty="0">
                <a:latin typeface="Times" pitchFamily="2" charset="0"/>
                <a:cs typeface="Times"/>
              </a:rPr>
              <a:t> </a:t>
            </a:r>
            <a:r>
              <a:rPr lang="en-US" altLang="ja-JP" sz="4000" dirty="0">
                <a:latin typeface="Times" pitchFamily="2" charset="0"/>
                <a:cs typeface="Times"/>
              </a:rPr>
              <a:t>Review</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332815" y="2122714"/>
            <a:ext cx="6591985" cy="3777622"/>
          </a:xfrm>
        </p:spPr>
        <p:txBody>
          <a:bodyPr>
            <a:normAutofit/>
          </a:bodyPr>
          <a:lstStyle/>
          <a:p>
            <a:pPr marL="0" indent="0">
              <a:buNone/>
            </a:pPr>
            <a:r>
              <a:rPr kumimoji="1" lang="en-US" altLang="ja-JP" sz="2000" dirty="0">
                <a:latin typeface="Times"/>
                <a:cs typeface="Times"/>
              </a:rPr>
              <a:t>2. Pre-service teachers’ beliefs</a:t>
            </a:r>
          </a:p>
          <a:p>
            <a:pPr marL="0" indent="0">
              <a:buNone/>
            </a:pPr>
            <a:r>
              <a:rPr lang="en-US" altLang="ja-JP" sz="2000" dirty="0">
                <a:latin typeface="Times"/>
                <a:cs typeface="Times"/>
              </a:rPr>
              <a:t>(1) Fox (1993) conducted a survey of 147 first-year graduate teaching assistants in French at twenty universities in the United States. He reported that teaching assistants did not conceptualize language according to the model of communicative competence (</a:t>
            </a:r>
            <a:r>
              <a:rPr lang="en-US" altLang="ja-JP" sz="2000" dirty="0" err="1">
                <a:latin typeface="Times"/>
                <a:cs typeface="Times"/>
              </a:rPr>
              <a:t>Canale</a:t>
            </a:r>
            <a:r>
              <a:rPr lang="en-US" altLang="ja-JP" sz="2000" dirty="0">
                <a:latin typeface="Times"/>
                <a:cs typeface="Times"/>
              </a:rPr>
              <a:t> &amp; Swain, 1980). Instead, they showed a strong emphasis on grammar at the expense of communicative activities. </a:t>
            </a:r>
            <a:endParaRPr kumimoji="1" lang="ja-JP" altLang="en-US" sz="2000" dirty="0">
              <a:latin typeface="Times"/>
              <a:cs typeface="Times"/>
            </a:endParaRPr>
          </a:p>
        </p:txBody>
      </p:sp>
    </p:spTree>
    <p:extLst>
      <p:ext uri="{BB962C8B-B14F-4D97-AF65-F5344CB8AC3E}">
        <p14:creationId xmlns:p14="http://schemas.microsoft.com/office/powerpoint/2010/main" val="2796156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4344" y="602339"/>
            <a:ext cx="6589199" cy="1280890"/>
          </a:xfrm>
        </p:spPr>
        <p:txBody>
          <a:bodyPr>
            <a:normAutofit/>
          </a:bodyPr>
          <a:lstStyle/>
          <a:p>
            <a:pPr algn="ctr"/>
            <a:r>
              <a:rPr lang="en-US" altLang="ja-JP" sz="4000" dirty="0">
                <a:latin typeface="Times"/>
                <a:cs typeface="Times"/>
              </a:rPr>
              <a:t>Literature</a:t>
            </a:r>
            <a:r>
              <a:rPr lang="ja-JP" altLang="en-US" sz="4000" dirty="0">
                <a:latin typeface="Times"/>
                <a:cs typeface="Times"/>
              </a:rPr>
              <a:t> </a:t>
            </a:r>
            <a:r>
              <a:rPr lang="en-US" altLang="ja-JP" sz="4000" dirty="0">
                <a:latin typeface="Times"/>
                <a:cs typeface="Times"/>
              </a:rPr>
              <a:t>Review</a:t>
            </a:r>
            <a:endParaRPr kumimoji="1" lang="ja-JP" altLang="en-US" sz="4000" dirty="0"/>
          </a:p>
        </p:txBody>
      </p:sp>
      <p:sp>
        <p:nvSpPr>
          <p:cNvPr id="3" name="コンテンツ プレースホルダー 2"/>
          <p:cNvSpPr>
            <a:spLocks noGrp="1"/>
          </p:cNvSpPr>
          <p:nvPr>
            <p:ph idx="1"/>
          </p:nvPr>
        </p:nvSpPr>
        <p:spPr>
          <a:xfrm>
            <a:off x="1365472" y="2046515"/>
            <a:ext cx="6591985" cy="3777622"/>
          </a:xfrm>
        </p:spPr>
        <p:txBody>
          <a:bodyPr>
            <a:normAutofit/>
          </a:bodyPr>
          <a:lstStyle/>
          <a:p>
            <a:pPr marL="0" indent="0">
              <a:buNone/>
            </a:pPr>
            <a:r>
              <a:rPr kumimoji="1" lang="en-US" altLang="ja-JP" sz="2000" dirty="0">
                <a:latin typeface="Times" pitchFamily="2" charset="0"/>
                <a:cs typeface="Times"/>
              </a:rPr>
              <a:t>(2) Johnson (1994) conducted a study on four pre-service</a:t>
            </a:r>
            <a:r>
              <a:rPr kumimoji="1" lang="ja-JP" altLang="en-US" sz="2000" dirty="0">
                <a:latin typeface="Times" pitchFamily="2" charset="0"/>
                <a:cs typeface="Times"/>
              </a:rPr>
              <a:t> </a:t>
            </a:r>
            <a:r>
              <a:rPr kumimoji="1" lang="en-US" altLang="ja-JP" sz="2000" dirty="0">
                <a:latin typeface="Times" pitchFamily="2" charset="0"/>
                <a:cs typeface="Times"/>
              </a:rPr>
              <a:t>language</a:t>
            </a:r>
            <a:r>
              <a:rPr kumimoji="1" lang="ja-JP" altLang="en-US" sz="2000" dirty="0">
                <a:latin typeface="Times" pitchFamily="2" charset="0"/>
                <a:cs typeface="Times"/>
              </a:rPr>
              <a:t> </a:t>
            </a:r>
            <a:r>
              <a:rPr kumimoji="1" lang="en-US" altLang="ja-JP" sz="2000" dirty="0">
                <a:latin typeface="Times" pitchFamily="2" charset="0"/>
                <a:cs typeface="Times"/>
              </a:rPr>
              <a:t>teachers.</a:t>
            </a:r>
            <a:r>
              <a:rPr kumimoji="1" lang="ja-JP" altLang="en-US" sz="2000" dirty="0">
                <a:latin typeface="Times" pitchFamily="2" charset="0"/>
                <a:cs typeface="Times"/>
              </a:rPr>
              <a:t> </a:t>
            </a:r>
            <a:r>
              <a:rPr kumimoji="1" lang="en-US" altLang="ja-JP" sz="2000" dirty="0">
                <a:latin typeface="Times" pitchFamily="2" charset="0"/>
                <a:cs typeface="Times"/>
              </a:rPr>
              <a:t>She</a:t>
            </a:r>
            <a:r>
              <a:rPr kumimoji="1" lang="ja-JP" altLang="en-US" sz="2000" dirty="0">
                <a:latin typeface="Times" pitchFamily="2" charset="0"/>
                <a:cs typeface="Times"/>
              </a:rPr>
              <a:t> </a:t>
            </a:r>
            <a:r>
              <a:rPr kumimoji="1" lang="en-US" altLang="ja-JP" sz="2000" dirty="0">
                <a:latin typeface="Times" pitchFamily="2" charset="0"/>
                <a:cs typeface="Times"/>
              </a:rPr>
              <a:t>concluded</a:t>
            </a:r>
            <a:r>
              <a:rPr kumimoji="1" lang="ja-JP" altLang="en-US" sz="2000" dirty="0">
                <a:latin typeface="Times" pitchFamily="2" charset="0"/>
                <a:cs typeface="Times"/>
              </a:rPr>
              <a:t> </a:t>
            </a:r>
            <a:r>
              <a:rPr lang="en-US" altLang="ja-JP" sz="2000" dirty="0">
                <a:latin typeface="Times" pitchFamily="2" charset="0"/>
                <a:cs typeface="Times"/>
              </a:rPr>
              <a:t>that prior beliefs based on formal language learning experiences were so powerful that pre-service teachers could not alter their beliefs without sufficient alternative instructional practices “to test out their emerging beliefs” (p. 451). </a:t>
            </a:r>
            <a:endParaRPr kumimoji="1" lang="ja-JP" altLang="en-US" sz="2000" dirty="0">
              <a:latin typeface="Times" pitchFamily="2" charset="0"/>
              <a:cs typeface="Times"/>
            </a:endParaRPr>
          </a:p>
        </p:txBody>
      </p:sp>
    </p:spTree>
    <p:extLst>
      <p:ext uri="{BB962C8B-B14F-4D97-AF65-F5344CB8AC3E}">
        <p14:creationId xmlns:p14="http://schemas.microsoft.com/office/powerpoint/2010/main" val="2896764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48158" y="558796"/>
            <a:ext cx="6589199" cy="1280890"/>
          </a:xfrm>
        </p:spPr>
        <p:txBody>
          <a:bodyPr>
            <a:normAutofit/>
          </a:bodyPr>
          <a:lstStyle/>
          <a:p>
            <a:pPr algn="ctr"/>
            <a:r>
              <a:rPr kumimoji="1" lang="en-US" altLang="ja-JP" sz="4000" dirty="0">
                <a:latin typeface="Times" pitchFamily="2" charset="0"/>
              </a:rPr>
              <a:t>Research Issue</a:t>
            </a:r>
            <a:endParaRPr kumimoji="1" lang="ja-JP" altLang="en-US" sz="4000" dirty="0">
              <a:latin typeface="Times" pitchFamily="2" charset="0"/>
            </a:endParaRPr>
          </a:p>
        </p:txBody>
      </p:sp>
      <p:sp>
        <p:nvSpPr>
          <p:cNvPr id="3" name="コンテンツ プレースホルダー 2"/>
          <p:cNvSpPr>
            <a:spLocks noGrp="1"/>
          </p:cNvSpPr>
          <p:nvPr>
            <p:ph idx="1"/>
          </p:nvPr>
        </p:nvSpPr>
        <p:spPr>
          <a:xfrm>
            <a:off x="1524001" y="1665516"/>
            <a:ext cx="6531428" cy="4180114"/>
          </a:xfrm>
        </p:spPr>
        <p:txBody>
          <a:bodyPr>
            <a:normAutofit/>
          </a:bodyPr>
          <a:lstStyle/>
          <a:p>
            <a:pPr marL="0" indent="0">
              <a:buNone/>
            </a:pPr>
            <a:r>
              <a:rPr lang="en-US" altLang="ja-JP" sz="2000" dirty="0">
                <a:latin typeface="Times" pitchFamily="2" charset="0"/>
                <a:cs typeface="Times"/>
              </a:rPr>
              <a:t>Although previous e</a:t>
            </a:r>
            <a:r>
              <a:rPr kumimoji="1" lang="en-US" altLang="ja-JP" sz="2000" dirty="0">
                <a:latin typeface="Times" pitchFamily="2" charset="0"/>
                <a:cs typeface="Times"/>
              </a:rPr>
              <a:t>mpirical studies represent the difficulty of changing beliefs and practices of </a:t>
            </a:r>
            <a:r>
              <a:rPr kumimoji="1" lang="en-US" altLang="ja-JP" sz="2000" dirty="0" err="1">
                <a:latin typeface="Times" pitchFamily="2" charset="0"/>
                <a:cs typeface="Times"/>
              </a:rPr>
              <a:t>inservice</a:t>
            </a:r>
            <a:r>
              <a:rPr kumimoji="1" lang="en-US" altLang="ja-JP" sz="2000" dirty="0">
                <a:latin typeface="Times" pitchFamily="2" charset="0"/>
                <a:cs typeface="Times"/>
              </a:rPr>
              <a:t> teachers (</a:t>
            </a:r>
            <a:r>
              <a:rPr kumimoji="1" lang="en-US" altLang="ja-JP" sz="2000" dirty="0" err="1">
                <a:latin typeface="Times" pitchFamily="2" charset="0"/>
                <a:cs typeface="Times"/>
              </a:rPr>
              <a:t>Karavas-Doukas</a:t>
            </a:r>
            <a:r>
              <a:rPr kumimoji="1" lang="en-US" altLang="ja-JP" sz="2000" dirty="0">
                <a:latin typeface="Times" pitchFamily="2" charset="0"/>
                <a:cs typeface="Times"/>
              </a:rPr>
              <a:t>, 1996; Lamb, 1995; Sato &amp; </a:t>
            </a:r>
            <a:r>
              <a:rPr kumimoji="1" lang="en-US" altLang="ja-JP" sz="2000" dirty="0" err="1">
                <a:latin typeface="Times" pitchFamily="2" charset="0"/>
                <a:cs typeface="Times"/>
              </a:rPr>
              <a:t>Kleinsasser</a:t>
            </a:r>
            <a:r>
              <a:rPr kumimoji="1" lang="en-US" altLang="ja-JP" sz="2000" dirty="0">
                <a:latin typeface="Times" pitchFamily="2" charset="0"/>
                <a:cs typeface="Times"/>
              </a:rPr>
              <a:t>, 1999; Sato &amp; </a:t>
            </a:r>
            <a:r>
              <a:rPr kumimoji="1" lang="en-US" altLang="ja-JP" sz="2000" dirty="0" err="1">
                <a:latin typeface="Times" pitchFamily="2" charset="0"/>
                <a:cs typeface="Times"/>
              </a:rPr>
              <a:t>Kleinsasser</a:t>
            </a:r>
            <a:r>
              <a:rPr kumimoji="1" lang="en-US" altLang="ja-JP" sz="2000" dirty="0">
                <a:latin typeface="Times" pitchFamily="2" charset="0"/>
                <a:cs typeface="Times"/>
              </a:rPr>
              <a:t>, 2004) as well as preservice teachers (Fox, 1993; Johnson, 1994), little research has been done on preservice</a:t>
            </a:r>
            <a:r>
              <a:rPr kumimoji="1" lang="ja-JP" altLang="en-US" sz="2000">
                <a:latin typeface="Times" pitchFamily="2" charset="0"/>
                <a:cs typeface="Times"/>
              </a:rPr>
              <a:t> </a:t>
            </a:r>
            <a:r>
              <a:rPr kumimoji="1" lang="en-US" altLang="ja-JP" sz="2000" dirty="0">
                <a:latin typeface="Times" pitchFamily="2" charset="0"/>
                <a:cs typeface="Times"/>
              </a:rPr>
              <a:t>elementary</a:t>
            </a:r>
            <a:r>
              <a:rPr kumimoji="1" lang="ja-JP" altLang="en-US" sz="2000" dirty="0">
                <a:latin typeface="Times" pitchFamily="2" charset="0"/>
                <a:cs typeface="Times"/>
              </a:rPr>
              <a:t> </a:t>
            </a:r>
            <a:r>
              <a:rPr kumimoji="1" lang="en-US" altLang="ja-JP" sz="2000" dirty="0">
                <a:latin typeface="Times" pitchFamily="2" charset="0"/>
                <a:cs typeface="Times"/>
              </a:rPr>
              <a:t>school</a:t>
            </a:r>
            <a:r>
              <a:rPr kumimoji="1" lang="ja-JP" altLang="en-US" sz="2000" dirty="0">
                <a:latin typeface="Times" pitchFamily="2" charset="0"/>
                <a:cs typeface="Times"/>
              </a:rPr>
              <a:t> </a:t>
            </a:r>
            <a:r>
              <a:rPr kumimoji="1" lang="en-US" altLang="ja-JP" sz="2000" dirty="0">
                <a:latin typeface="Times" pitchFamily="2" charset="0"/>
                <a:cs typeface="Times"/>
              </a:rPr>
              <a:t>teachers’</a:t>
            </a:r>
            <a:r>
              <a:rPr kumimoji="1" lang="ja-JP" altLang="en-US" sz="2000" dirty="0">
                <a:latin typeface="Times" pitchFamily="2" charset="0"/>
                <a:cs typeface="Times"/>
              </a:rPr>
              <a:t> </a:t>
            </a:r>
            <a:r>
              <a:rPr kumimoji="1" lang="en-US" altLang="ja-JP" sz="2000" dirty="0">
                <a:latin typeface="Times" pitchFamily="2" charset="0"/>
                <a:cs typeface="Times"/>
              </a:rPr>
              <a:t>beliefs</a:t>
            </a:r>
            <a:r>
              <a:rPr kumimoji="1" lang="ja-JP" altLang="en-US" sz="2000" dirty="0">
                <a:latin typeface="Times" pitchFamily="2" charset="0"/>
                <a:cs typeface="Times"/>
              </a:rPr>
              <a:t> </a:t>
            </a:r>
            <a:r>
              <a:rPr kumimoji="1" lang="en-US" altLang="ja-JP" sz="2000" dirty="0">
                <a:latin typeface="Times" pitchFamily="2" charset="0"/>
                <a:cs typeface="Times"/>
              </a:rPr>
              <a:t>and</a:t>
            </a:r>
            <a:r>
              <a:rPr kumimoji="1" lang="ja-JP" altLang="en-US" sz="2000" dirty="0">
                <a:latin typeface="Times" pitchFamily="2" charset="0"/>
                <a:cs typeface="Times"/>
              </a:rPr>
              <a:t> </a:t>
            </a:r>
            <a:r>
              <a:rPr kumimoji="1" lang="en-US" altLang="ja-JP" sz="2000" dirty="0">
                <a:latin typeface="Times" pitchFamily="2" charset="0"/>
                <a:cs typeface="Times"/>
              </a:rPr>
              <a:t>practices.</a:t>
            </a:r>
            <a:r>
              <a:rPr kumimoji="1" lang="ja-JP" altLang="en-US" sz="2000">
                <a:latin typeface="Times" pitchFamily="2" charset="0"/>
                <a:cs typeface="Times"/>
              </a:rPr>
              <a:t> </a:t>
            </a:r>
            <a:endParaRPr kumimoji="1" lang="en-US" altLang="ja-JP" sz="2000" dirty="0">
              <a:latin typeface="Times" pitchFamily="2" charset="0"/>
              <a:cs typeface="Times"/>
            </a:endParaRPr>
          </a:p>
        </p:txBody>
      </p:sp>
    </p:spTree>
    <p:extLst>
      <p:ext uri="{BB962C8B-B14F-4D97-AF65-F5344CB8AC3E}">
        <p14:creationId xmlns:p14="http://schemas.microsoft.com/office/powerpoint/2010/main" val="2204508097"/>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{D9E90DEB-21B3-1047-806D-653C5D2D7D99}tf10001069</Template>
  <TotalTime>1629</TotalTime>
  <Words>4613</Words>
  <Application>Microsoft Macintosh PowerPoint</Application>
  <PresentationFormat>画面に合わせる (4:3)</PresentationFormat>
  <Paragraphs>397</Paragraphs>
  <Slides>49</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49</vt:i4>
      </vt:variant>
    </vt:vector>
  </HeadingPairs>
  <TitlesOfParts>
    <vt:vector size="58" baseType="lpstr">
      <vt:lpstr>メイリオ</vt:lpstr>
      <vt:lpstr>Yu Gothic</vt:lpstr>
      <vt:lpstr>游明朝</vt:lpstr>
      <vt:lpstr>Arial</vt:lpstr>
      <vt:lpstr>Century Gothic</vt:lpstr>
      <vt:lpstr>Times</vt:lpstr>
      <vt:lpstr>Times New Roman</vt:lpstr>
      <vt:lpstr>Wingdings 3</vt:lpstr>
      <vt:lpstr>ウィスプ</vt:lpstr>
      <vt:lpstr>From Preservice Teacher Preparation to Inservice Teacher Development:  Longitudinal Research</vt:lpstr>
      <vt:lpstr>Introduction</vt:lpstr>
      <vt:lpstr>Outline</vt:lpstr>
      <vt:lpstr>Literature Review</vt:lpstr>
      <vt:lpstr>Literature Review</vt:lpstr>
      <vt:lpstr>Literature Review</vt:lpstr>
      <vt:lpstr>Literature Review</vt:lpstr>
      <vt:lpstr>Literature Review</vt:lpstr>
      <vt:lpstr>Research Issue</vt:lpstr>
      <vt:lpstr>Research Issue</vt:lpstr>
      <vt:lpstr>Research Questions:  (The First Study)</vt:lpstr>
      <vt:lpstr>Methods</vt:lpstr>
      <vt:lpstr>Methods</vt:lpstr>
      <vt:lpstr>Methods</vt:lpstr>
      <vt:lpstr>Methods</vt:lpstr>
      <vt:lpstr>PowerPoint プレゼンテーション</vt:lpstr>
      <vt:lpstr>PowerPoint プレゼンテーション</vt:lpstr>
      <vt:lpstr>Methods</vt:lpstr>
      <vt:lpstr>Methods</vt:lpstr>
      <vt:lpstr>Results</vt:lpstr>
      <vt:lpstr>     Results 1. Quantitative Data (surveys): Salient items in January. </vt:lpstr>
      <vt:lpstr>      Results 1. Quantitative Data</vt:lpstr>
      <vt:lpstr>      Results 2. Qualitative Data (reflection logs, classroom observations, interviews) </vt:lpstr>
      <vt:lpstr>     Results 2. Qualitative Data (reflection logs, classroom observations, interviews)</vt:lpstr>
      <vt:lpstr>     Results 2. Qualitative Data (reflection logs, classroom observations, interviews)</vt:lpstr>
      <vt:lpstr>     Results 2. Qualitative Data (reflection logs, classroom observations, interviews)</vt:lpstr>
      <vt:lpstr>Discussion</vt:lpstr>
      <vt:lpstr>Discussion</vt:lpstr>
      <vt:lpstr>Discussion</vt:lpstr>
      <vt:lpstr>Discussion</vt:lpstr>
      <vt:lpstr>Discussion</vt:lpstr>
      <vt:lpstr>PowerPoint プレゼンテーション</vt:lpstr>
      <vt:lpstr>Conclusion &amp; Implications</vt:lpstr>
      <vt:lpstr>Conclusion &amp; Implications</vt:lpstr>
      <vt:lpstr>Future Issue</vt:lpstr>
      <vt:lpstr>Study 2 : Methods</vt:lpstr>
      <vt:lpstr>Research Questions</vt:lpstr>
      <vt:lpstr>Results (Interview Data)</vt:lpstr>
      <vt:lpstr>Results</vt:lpstr>
      <vt:lpstr>Results</vt:lpstr>
      <vt:lpstr>Results</vt:lpstr>
      <vt:lpstr>Results</vt:lpstr>
      <vt:lpstr>Results</vt:lpstr>
      <vt:lpstr>Results</vt:lpstr>
      <vt:lpstr>Discussion</vt:lpstr>
      <vt:lpstr>Discussion</vt:lpstr>
      <vt:lpstr>Conclusion</vt:lpstr>
      <vt:lpstr>References</vt:lpstr>
      <vt:lpstr>References</vt:lpstr>
    </vt:vector>
  </TitlesOfParts>
  <Company>名古屋外国語大学</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Pre-Service Elementary School Teachers’ Beliefs</dc:title>
  <dc:creator>Sato Kazuyoshi</dc:creator>
  <cp:lastModifiedBy>Microsoft Office ユーザー</cp:lastModifiedBy>
  <cp:revision>201</cp:revision>
  <dcterms:created xsi:type="dcterms:W3CDTF">2016-11-07T13:40:16Z</dcterms:created>
  <dcterms:modified xsi:type="dcterms:W3CDTF">2023-04-18T14:16:10Z</dcterms:modified>
</cp:coreProperties>
</file>