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60" r:id="rId6"/>
  </p:sldMasterIdLst>
  <p:notesMasterIdLst>
    <p:notesMasterId r:id="rId8"/>
  </p:notesMasterIdLst>
  <p:sldIdLst>
    <p:sldId id="256" r:id="rId7"/>
  </p:sldIdLst>
  <p:sldSz cx="32918400" cy="219456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p15:clr>
            <a:srgbClr val="A4A3A4"/>
          </p15:clr>
        </p15:guide>
        <p15:guide id="2" pos="103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ric Haas" initials="Eh"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0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inimized">
    <p:restoredLeft sz="5701" autoAdjust="0"/>
    <p:restoredTop sz="95140" autoAdjust="0"/>
  </p:normalViewPr>
  <p:slideViewPr>
    <p:cSldViewPr>
      <p:cViewPr varScale="1">
        <p:scale>
          <a:sx n="39" d="100"/>
          <a:sy n="39" d="100"/>
        </p:scale>
        <p:origin x="2344" y="168"/>
      </p:cViewPr>
      <p:guideLst>
        <p:guide orient="horz" pos="6912"/>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viewProps" Target="viewProps.xml"/><Relationship Id="rId5" Type="http://schemas.openxmlformats.org/officeDocument/2006/relationships/slideMaster" Target="slideMasters/slideMaster1.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08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65738" y="0"/>
            <a:ext cx="4029075" cy="350838"/>
          </a:xfrm>
          <a:prstGeom prst="rect">
            <a:avLst/>
          </a:prstGeom>
        </p:spPr>
        <p:txBody>
          <a:bodyPr vert="horz" lIns="91440" tIns="45720" rIns="91440" bIns="45720" rtlCol="0"/>
          <a:lstStyle>
            <a:lvl1pPr algn="r">
              <a:defRPr sz="1200"/>
            </a:lvl1pPr>
          </a:lstStyle>
          <a:p>
            <a:fld id="{933F0CEE-F8C1-4F02-96BB-29CAC3FCC435}" type="datetimeFigureOut">
              <a:rPr lang="en-US" smtClean="0"/>
              <a:t>10/2/19</a:t>
            </a:fld>
            <a:endParaRPr lang="en-US"/>
          </a:p>
        </p:txBody>
      </p:sp>
      <p:sp>
        <p:nvSpPr>
          <p:cNvPr id="4" name="Slide Image Placeholder 3"/>
          <p:cNvSpPr>
            <a:spLocks noGrp="1" noRot="1" noChangeAspect="1"/>
          </p:cNvSpPr>
          <p:nvPr>
            <p:ph type="sldImg" idx="2"/>
          </p:nvPr>
        </p:nvSpPr>
        <p:spPr>
          <a:xfrm>
            <a:off x="2676525" y="525463"/>
            <a:ext cx="3943350" cy="2628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30275" y="3330575"/>
            <a:ext cx="7435850" cy="31543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7975"/>
            <a:ext cx="4029075" cy="3508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65738" y="6657975"/>
            <a:ext cx="4029075" cy="350838"/>
          </a:xfrm>
          <a:prstGeom prst="rect">
            <a:avLst/>
          </a:prstGeom>
        </p:spPr>
        <p:txBody>
          <a:bodyPr vert="horz" lIns="91440" tIns="45720" rIns="91440" bIns="45720" rtlCol="0" anchor="b"/>
          <a:lstStyle>
            <a:lvl1pPr algn="r">
              <a:defRPr sz="1200"/>
            </a:lvl1pPr>
          </a:lstStyle>
          <a:p>
            <a:fld id="{E681BA38-12EB-4B66-8660-1AD8A36AB011}" type="slidenum">
              <a:rPr lang="en-US" smtClean="0"/>
              <a:t>‹#›</a:t>
            </a:fld>
            <a:endParaRPr lang="en-US"/>
          </a:p>
        </p:txBody>
      </p:sp>
    </p:spTree>
    <p:extLst>
      <p:ext uri="{BB962C8B-B14F-4D97-AF65-F5344CB8AC3E}">
        <p14:creationId xmlns:p14="http://schemas.microsoft.com/office/powerpoint/2010/main" val="2761382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681BA38-12EB-4B66-8660-1AD8A36AB011}"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6817363"/>
            <a:ext cx="27980640" cy="4704079"/>
          </a:xfrm>
        </p:spPr>
        <p:txBody>
          <a:bodyPr/>
          <a:lstStyle/>
          <a:p>
            <a:r>
              <a:rPr lang="en-US"/>
              <a:t>Click to edit Master title style</a:t>
            </a:r>
          </a:p>
        </p:txBody>
      </p:sp>
      <p:sp>
        <p:nvSpPr>
          <p:cNvPr id="3" name="Subtitle 2"/>
          <p:cNvSpPr>
            <a:spLocks noGrp="1"/>
          </p:cNvSpPr>
          <p:nvPr>
            <p:ph type="subTitle" idx="1"/>
          </p:nvPr>
        </p:nvSpPr>
        <p:spPr>
          <a:xfrm>
            <a:off x="4937760" y="12435840"/>
            <a:ext cx="23042880" cy="560832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E1256D5-4E04-41A6-B35A-E90E02AC2B65}" type="datetimeFigureOut">
              <a:rPr lang="en-US" smtClean="0"/>
              <a:pPr/>
              <a:t>10/2/19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2AC37C-A2B9-4823-B001-9E329C5E98D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1256D5-4E04-41A6-B35A-E90E02AC2B65}" type="datetimeFigureOut">
              <a:rPr lang="en-US" smtClean="0"/>
              <a:pPr/>
              <a:t>10/2/19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2AC37C-A2B9-4823-B001-9E329C5E98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5840" y="878844"/>
            <a:ext cx="7406640" cy="18724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45920" y="878844"/>
            <a:ext cx="21671280" cy="18724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1256D5-4E04-41A6-B35A-E90E02AC2B65}" type="datetimeFigureOut">
              <a:rPr lang="en-US" smtClean="0"/>
              <a:pPr/>
              <a:t>10/2/19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2AC37C-A2B9-4823-B001-9E329C5E98D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a:t>Click to edit Master title style</a:t>
            </a:r>
          </a:p>
        </p:txBody>
      </p:sp>
      <p:sp>
        <p:nvSpPr>
          <p:cNvPr id="3" name="Subtitle 2"/>
          <p:cNvSpPr>
            <a:spLocks noGrp="1"/>
          </p:cNvSpPr>
          <p:nvPr>
            <p:ph type="subTitle" idx="1"/>
          </p:nvPr>
        </p:nvSpPr>
        <p:spPr>
          <a:xfrm>
            <a:off x="4937125" y="12436475"/>
            <a:ext cx="23044150" cy="56070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CC7B9B-0027-4A7F-A591-53CBBE1E1548}" type="datetimeFigureOut">
              <a:rPr lang="en-US" smtClean="0"/>
              <a:pPr/>
              <a:t>10/2/19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C1BA0-342E-4D7A-8AF4-CD8512EB36D3}"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CC7B9B-0027-4A7F-A591-53CBBE1E1548}" type="datetimeFigureOut">
              <a:rPr lang="en-US" smtClean="0"/>
              <a:pPr/>
              <a:t>10/2/19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C1BA0-342E-4D7A-8AF4-CD8512EB36D3}"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CC7B9B-0027-4A7F-A591-53CBBE1E1548}" type="datetimeFigureOut">
              <a:rPr lang="en-US" smtClean="0"/>
              <a:pPr/>
              <a:t>10/2/19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C1BA0-342E-4D7A-8AF4-CD8512EB36D3}"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46238" y="5121275"/>
            <a:ext cx="14736762" cy="1448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535400" y="5121275"/>
            <a:ext cx="14736763" cy="1448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CC7B9B-0027-4A7F-A591-53CBBE1E1548}" type="datetimeFigureOut">
              <a:rPr lang="en-US" smtClean="0"/>
              <a:pPr/>
              <a:t>10/2/19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1C1BA0-342E-4D7A-8AF4-CD8512EB36D3}"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CC7B9B-0027-4A7F-A591-53CBBE1E1548}" type="datetimeFigureOut">
              <a:rPr lang="en-US" smtClean="0"/>
              <a:pPr/>
              <a:t>10/2/19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1C1BA0-342E-4D7A-8AF4-CD8512EB36D3}"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CC7B9B-0027-4A7F-A591-53CBBE1E1548}" type="datetimeFigureOut">
              <a:rPr lang="en-US" smtClean="0"/>
              <a:pPr/>
              <a:t>10/2/19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1C1BA0-342E-4D7A-8AF4-CD8512EB36D3}"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CC7B9B-0027-4A7F-A591-53CBBE1E1548}" type="datetimeFigureOut">
              <a:rPr lang="en-US" smtClean="0"/>
              <a:pPr/>
              <a:t>10/2/19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1C1BA0-342E-4D7A-8AF4-CD8512EB36D3}"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CC7B9B-0027-4A7F-A591-53CBBE1E1548}" type="datetimeFigureOut">
              <a:rPr lang="en-US" smtClean="0"/>
              <a:pPr/>
              <a:t>10/2/19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1C1BA0-342E-4D7A-8AF4-CD8512EB36D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1256D5-4E04-41A6-B35A-E90E02AC2B65}" type="datetimeFigureOut">
              <a:rPr lang="en-US" smtClean="0"/>
              <a:pPr/>
              <a:t>10/2/19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2AC37C-A2B9-4823-B001-9E329C5E98D6}"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CC7B9B-0027-4A7F-A591-53CBBE1E1548}" type="datetimeFigureOut">
              <a:rPr lang="en-US" smtClean="0"/>
              <a:pPr/>
              <a:t>10/2/19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1C1BA0-342E-4D7A-8AF4-CD8512EB36D3}"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CC7B9B-0027-4A7F-A591-53CBBE1E1548}" type="datetimeFigureOut">
              <a:rPr lang="en-US" smtClean="0"/>
              <a:pPr/>
              <a:t>10/2/19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C1BA0-342E-4D7A-8AF4-CD8512EB36D3}"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475" y="879475"/>
            <a:ext cx="7405688" cy="18724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46238" y="879475"/>
            <a:ext cx="22067837" cy="18724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CC7B9B-0027-4A7F-A591-53CBBE1E1548}" type="datetimeFigureOut">
              <a:rPr lang="en-US" smtClean="0"/>
              <a:pPr/>
              <a:t>10/2/19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C1BA0-342E-4D7A-8AF4-CD8512EB36D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14102081"/>
            <a:ext cx="27980640" cy="435864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600326" y="9301483"/>
            <a:ext cx="27980640" cy="480060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1256D5-4E04-41A6-B35A-E90E02AC2B65}" type="datetimeFigureOut">
              <a:rPr lang="en-US" smtClean="0"/>
              <a:pPr/>
              <a:t>10/2/19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2AC37C-A2B9-4823-B001-9E329C5E98D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45920" y="5120644"/>
            <a:ext cx="14538960" cy="144830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733520" y="5120644"/>
            <a:ext cx="14538960" cy="144830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E1256D5-4E04-41A6-B35A-E90E02AC2B65}" type="datetimeFigureOut">
              <a:rPr lang="en-US" smtClean="0"/>
              <a:pPr/>
              <a:t>10/2/19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2AC37C-A2B9-4823-B001-9E329C5E98D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920" y="4912363"/>
            <a:ext cx="14544677" cy="20472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45920" y="6959601"/>
            <a:ext cx="14544677" cy="126441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092" y="4912363"/>
            <a:ext cx="14550390" cy="20472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722092" y="6959601"/>
            <a:ext cx="14550390" cy="126441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1256D5-4E04-41A6-B35A-E90E02AC2B65}" type="datetimeFigureOut">
              <a:rPr lang="en-US" smtClean="0"/>
              <a:pPr/>
              <a:t>10/2/19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2AC37C-A2B9-4823-B001-9E329C5E98D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1256D5-4E04-41A6-B35A-E90E02AC2B65}" type="datetimeFigureOut">
              <a:rPr lang="en-US" smtClean="0"/>
              <a:pPr/>
              <a:t>10/2/19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2AC37C-A2B9-4823-B001-9E329C5E98D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1256D5-4E04-41A6-B35A-E90E02AC2B65}" type="datetimeFigureOut">
              <a:rPr lang="en-US" smtClean="0"/>
              <a:pPr/>
              <a:t>10/2/19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2AC37C-A2B9-4823-B001-9E329C5E98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2" y="873761"/>
            <a:ext cx="10829927" cy="371856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2870180" y="873763"/>
            <a:ext cx="18402300" cy="187299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2" y="4592323"/>
            <a:ext cx="10829927"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1256D5-4E04-41A6-B35A-E90E02AC2B65}" type="datetimeFigureOut">
              <a:rPr lang="en-US" smtClean="0"/>
              <a:pPr/>
              <a:t>10/2/19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2AC37C-A2B9-4823-B001-9E329C5E98D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15361922"/>
            <a:ext cx="19751040" cy="181356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6452237" y="1960879"/>
            <a:ext cx="19751040" cy="13167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2237" y="17175482"/>
            <a:ext cx="19751040" cy="25755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1256D5-4E04-41A6-B35A-E90E02AC2B65}" type="datetimeFigureOut">
              <a:rPr lang="en-US" smtClean="0"/>
              <a:pPr/>
              <a:t>10/2/19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2AC37C-A2B9-4823-B001-9E329C5E98D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878842"/>
            <a:ext cx="29626560" cy="3657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645920" y="5120644"/>
            <a:ext cx="29626560" cy="144830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45920" y="20340324"/>
            <a:ext cx="7680960" cy="1168399"/>
          </a:xfrm>
          <a:prstGeom prst="rect">
            <a:avLst/>
          </a:prstGeom>
        </p:spPr>
        <p:txBody>
          <a:bodyPr vert="horz" lIns="91440" tIns="45720" rIns="91440" bIns="45720" rtlCol="0" anchor="ctr"/>
          <a:lstStyle>
            <a:lvl1pPr algn="l">
              <a:defRPr sz="1200">
                <a:solidFill>
                  <a:schemeClr val="tx1">
                    <a:tint val="75000"/>
                  </a:schemeClr>
                </a:solidFill>
              </a:defRPr>
            </a:lvl1pPr>
          </a:lstStyle>
          <a:p>
            <a:fld id="{8E1256D5-4E04-41A6-B35A-E90E02AC2B65}" type="datetimeFigureOut">
              <a:rPr lang="en-US" smtClean="0"/>
              <a:pPr/>
              <a:t>10/2/19</a:t>
            </a:fld>
            <a:endParaRPr lang="en-US"/>
          </a:p>
        </p:txBody>
      </p:sp>
      <p:sp>
        <p:nvSpPr>
          <p:cNvPr id="5" name="Footer Placeholder 4"/>
          <p:cNvSpPr>
            <a:spLocks noGrp="1"/>
          </p:cNvSpPr>
          <p:nvPr>
            <p:ph type="ftr" sz="quarter" idx="3"/>
          </p:nvPr>
        </p:nvSpPr>
        <p:spPr>
          <a:xfrm>
            <a:off x="11247120" y="20340324"/>
            <a:ext cx="10424160" cy="116839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20340324"/>
            <a:ext cx="7680960" cy="1168399"/>
          </a:xfrm>
          <a:prstGeom prst="rect">
            <a:avLst/>
          </a:prstGeom>
        </p:spPr>
        <p:txBody>
          <a:bodyPr vert="horz" lIns="91440" tIns="45720" rIns="91440" bIns="45720" rtlCol="0" anchor="ctr"/>
          <a:lstStyle>
            <a:lvl1pPr algn="r">
              <a:defRPr sz="1200">
                <a:solidFill>
                  <a:schemeClr val="tx1">
                    <a:tint val="75000"/>
                  </a:schemeClr>
                </a:solidFill>
              </a:defRPr>
            </a:lvl1pPr>
          </a:lstStyle>
          <a:p>
            <a:fld id="{DD2AC37C-A2B9-4823-B001-9E329C5E98D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6238" y="879475"/>
            <a:ext cx="29625925" cy="3657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646238" y="5121275"/>
            <a:ext cx="29625925" cy="144827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46238" y="20340638"/>
            <a:ext cx="7680325" cy="1168400"/>
          </a:xfrm>
          <a:prstGeom prst="rect">
            <a:avLst/>
          </a:prstGeom>
        </p:spPr>
        <p:txBody>
          <a:bodyPr vert="horz" lIns="91440" tIns="45720" rIns="91440" bIns="45720" rtlCol="0" anchor="ctr"/>
          <a:lstStyle>
            <a:lvl1pPr algn="l">
              <a:defRPr sz="1200">
                <a:solidFill>
                  <a:schemeClr val="tx1">
                    <a:tint val="75000"/>
                  </a:schemeClr>
                </a:solidFill>
              </a:defRPr>
            </a:lvl1pPr>
          </a:lstStyle>
          <a:p>
            <a:fld id="{83CC7B9B-0027-4A7F-A591-53CBBE1E1548}" type="datetimeFigureOut">
              <a:rPr lang="en-US" smtClean="0"/>
              <a:pPr/>
              <a:t>10/2/19</a:t>
            </a:fld>
            <a:endParaRPr lang="en-US"/>
          </a:p>
        </p:txBody>
      </p:sp>
      <p:sp>
        <p:nvSpPr>
          <p:cNvPr id="5" name="Footer Placeholder 4"/>
          <p:cNvSpPr>
            <a:spLocks noGrp="1"/>
          </p:cNvSpPr>
          <p:nvPr>
            <p:ph type="ftr" sz="quarter" idx="3"/>
          </p:nvPr>
        </p:nvSpPr>
        <p:spPr>
          <a:xfrm>
            <a:off x="11247438" y="20340638"/>
            <a:ext cx="10423525" cy="11684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838" y="20340638"/>
            <a:ext cx="7680325" cy="1168400"/>
          </a:xfrm>
          <a:prstGeom prst="rect">
            <a:avLst/>
          </a:prstGeom>
        </p:spPr>
        <p:txBody>
          <a:bodyPr vert="horz" lIns="91440" tIns="45720" rIns="91440" bIns="45720" rtlCol="0" anchor="ctr"/>
          <a:lstStyle>
            <a:lvl1pPr algn="r">
              <a:defRPr sz="1200">
                <a:solidFill>
                  <a:schemeClr val="tx1">
                    <a:tint val="75000"/>
                  </a:schemeClr>
                </a:solidFill>
              </a:defRPr>
            </a:lvl1pPr>
          </a:lstStyle>
          <a:p>
            <a:fld id="{231C1BA0-342E-4D7A-8AF4-CD8512EB36D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216400" y="354092"/>
            <a:ext cx="25298400" cy="3570208"/>
          </a:xfrm>
          <a:prstGeom prst="rect">
            <a:avLst/>
          </a:prstGeom>
          <a:noFill/>
        </p:spPr>
        <p:txBody>
          <a:bodyPr wrap="square" rtlCol="0">
            <a:spAutoFit/>
          </a:bodyPr>
          <a:lstStyle/>
          <a:p>
            <a:pPr algn="ctr"/>
            <a:r>
              <a:rPr lang="en-US" altLang="ja-JP" sz="4400" dirty="0">
                <a:solidFill>
                  <a:srgbClr val="0070C0"/>
                </a:solidFill>
                <a:latin typeface="Times" pitchFamily="2" charset="0"/>
              </a:rPr>
              <a:t>Developing Preservice Elementary School Teachers’ Beliefs and Practices </a:t>
            </a:r>
          </a:p>
          <a:p>
            <a:pPr algn="ctr"/>
            <a:r>
              <a:rPr lang="en-US" altLang="ja-JP" sz="4400" dirty="0">
                <a:solidFill>
                  <a:srgbClr val="0070C0"/>
                </a:solidFill>
                <a:latin typeface="Times" pitchFamily="2" charset="0"/>
              </a:rPr>
              <a:t>through TBLT-Based Teacher Education</a:t>
            </a:r>
            <a:endParaRPr lang="ja-JP" altLang="ja-JP" sz="4400">
              <a:solidFill>
                <a:srgbClr val="0070C0"/>
              </a:solidFill>
              <a:latin typeface="Times" pitchFamily="2" charset="0"/>
            </a:endParaRPr>
          </a:p>
          <a:p>
            <a:pPr algn="ctr"/>
            <a:endParaRPr lang="en-US" sz="4000" dirty="0">
              <a:solidFill>
                <a:srgbClr val="00A0AF"/>
              </a:solidFill>
              <a:latin typeface="Franklin Gothic Book" pitchFamily="34" charset="0"/>
            </a:endParaRPr>
          </a:p>
          <a:p>
            <a:pPr algn="ctr"/>
            <a:r>
              <a:rPr lang="en-US" sz="4000" dirty="0">
                <a:solidFill>
                  <a:srgbClr val="0070C0"/>
                </a:solidFill>
                <a:latin typeface="Franklin Gothic Book" pitchFamily="34" charset="0"/>
              </a:rPr>
              <a:t>Kazuyoshi Sato, PhD (y</a:t>
            </a:r>
            <a:r>
              <a:rPr lang="en-US" sz="4000">
                <a:solidFill>
                  <a:srgbClr val="0070C0"/>
                </a:solidFill>
                <a:latin typeface="Franklin Gothic Book" pitchFamily="34" charset="0"/>
              </a:rPr>
              <a:t>oshi</a:t>
            </a:r>
            <a:r>
              <a:rPr lang="en-US" sz="4000" dirty="0" err="1">
                <a:solidFill>
                  <a:srgbClr val="0070C0"/>
                </a:solidFill>
                <a:latin typeface="Franklin Gothic Book" pitchFamily="34" charset="0"/>
              </a:rPr>
              <a:t>@nufs.ac.jp</a:t>
            </a:r>
            <a:r>
              <a:rPr lang="en-US" sz="4000" dirty="0">
                <a:solidFill>
                  <a:srgbClr val="0070C0"/>
                </a:solidFill>
                <a:latin typeface="Franklin Gothic Book" pitchFamily="34" charset="0"/>
              </a:rPr>
              <a:t>)</a:t>
            </a:r>
            <a:endParaRPr lang="en-US" sz="4000" baseline="30000" dirty="0">
              <a:solidFill>
                <a:srgbClr val="0070C0"/>
              </a:solidFill>
              <a:latin typeface="Franklin Gothic Book" pitchFamily="34" charset="0"/>
            </a:endParaRPr>
          </a:p>
          <a:p>
            <a:pPr algn="ctr"/>
            <a:r>
              <a:rPr lang="en-US" sz="4000" dirty="0">
                <a:solidFill>
                  <a:srgbClr val="0070C0"/>
                </a:solidFill>
                <a:latin typeface="Franklin Gothic Book" pitchFamily="34" charset="0"/>
              </a:rPr>
              <a:t>Nagoya University of Foreign Studies</a:t>
            </a:r>
            <a:endParaRPr lang="en-US" sz="4000" baseline="30000" dirty="0">
              <a:solidFill>
                <a:srgbClr val="0070C0"/>
              </a:solidFill>
              <a:latin typeface="Franklin Gothic Book" pitchFamily="34" charset="0"/>
            </a:endParaRPr>
          </a:p>
          <a:p>
            <a:endParaRPr lang="en-US" dirty="0"/>
          </a:p>
        </p:txBody>
      </p:sp>
      <p:cxnSp>
        <p:nvCxnSpPr>
          <p:cNvPr id="7" name="Straight Connector 6"/>
          <p:cNvCxnSpPr/>
          <p:nvPr/>
        </p:nvCxnSpPr>
        <p:spPr>
          <a:xfrm>
            <a:off x="914400" y="3657600"/>
            <a:ext cx="31059120" cy="0"/>
          </a:xfrm>
          <a:prstGeom prst="lin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9183071" y="5506298"/>
            <a:ext cx="7200125" cy="4924425"/>
          </a:xfrm>
          <a:prstGeom prst="rect">
            <a:avLst/>
          </a:prstGeom>
          <a:noFill/>
        </p:spPr>
        <p:txBody>
          <a:bodyPr wrap="square" lIns="0" tIns="0" rIns="0" bIns="0" rtlCol="0">
            <a:spAutoFit/>
          </a:bodyPr>
          <a:lstStyle/>
          <a:p>
            <a:r>
              <a:rPr lang="en-US" sz="3200" dirty="0">
                <a:solidFill>
                  <a:schemeClr val="tx1">
                    <a:lumMod val="65000"/>
                    <a:lumOff val="35000"/>
                  </a:schemeClr>
                </a:solidFill>
                <a:latin typeface="Franklin Gothic Demi" pitchFamily="34" charset="0"/>
              </a:rPr>
              <a:t>METHODS</a:t>
            </a:r>
          </a:p>
          <a:p>
            <a:r>
              <a:rPr kumimoji="1" lang="en-US" altLang="ja-JP" b="1" dirty="0">
                <a:latin typeface="Times"/>
                <a:cs typeface="Times"/>
              </a:rPr>
              <a:t>1. Participants</a:t>
            </a:r>
            <a:r>
              <a:rPr kumimoji="1" lang="ja-JP" altLang="en-US" b="1">
                <a:latin typeface="Times"/>
                <a:cs typeface="Times"/>
              </a:rPr>
              <a:t> </a:t>
            </a:r>
            <a:r>
              <a:rPr kumimoji="1" lang="en-US" altLang="ja-JP" dirty="0">
                <a:latin typeface="Times"/>
                <a:cs typeface="Times"/>
              </a:rPr>
              <a:t>(planning</a:t>
            </a:r>
            <a:r>
              <a:rPr kumimoji="1" lang="ja-JP" altLang="en-US">
                <a:latin typeface="Times"/>
                <a:cs typeface="Times"/>
              </a:rPr>
              <a:t> </a:t>
            </a:r>
            <a:r>
              <a:rPr kumimoji="1" lang="en-US" altLang="ja-JP" dirty="0">
                <a:latin typeface="Times"/>
                <a:cs typeface="Times"/>
              </a:rPr>
              <a:t>to</a:t>
            </a:r>
            <a:r>
              <a:rPr kumimoji="1" lang="ja-JP" altLang="en-US">
                <a:latin typeface="Times"/>
                <a:cs typeface="Times"/>
              </a:rPr>
              <a:t> </a:t>
            </a:r>
            <a:r>
              <a:rPr kumimoji="1" lang="en-US" altLang="ja-JP" dirty="0">
                <a:latin typeface="Times"/>
                <a:cs typeface="Times"/>
              </a:rPr>
              <a:t>be</a:t>
            </a:r>
            <a:r>
              <a:rPr kumimoji="1" lang="ja-JP" altLang="en-US">
                <a:latin typeface="Times"/>
                <a:cs typeface="Times"/>
              </a:rPr>
              <a:t> </a:t>
            </a:r>
            <a:r>
              <a:rPr kumimoji="1" lang="en-US" altLang="ja-JP" dirty="0">
                <a:latin typeface="Times"/>
                <a:cs typeface="Times"/>
              </a:rPr>
              <a:t>elementary</a:t>
            </a:r>
            <a:r>
              <a:rPr kumimoji="1" lang="ja-JP" altLang="en-US">
                <a:latin typeface="Times"/>
                <a:cs typeface="Times"/>
              </a:rPr>
              <a:t> </a:t>
            </a:r>
            <a:r>
              <a:rPr kumimoji="1" lang="en-US" altLang="ja-JP" dirty="0">
                <a:latin typeface="Times"/>
                <a:cs typeface="Times"/>
              </a:rPr>
              <a:t>school</a:t>
            </a:r>
            <a:r>
              <a:rPr kumimoji="1" lang="ja-JP" altLang="en-US">
                <a:latin typeface="Times"/>
                <a:cs typeface="Times"/>
              </a:rPr>
              <a:t> </a:t>
            </a:r>
            <a:r>
              <a:rPr kumimoji="1" lang="en-US" altLang="ja-JP" dirty="0">
                <a:latin typeface="Times"/>
                <a:cs typeface="Times"/>
              </a:rPr>
              <a:t>teachers)</a:t>
            </a:r>
          </a:p>
          <a:p>
            <a:r>
              <a:rPr kumimoji="1" lang="ja-JP" altLang="en-US">
                <a:latin typeface="Times"/>
                <a:cs typeface="Times"/>
              </a:rPr>
              <a:t>・</a:t>
            </a:r>
            <a:r>
              <a:rPr kumimoji="1" lang="en-US" altLang="ja-JP" dirty="0">
                <a:latin typeface="Times"/>
                <a:cs typeface="Times"/>
              </a:rPr>
              <a:t>8 university students (1 fourth-year</a:t>
            </a:r>
            <a:r>
              <a:rPr lang="en-US" altLang="en-US" dirty="0">
                <a:latin typeface="Times"/>
                <a:cs typeface="Times"/>
              </a:rPr>
              <a:t> female</a:t>
            </a:r>
            <a:r>
              <a:rPr kumimoji="1" lang="en-US" altLang="ja-JP" dirty="0">
                <a:latin typeface="Times"/>
                <a:cs typeface="Times"/>
              </a:rPr>
              <a:t> and 7 third-year students, two males and five females)</a:t>
            </a:r>
          </a:p>
          <a:p>
            <a:r>
              <a:rPr lang="ja-JP" altLang="en-US">
                <a:latin typeface="Times"/>
                <a:cs typeface="Times"/>
              </a:rPr>
              <a:t>・</a:t>
            </a:r>
            <a:r>
              <a:rPr lang="en-US" altLang="ja-JP" dirty="0">
                <a:latin typeface="Times"/>
                <a:cs typeface="Times"/>
              </a:rPr>
              <a:t>once a week, 90-minute training class</a:t>
            </a:r>
          </a:p>
          <a:p>
            <a:r>
              <a:rPr kumimoji="1" lang="ja-JP" altLang="en-US">
                <a:latin typeface="Times"/>
                <a:cs typeface="Times"/>
              </a:rPr>
              <a:t>・</a:t>
            </a:r>
            <a:r>
              <a:rPr kumimoji="1" lang="en-US" altLang="ja-JP" dirty="0">
                <a:latin typeface="Times"/>
                <a:cs typeface="Times"/>
              </a:rPr>
              <a:t>15 weeks both in the first and second semester in 2015</a:t>
            </a:r>
          </a:p>
          <a:p>
            <a:r>
              <a:rPr lang="ja-JP" altLang="en-US">
                <a:latin typeface="Times"/>
                <a:cs typeface="Times"/>
              </a:rPr>
              <a:t>・</a:t>
            </a:r>
            <a:r>
              <a:rPr lang="en-US" altLang="ja-JP" dirty="0">
                <a:latin typeface="Times"/>
                <a:cs typeface="Times"/>
              </a:rPr>
              <a:t>the level of students’ English (550 to 750 in TOEIC)</a:t>
            </a:r>
            <a:endParaRPr kumimoji="1" lang="ja-JP" altLang="en-US">
              <a:latin typeface="Times"/>
              <a:cs typeface="Times"/>
            </a:endParaRPr>
          </a:p>
          <a:p>
            <a:r>
              <a:rPr kumimoji="1" lang="en-US" altLang="ja-JP" b="1" dirty="0">
                <a:latin typeface="Times"/>
                <a:cs typeface="Times"/>
              </a:rPr>
              <a:t>2. Teaching Context</a:t>
            </a:r>
            <a:r>
              <a:rPr kumimoji="1" lang="en-US" altLang="ja-JP" dirty="0">
                <a:latin typeface="Times"/>
                <a:cs typeface="Times"/>
              </a:rPr>
              <a:t> </a:t>
            </a:r>
            <a:r>
              <a:rPr kumimoji="1" lang="en-US" altLang="ja-JP" b="1" dirty="0">
                <a:latin typeface="Times"/>
                <a:cs typeface="Times"/>
              </a:rPr>
              <a:t>&amp; Teacher Training Program </a:t>
            </a:r>
          </a:p>
          <a:p>
            <a:r>
              <a:rPr kumimoji="1" lang="en-US" altLang="ja-JP" dirty="0">
                <a:latin typeface="Times"/>
                <a:cs typeface="Times"/>
              </a:rPr>
              <a:t>(1) Content-based Instruction (CBI) for the first two years (four 90-minutes classes per week, see )</a:t>
            </a:r>
          </a:p>
          <a:p>
            <a:r>
              <a:rPr kumimoji="1" lang="en-US" altLang="ja-JP" dirty="0">
                <a:latin typeface="Times"/>
                <a:cs typeface="Times"/>
              </a:rPr>
              <a:t>(2)Teacher Training Program (staring in the third year)</a:t>
            </a:r>
          </a:p>
          <a:p>
            <a:r>
              <a:rPr kumimoji="1" lang="ja-JP" altLang="en-US">
                <a:latin typeface="Times" pitchFamily="2" charset="0"/>
              </a:rPr>
              <a:t>・</a:t>
            </a:r>
            <a:r>
              <a:rPr kumimoji="1" lang="en-US" altLang="ja-JP" dirty="0">
                <a:latin typeface="Times" pitchFamily="2" charset="0"/>
              </a:rPr>
              <a:t>Textbook: English for Primary Teachers </a:t>
            </a:r>
            <a:r>
              <a:rPr kumimoji="1" lang="en-US" altLang="ja-JP" dirty="0">
                <a:latin typeface="Times"/>
                <a:cs typeface="Times"/>
              </a:rPr>
              <a:t>(Slattery &amp; Willis, 2001)</a:t>
            </a:r>
          </a:p>
          <a:p>
            <a:r>
              <a:rPr kumimoji="1" lang="en-US" altLang="ja-JP" dirty="0">
                <a:latin typeface="Times"/>
                <a:cs typeface="Times"/>
              </a:rPr>
              <a:t>(3)Curriculum</a:t>
            </a:r>
          </a:p>
          <a:p>
            <a:r>
              <a:rPr lang="ja-JP" altLang="en-US">
                <a:latin typeface="Times"/>
                <a:cs typeface="Times"/>
              </a:rPr>
              <a:t>・</a:t>
            </a:r>
            <a:r>
              <a:rPr lang="en-US" altLang="ja-JP" dirty="0">
                <a:latin typeface="Times"/>
                <a:cs typeface="Times"/>
              </a:rPr>
              <a:t>1st semester</a:t>
            </a:r>
          </a:p>
          <a:p>
            <a:endParaRPr lang="en-US" altLang="ja-JP" dirty="0">
              <a:latin typeface="Times"/>
              <a:cs typeface="Times"/>
            </a:endParaRPr>
          </a:p>
          <a:p>
            <a:endParaRPr kumimoji="1" lang="ja-JP" altLang="en-US">
              <a:latin typeface="Times"/>
              <a:cs typeface="Times"/>
            </a:endParaRPr>
          </a:p>
          <a:p>
            <a:endParaRPr lang="en-US" dirty="0">
              <a:latin typeface="Franklin Gothic Book" pitchFamily="34" charset="0"/>
            </a:endParaRPr>
          </a:p>
        </p:txBody>
      </p:sp>
      <p:sp>
        <p:nvSpPr>
          <p:cNvPr id="12" name="TextBox 11"/>
          <p:cNvSpPr txBox="1"/>
          <p:nvPr/>
        </p:nvSpPr>
        <p:spPr>
          <a:xfrm>
            <a:off x="17026742" y="9513034"/>
            <a:ext cx="6976258" cy="11018401"/>
          </a:xfrm>
          <a:prstGeom prst="rect">
            <a:avLst/>
          </a:prstGeom>
          <a:noFill/>
        </p:spPr>
        <p:txBody>
          <a:bodyPr wrap="square" lIns="0" tIns="0" rIns="0" bIns="0" rtlCol="0">
            <a:spAutoFit/>
          </a:bodyPr>
          <a:lstStyle/>
          <a:p>
            <a:r>
              <a:rPr lang="en-US" sz="3200" dirty="0">
                <a:solidFill>
                  <a:schemeClr val="tx1">
                    <a:lumMod val="65000"/>
                    <a:lumOff val="35000"/>
                  </a:schemeClr>
                </a:solidFill>
                <a:latin typeface="Franklin Gothic Demi" pitchFamily="34" charset="0"/>
              </a:rPr>
              <a:t>RESULTS</a:t>
            </a:r>
          </a:p>
          <a:p>
            <a:r>
              <a:rPr kumimoji="1" lang="en-US" altLang="ja-JP" b="1" dirty="0">
                <a:latin typeface="Times"/>
                <a:cs typeface="Times"/>
              </a:rPr>
              <a:t>1. Quantitative Data (surveys)</a:t>
            </a:r>
          </a:p>
          <a:p>
            <a:r>
              <a:rPr kumimoji="1" lang="en-US" altLang="ja-JP" dirty="0">
                <a:latin typeface="Times" charset="0"/>
                <a:ea typeface="Times" charset="0"/>
                <a:cs typeface="Times" charset="0"/>
              </a:rPr>
              <a:t>These students had positive attitude toward </a:t>
            </a:r>
            <a:r>
              <a:rPr lang="en-US" altLang="ja-JP" dirty="0">
                <a:latin typeface="Times" charset="0"/>
                <a:ea typeface="Times" charset="0"/>
                <a:cs typeface="Times" charset="0"/>
              </a:rPr>
              <a:t>language learning </a:t>
            </a:r>
            <a:r>
              <a:rPr kumimoji="1" lang="en-US" altLang="ja-JP" dirty="0">
                <a:latin typeface="Times" charset="0"/>
                <a:ea typeface="Times" charset="0"/>
                <a:cs typeface="Times" charset="0"/>
              </a:rPr>
              <a:t>and beliefs about teaching English to children because they engaged in a two-year English program based on CBI before the training started (Nguyen &amp; Sato, 2016; Nguyen, 2017). </a:t>
            </a:r>
          </a:p>
          <a:p>
            <a:r>
              <a:rPr kumimoji="1" lang="en-US" altLang="ja-JP" b="1" dirty="0">
                <a:latin typeface="Times" charset="0"/>
                <a:ea typeface="Times" charset="0"/>
                <a:cs typeface="Times" charset="0"/>
              </a:rPr>
              <a:t>2. Qualitative Data (reflection logs, classroom observations, interviews)</a:t>
            </a:r>
          </a:p>
          <a:p>
            <a:r>
              <a:rPr kumimoji="1" lang="ja-JP" altLang="en-US" b="1">
                <a:latin typeface="Times" charset="0"/>
                <a:ea typeface="Times" charset="0"/>
                <a:cs typeface="Times" charset="0"/>
              </a:rPr>
              <a:t>・</a:t>
            </a:r>
            <a:r>
              <a:rPr kumimoji="1" lang="en-US" altLang="ja-JP" b="1" dirty="0">
                <a:latin typeface="Times" charset="0"/>
                <a:ea typeface="Times" charset="0"/>
                <a:cs typeface="Times" charset="0"/>
              </a:rPr>
              <a:t>1st semester: Three learning stages </a:t>
            </a:r>
          </a:p>
          <a:p>
            <a:r>
              <a:rPr lang="en-US" altLang="ja-JP" dirty="0">
                <a:latin typeface="Times"/>
                <a:cs typeface="Times"/>
              </a:rPr>
              <a:t>(1) enjoy songs and activities without thinking of teaching skills, nervous about demonstration</a:t>
            </a:r>
          </a:p>
          <a:p>
            <a:r>
              <a:rPr lang="en-US" altLang="ja-JP" dirty="0">
                <a:latin typeface="Times"/>
                <a:cs typeface="Times"/>
              </a:rPr>
              <a:t>(2) start arranging the activities from the textbook, become used to demonstration</a:t>
            </a:r>
          </a:p>
          <a:p>
            <a:pPr lvl="0"/>
            <a:r>
              <a:rPr lang="en-US" altLang="ja-JP" dirty="0">
                <a:latin typeface="Times" charset="0"/>
                <a:ea typeface="Times" charset="0"/>
                <a:cs typeface="Times" charset="0"/>
              </a:rPr>
              <a:t>(3) feel some improvement in their teaching, become able to see an activity from the children’s point of view, find difficulties in making a lesson plan with clear goals. </a:t>
            </a:r>
          </a:p>
          <a:p>
            <a:pPr lvl="0"/>
            <a:r>
              <a:rPr kumimoji="1" lang="ja-JP" altLang="en-US">
                <a:latin typeface="Times" pitchFamily="2" charset="0"/>
              </a:rPr>
              <a:t>・</a:t>
            </a:r>
            <a:r>
              <a:rPr kumimoji="1" lang="en-US" altLang="ja-JP" dirty="0">
                <a:latin typeface="Times" pitchFamily="2" charset="0"/>
              </a:rPr>
              <a:t>Interview (at the end of 1st semester)</a:t>
            </a:r>
          </a:p>
          <a:p>
            <a:r>
              <a:rPr kumimoji="1" lang="en-US" altLang="ja-JP" dirty="0">
                <a:latin typeface="Times" charset="0"/>
                <a:ea typeface="Times" charset="0"/>
                <a:cs typeface="Times" charset="0"/>
              </a:rPr>
              <a:t>4 out of 8 </a:t>
            </a:r>
            <a:r>
              <a:rPr lang="en-US" altLang="ja-JP" dirty="0">
                <a:latin typeface="Times" charset="0"/>
                <a:ea typeface="Times" charset="0"/>
                <a:cs typeface="Times" charset="0"/>
              </a:rPr>
              <a:t>students </a:t>
            </a:r>
            <a:r>
              <a:rPr kumimoji="1" lang="en-US" altLang="ja-JP" dirty="0">
                <a:latin typeface="Times" charset="0"/>
                <a:ea typeface="Times" charset="0"/>
                <a:cs typeface="Times" charset="0"/>
              </a:rPr>
              <a:t>said explicitly that they changed their view from just having fun to organizing an activity with clear goals. </a:t>
            </a:r>
          </a:p>
          <a:p>
            <a:r>
              <a:rPr lang="ja-JP" altLang="en-US">
                <a:latin typeface="Times" charset="0"/>
                <a:ea typeface="Times" charset="0"/>
                <a:cs typeface="Times" charset="0"/>
              </a:rPr>
              <a:t>・</a:t>
            </a:r>
            <a:r>
              <a:rPr lang="en-US" altLang="ja-JP" dirty="0">
                <a:latin typeface="Times" charset="0"/>
                <a:ea typeface="Times" charset="0"/>
                <a:cs typeface="Times" charset="0"/>
              </a:rPr>
              <a:t>I had a vague idea about how to teach English to children. I though just having fun is OK. However, through this course I learned that there is a goal for an activity and the teacher has to work out a plan to teach. (Yuko)</a:t>
            </a:r>
          </a:p>
          <a:p>
            <a:r>
              <a:rPr lang="ja-JP" altLang="en-US" b="1">
                <a:latin typeface="Times" pitchFamily="2" charset="0"/>
                <a:ea typeface="Times" charset="0"/>
                <a:cs typeface="Times" charset="0"/>
              </a:rPr>
              <a:t>・</a:t>
            </a:r>
            <a:r>
              <a:rPr lang="en-US" altLang="ja-JP" b="1" dirty="0">
                <a:latin typeface="Times" pitchFamily="2" charset="0"/>
                <a:ea typeface="Times" charset="0"/>
                <a:cs typeface="Times" charset="0"/>
              </a:rPr>
              <a:t>2nd semester: </a:t>
            </a:r>
            <a:r>
              <a:rPr kumimoji="1" lang="en-US" altLang="ja-JP" b="1" dirty="0">
                <a:latin typeface="Times" charset="0"/>
                <a:ea typeface="Times" charset="0"/>
                <a:cs typeface="Times" charset="0"/>
              </a:rPr>
              <a:t>Three learning stages </a:t>
            </a:r>
          </a:p>
          <a:p>
            <a:pPr lvl="0"/>
            <a:r>
              <a:rPr lang="en-US" altLang="ja-JP" dirty="0">
                <a:latin typeface="Times" charset="0"/>
                <a:ea typeface="Times" charset="0"/>
                <a:cs typeface="Times" charset="0"/>
              </a:rPr>
              <a:t>(4) learn the difficulty of teaching reading and writing.</a:t>
            </a:r>
          </a:p>
          <a:p>
            <a:r>
              <a:rPr lang="en-US" altLang="ja-JP" dirty="0">
                <a:latin typeface="Times" charset="0"/>
                <a:ea typeface="Times" charset="0"/>
                <a:cs typeface="Times" charset="0"/>
              </a:rPr>
              <a:t>(5) struggle with how to teach reading and writing to children, gradually understand children’s learning process.</a:t>
            </a:r>
          </a:p>
          <a:p>
            <a:pPr lvl="0"/>
            <a:r>
              <a:rPr lang="en-US" altLang="ja-JP" dirty="0">
                <a:latin typeface="Times" charset="0"/>
                <a:ea typeface="Times" charset="0"/>
                <a:cs typeface="Times" charset="0"/>
              </a:rPr>
              <a:t>(6) further develop their understanding about making a lesson plan with clear goals by integrating four skills. </a:t>
            </a:r>
            <a:endParaRPr lang="ja-JP" altLang="en-US">
              <a:latin typeface="Times" charset="0"/>
              <a:ea typeface="Times" charset="0"/>
              <a:cs typeface="Times" charset="0"/>
            </a:endParaRPr>
          </a:p>
          <a:p>
            <a:r>
              <a:rPr kumimoji="1" lang="ja-JP" altLang="en-US">
                <a:latin typeface="Times" pitchFamily="2" charset="0"/>
              </a:rPr>
              <a:t>・</a:t>
            </a:r>
            <a:r>
              <a:rPr kumimoji="1" lang="en-US" altLang="ja-JP" dirty="0">
                <a:latin typeface="Times" pitchFamily="2" charset="0"/>
              </a:rPr>
              <a:t>Interview (at the end of 2nd semester)</a:t>
            </a:r>
          </a:p>
          <a:p>
            <a:r>
              <a:rPr lang="en-US" altLang="ja-JP" dirty="0">
                <a:latin typeface="Times" charset="0"/>
                <a:ea typeface="Times" charset="0"/>
                <a:cs typeface="Times" charset="0"/>
              </a:rPr>
              <a:t>All 8 students reported </a:t>
            </a:r>
            <a:r>
              <a:rPr kumimoji="1" lang="en-US" altLang="ja-JP" dirty="0">
                <a:latin typeface="Times" charset="0"/>
                <a:ea typeface="Times" charset="0"/>
                <a:cs typeface="Times" charset="0"/>
              </a:rPr>
              <a:t>that they changed their view about teaching English to children. </a:t>
            </a:r>
            <a:r>
              <a:rPr lang="en-US" altLang="ja-JP" dirty="0">
                <a:latin typeface="Times" charset="0"/>
                <a:ea typeface="Times" charset="0"/>
                <a:cs typeface="Times" charset="0"/>
              </a:rPr>
              <a:t>They realized the significance of making a lesson plan with clear goals. </a:t>
            </a:r>
          </a:p>
          <a:p>
            <a:r>
              <a:rPr lang="ja-JP" altLang="en-US">
                <a:latin typeface="Times" charset="0"/>
                <a:ea typeface="Times" charset="0"/>
                <a:cs typeface="Times" charset="0"/>
              </a:rPr>
              <a:t>・</a:t>
            </a:r>
            <a:r>
              <a:rPr lang="en-US" altLang="ja-JP" dirty="0">
                <a:latin typeface="Times" charset="0"/>
                <a:ea typeface="Times" charset="0"/>
                <a:cs typeface="Times" charset="0"/>
              </a:rPr>
              <a:t>Just singing a song, reading a story, or playing a game is not enough. I really understood the importance of the teaching procedure with clear goals and steps. Without them, English class will end up just a fun class, without learning for children. (Satoko)</a:t>
            </a:r>
            <a:endParaRPr kumimoji="1" lang="ja-JP" altLang="en-US">
              <a:latin typeface="Times" charset="0"/>
              <a:ea typeface="Times" charset="0"/>
              <a:cs typeface="Times" charset="0"/>
            </a:endParaRPr>
          </a:p>
          <a:p>
            <a:endParaRPr kumimoji="1" lang="en-US" altLang="ja-JP" dirty="0">
              <a:latin typeface="Times" pitchFamily="2" charset="0"/>
            </a:endParaRPr>
          </a:p>
          <a:p>
            <a:endParaRPr lang="en-US" altLang="ja-JP" dirty="0">
              <a:latin typeface="Times"/>
              <a:cs typeface="Times"/>
            </a:endParaRPr>
          </a:p>
          <a:p>
            <a:endParaRPr kumimoji="1" lang="ja-JP" altLang="en-US">
              <a:latin typeface="Times" charset="0"/>
              <a:ea typeface="Times" charset="0"/>
              <a:cs typeface="Times" charset="0"/>
            </a:endParaRPr>
          </a:p>
          <a:p>
            <a:endParaRPr lang="en-US" dirty="0">
              <a:latin typeface="Franklin Gothic Book" pitchFamily="34" charset="0"/>
            </a:endParaRPr>
          </a:p>
        </p:txBody>
      </p:sp>
      <p:sp>
        <p:nvSpPr>
          <p:cNvPr id="13" name="TextBox 12"/>
          <p:cNvSpPr txBox="1"/>
          <p:nvPr/>
        </p:nvSpPr>
        <p:spPr>
          <a:xfrm>
            <a:off x="24398980" y="9323990"/>
            <a:ext cx="7067203" cy="4647426"/>
          </a:xfrm>
          <a:prstGeom prst="rect">
            <a:avLst/>
          </a:prstGeom>
          <a:noFill/>
        </p:spPr>
        <p:txBody>
          <a:bodyPr wrap="square" lIns="0" tIns="0" rIns="0" bIns="0" rtlCol="0">
            <a:spAutoFit/>
          </a:bodyPr>
          <a:lstStyle/>
          <a:p>
            <a:r>
              <a:rPr lang="en-US" sz="3200" dirty="0">
                <a:solidFill>
                  <a:schemeClr val="tx1">
                    <a:lumMod val="65000"/>
                    <a:lumOff val="35000"/>
                  </a:schemeClr>
                </a:solidFill>
                <a:latin typeface="Franklin Gothic Demi" pitchFamily="34" charset="0"/>
              </a:rPr>
              <a:t>CONCLUSION &amp; IMPRECATIONS</a:t>
            </a:r>
          </a:p>
          <a:p>
            <a:r>
              <a:rPr lang="en-US" altLang="ja-JP" dirty="0">
                <a:latin typeface="Times"/>
                <a:cs typeface="Times"/>
              </a:rPr>
              <a:t>Although previous empirical studies represent the difficulty of changing pre-and in-service teachers’ beliefs and practices, this study shows the possibility to transform pre-service teachers’ beliefs and practices about English language teaching to young learners. In short, altering preservice teachers’ beliefs about learning led to the change of their beliefs about teaching (see Fives, 2015) and </a:t>
            </a:r>
            <a:r>
              <a:rPr lang="en-US" altLang="ja-JP" dirty="0">
                <a:latin typeface="Times"/>
                <a:ea typeface="Times" charset="0"/>
                <a:cs typeface="Times"/>
              </a:rPr>
              <a:t>learning how to teach is not linear. </a:t>
            </a:r>
          </a:p>
          <a:p>
            <a:endParaRPr lang="ja-JP" altLang="en-US">
              <a:latin typeface="Times" charset="0"/>
              <a:ea typeface="Times" charset="0"/>
              <a:cs typeface="Times" charset="0"/>
            </a:endParaRPr>
          </a:p>
          <a:p>
            <a:r>
              <a:rPr lang="en-US" altLang="ja-JP" dirty="0">
                <a:latin typeface="Times"/>
                <a:cs typeface="Times"/>
              </a:rPr>
              <a:t>(1) Students need to engage in a communication-oriented English program to change their beliefs about learning prior to the pre-service training. </a:t>
            </a:r>
          </a:p>
          <a:p>
            <a:r>
              <a:rPr lang="en-US" altLang="ja-JP" dirty="0">
                <a:latin typeface="Times"/>
                <a:cs typeface="Times"/>
              </a:rPr>
              <a:t>(2) They need to go through several stages to develop their teaching skills throughout the entire academic year.</a:t>
            </a:r>
          </a:p>
          <a:p>
            <a:r>
              <a:rPr lang="en-US" altLang="ja-JP" dirty="0">
                <a:latin typeface="Times"/>
                <a:cs typeface="Times"/>
              </a:rPr>
              <a:t>(3) They need sufficient alternative instructional practices “to test out their emerging beliefs” (Johnson, p. 451) so that they can further develop their beliefs and practices. </a:t>
            </a:r>
          </a:p>
          <a:p>
            <a:endParaRPr lang="en-US" dirty="0">
              <a:solidFill>
                <a:schemeClr val="tx1">
                  <a:lumMod val="65000"/>
                  <a:lumOff val="35000"/>
                </a:schemeClr>
              </a:solidFill>
              <a:latin typeface="Franklin Gothic Book" pitchFamily="34" charset="0"/>
            </a:endParaRPr>
          </a:p>
        </p:txBody>
      </p:sp>
      <p:sp>
        <p:nvSpPr>
          <p:cNvPr id="14" name="Rectangle 13"/>
          <p:cNvSpPr/>
          <p:nvPr/>
        </p:nvSpPr>
        <p:spPr>
          <a:xfrm>
            <a:off x="0" y="0"/>
            <a:ext cx="381000" cy="21945600"/>
          </a:xfrm>
          <a:prstGeom prst="rect">
            <a:avLst/>
          </a:prstGeom>
          <a:solidFill>
            <a:srgbClr val="00A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2537400" y="0"/>
            <a:ext cx="381000" cy="21945600"/>
          </a:xfrm>
          <a:prstGeom prst="rect">
            <a:avLst/>
          </a:prstGeom>
          <a:solidFill>
            <a:srgbClr val="00A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416199" y="19531161"/>
            <a:ext cx="5933326" cy="2369880"/>
          </a:xfrm>
          <a:prstGeom prst="rect">
            <a:avLst/>
          </a:prstGeom>
          <a:noFill/>
        </p:spPr>
        <p:txBody>
          <a:bodyPr wrap="square" lIns="0" tIns="0" rIns="0" bIns="0" rtlCol="0">
            <a:spAutoFit/>
          </a:bodyPr>
          <a:lstStyle/>
          <a:p>
            <a:r>
              <a:rPr lang="en-US" sz="2800" dirty="0">
                <a:solidFill>
                  <a:srgbClr val="00A0AF"/>
                </a:solidFill>
                <a:latin typeface="Franklin Gothic Demi" pitchFamily="34" charset="0"/>
              </a:rPr>
              <a:t>References</a:t>
            </a:r>
          </a:p>
          <a:p>
            <a:pPr lvl="0"/>
            <a:r>
              <a:rPr kumimoji="1" lang="en-US" altLang="ja-JP" dirty="0">
                <a:latin typeface="Times"/>
                <a:cs typeface="Times"/>
              </a:rPr>
              <a:t>Farrell, T. (2003). Learning to teach English language during the</a:t>
            </a:r>
          </a:p>
          <a:p>
            <a:pPr lvl="0"/>
            <a:r>
              <a:rPr lang="en-US" altLang="ja-JP" dirty="0">
                <a:latin typeface="Times"/>
                <a:cs typeface="Times"/>
              </a:rPr>
              <a:t>  </a:t>
            </a:r>
            <a:r>
              <a:rPr kumimoji="1" lang="en-US" altLang="ja-JP" dirty="0">
                <a:latin typeface="Times"/>
                <a:cs typeface="Times"/>
              </a:rPr>
              <a:t> first year: personal influences and challenges. </a:t>
            </a:r>
            <a:r>
              <a:rPr kumimoji="1" lang="en-US" altLang="ja-JP" i="1" dirty="0">
                <a:latin typeface="Times"/>
                <a:cs typeface="Times"/>
              </a:rPr>
              <a:t>Teaching and </a:t>
            </a:r>
          </a:p>
          <a:p>
            <a:pPr lvl="0"/>
            <a:r>
              <a:rPr lang="en-US" altLang="ja-JP" i="1" dirty="0">
                <a:latin typeface="Times"/>
                <a:cs typeface="Times"/>
              </a:rPr>
              <a:t>   </a:t>
            </a:r>
            <a:r>
              <a:rPr kumimoji="1" lang="en-US" altLang="ja-JP" i="1" dirty="0">
                <a:latin typeface="Times"/>
                <a:cs typeface="Times"/>
              </a:rPr>
              <a:t>Teacher Education 19</a:t>
            </a:r>
            <a:r>
              <a:rPr kumimoji="1" lang="en-US" altLang="ja-JP" dirty="0">
                <a:latin typeface="Times"/>
                <a:cs typeface="Times"/>
              </a:rPr>
              <a:t>, 95-111. </a:t>
            </a:r>
            <a:endParaRPr lang="en-US" altLang="ja-JP" dirty="0">
              <a:latin typeface="Times"/>
              <a:cs typeface="Times"/>
            </a:endParaRPr>
          </a:p>
          <a:p>
            <a:r>
              <a:rPr lang="en-US" dirty="0">
                <a:latin typeface="Times" pitchFamily="2" charset="0"/>
              </a:rPr>
              <a:t>Fives, (2015).</a:t>
            </a:r>
            <a:r>
              <a:rPr lang="en-US" altLang="ja-JP" dirty="0"/>
              <a:t> </a:t>
            </a:r>
            <a:r>
              <a:rPr lang="en-US" altLang="ja-JP" dirty="0">
                <a:latin typeface="Times" pitchFamily="2" charset="0"/>
              </a:rPr>
              <a:t>Teachers’ beliefs about teaching (and learning). </a:t>
            </a:r>
          </a:p>
          <a:p>
            <a:r>
              <a:rPr lang="en-US" altLang="ja-JP" dirty="0">
                <a:latin typeface="Times" pitchFamily="2" charset="0"/>
              </a:rPr>
              <a:t>  In H. Fives &amp; M. G. Gill, (Eds.) (2015).</a:t>
            </a:r>
            <a:r>
              <a:rPr lang="en-US" altLang="ja-JP" i="1" dirty="0">
                <a:latin typeface="Times" pitchFamily="2" charset="0"/>
              </a:rPr>
              <a:t> International</a:t>
            </a:r>
          </a:p>
          <a:p>
            <a:r>
              <a:rPr lang="en-US" altLang="ja-JP" i="1" dirty="0">
                <a:latin typeface="Times" pitchFamily="2" charset="0"/>
              </a:rPr>
              <a:t>  handbook of research on teachers’ beliefs </a:t>
            </a:r>
            <a:r>
              <a:rPr lang="en-US" altLang="ja-JP" dirty="0">
                <a:latin typeface="Times" pitchFamily="2" charset="0"/>
              </a:rPr>
              <a:t>(pp. 249-265).</a:t>
            </a:r>
            <a:endParaRPr lang="ja-JP" altLang="ja-JP">
              <a:latin typeface="Times" pitchFamily="2" charset="0"/>
            </a:endParaRPr>
          </a:p>
          <a:p>
            <a:r>
              <a:rPr lang="en-US" dirty="0">
                <a:latin typeface="Times" pitchFamily="2" charset="0"/>
              </a:rPr>
              <a:t> </a:t>
            </a:r>
            <a:r>
              <a:rPr lang="en-US" altLang="ja-JP" dirty="0">
                <a:latin typeface="Times" pitchFamily="2" charset="0"/>
              </a:rPr>
              <a:t>London: Routledge</a:t>
            </a:r>
            <a:endParaRPr lang="en-US" dirty="0">
              <a:latin typeface="Times" pitchFamily="2" charset="0"/>
            </a:endParaRPr>
          </a:p>
        </p:txBody>
      </p:sp>
      <p:cxnSp>
        <p:nvCxnSpPr>
          <p:cNvPr id="21" name="Straight Connector 20"/>
          <p:cNvCxnSpPr/>
          <p:nvPr/>
        </p:nvCxnSpPr>
        <p:spPr>
          <a:xfrm>
            <a:off x="431115" y="19431000"/>
            <a:ext cx="30861000" cy="0"/>
          </a:xfrm>
          <a:prstGeom prst="lin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384499" y="3924300"/>
            <a:ext cx="7319846" cy="18358872"/>
          </a:xfrm>
          <a:prstGeom prst="rect">
            <a:avLst/>
          </a:prstGeom>
          <a:noFill/>
        </p:spPr>
        <p:txBody>
          <a:bodyPr wrap="square" lIns="0" tIns="0" rIns="0" bIns="0" rtlCol="0">
            <a:spAutoFit/>
          </a:bodyPr>
          <a:lstStyle/>
          <a:p>
            <a:r>
              <a:rPr lang="en-US" sz="3200" dirty="0">
                <a:solidFill>
                  <a:schemeClr val="tx1">
                    <a:lumMod val="65000"/>
                    <a:lumOff val="35000"/>
                  </a:schemeClr>
                </a:solidFill>
                <a:latin typeface="Franklin Gothic Demi" pitchFamily="34" charset="0"/>
              </a:rPr>
              <a:t>INTRODUCTION</a:t>
            </a:r>
          </a:p>
          <a:p>
            <a:endParaRPr lang="en-US" sz="800" dirty="0">
              <a:solidFill>
                <a:schemeClr val="tx1">
                  <a:lumMod val="65000"/>
                  <a:lumOff val="35000"/>
                </a:schemeClr>
              </a:solidFill>
              <a:latin typeface="Franklin Gothic Book" pitchFamily="34" charset="0"/>
            </a:endParaRPr>
          </a:p>
          <a:p>
            <a:pPr>
              <a:spcBef>
                <a:spcPts val="600"/>
              </a:spcBef>
            </a:pPr>
            <a:r>
              <a:rPr lang="en-US" altLang="ja-JP" dirty="0">
                <a:latin typeface="Times" pitchFamily="2" charset="0"/>
              </a:rPr>
              <a:t>Although the Japanese government decided to make English a formal subject for fifth and sixth graders from 2020, there has been little discussion about how to prepare English teachers. In fact, Curtain and Dahlberg (2004) pointed out that lack of skillful teachers has been a serious issue in teaching foreign languages to elementary school students all over the world. Moreover, in the research on TBLT “the role of the teacher has received scant attention” (Van den Branden, 2016, p.164). This study will report how Japanese university students who desire to be elementary school teachers transform their beliefs about English language teaching to young learners through TBLT-based teacher education. </a:t>
            </a:r>
          </a:p>
          <a:p>
            <a:pPr>
              <a:spcBef>
                <a:spcPts val="600"/>
              </a:spcBef>
            </a:pPr>
            <a:endParaRPr lang="ja-JP" altLang="ja-JP"/>
          </a:p>
          <a:p>
            <a:pPr>
              <a:spcBef>
                <a:spcPts val="600"/>
              </a:spcBef>
            </a:pPr>
            <a:r>
              <a:rPr lang="en-US" altLang="ja-JP" sz="3200" dirty="0">
                <a:solidFill>
                  <a:schemeClr val="tx1">
                    <a:lumMod val="65000"/>
                    <a:lumOff val="35000"/>
                  </a:schemeClr>
                </a:solidFill>
                <a:latin typeface="Franklin Gothic Demi" pitchFamily="34" charset="0"/>
              </a:rPr>
              <a:t>LITERATURE REVIEW</a:t>
            </a:r>
          </a:p>
          <a:p>
            <a:r>
              <a:rPr kumimoji="1" lang="en-US" altLang="ja-JP" b="1" dirty="0">
                <a:latin typeface="Times" pitchFamily="2" charset="0"/>
                <a:cs typeface="Times"/>
              </a:rPr>
              <a:t>1. Teacher Beliefs</a:t>
            </a:r>
          </a:p>
          <a:p>
            <a:r>
              <a:rPr kumimoji="1" lang="en-US" altLang="ja-JP" dirty="0" err="1">
                <a:latin typeface="Times" pitchFamily="2" charset="0"/>
                <a:cs typeface="Times"/>
              </a:rPr>
              <a:t>Pajares</a:t>
            </a:r>
            <a:r>
              <a:rPr kumimoji="1" lang="ja-JP" altLang="en-US">
                <a:latin typeface="Times" pitchFamily="2" charset="0"/>
                <a:cs typeface="Times"/>
              </a:rPr>
              <a:t> </a:t>
            </a:r>
            <a:r>
              <a:rPr kumimoji="1" lang="en-US" altLang="ja-JP" dirty="0">
                <a:latin typeface="Times" pitchFamily="2" charset="0"/>
                <a:cs typeface="Times"/>
              </a:rPr>
              <a:t>(1992)</a:t>
            </a:r>
            <a:r>
              <a:rPr kumimoji="1" lang="ja-JP" altLang="en-US">
                <a:latin typeface="Times" pitchFamily="2" charset="0"/>
                <a:cs typeface="Times"/>
              </a:rPr>
              <a:t> </a:t>
            </a:r>
            <a:r>
              <a:rPr kumimoji="1" lang="en-US" altLang="ja-JP" dirty="0">
                <a:latin typeface="Times" pitchFamily="2" charset="0"/>
                <a:cs typeface="Times"/>
              </a:rPr>
              <a:t>reviewed</a:t>
            </a:r>
            <a:r>
              <a:rPr kumimoji="1" lang="ja-JP" altLang="en-US">
                <a:latin typeface="Times" pitchFamily="2" charset="0"/>
                <a:cs typeface="Times"/>
              </a:rPr>
              <a:t> </a:t>
            </a:r>
            <a:r>
              <a:rPr kumimoji="1" lang="en-US" altLang="ja-JP" dirty="0">
                <a:latin typeface="Times" pitchFamily="2" charset="0"/>
                <a:cs typeface="Times"/>
              </a:rPr>
              <a:t>research</a:t>
            </a:r>
            <a:r>
              <a:rPr kumimoji="1" lang="ja-JP" altLang="en-US">
                <a:latin typeface="Times" pitchFamily="2" charset="0"/>
                <a:cs typeface="Times"/>
              </a:rPr>
              <a:t> </a:t>
            </a:r>
            <a:r>
              <a:rPr kumimoji="1" lang="en-US" altLang="ja-JP" dirty="0">
                <a:latin typeface="Times" pitchFamily="2" charset="0"/>
                <a:cs typeface="Times"/>
              </a:rPr>
              <a:t>on</a:t>
            </a:r>
            <a:r>
              <a:rPr kumimoji="1" lang="ja-JP" altLang="en-US">
                <a:latin typeface="Times" pitchFamily="2" charset="0"/>
                <a:cs typeface="Times"/>
              </a:rPr>
              <a:t> </a:t>
            </a:r>
            <a:r>
              <a:rPr kumimoji="1" lang="en-US" altLang="ja-JP" dirty="0">
                <a:latin typeface="Times" pitchFamily="2" charset="0"/>
                <a:cs typeface="Times"/>
              </a:rPr>
              <a:t>teachers’</a:t>
            </a:r>
            <a:r>
              <a:rPr kumimoji="1" lang="ja-JP" altLang="en-US">
                <a:latin typeface="Times" pitchFamily="2" charset="0"/>
                <a:cs typeface="Times"/>
              </a:rPr>
              <a:t> </a:t>
            </a:r>
            <a:r>
              <a:rPr kumimoji="1" lang="en-US" altLang="ja-JP" dirty="0">
                <a:latin typeface="Times" pitchFamily="2" charset="0"/>
                <a:cs typeface="Times"/>
              </a:rPr>
              <a:t>beliefs</a:t>
            </a:r>
            <a:r>
              <a:rPr kumimoji="1" lang="ja-JP" altLang="en-US">
                <a:latin typeface="Times" pitchFamily="2" charset="0"/>
                <a:cs typeface="Times"/>
              </a:rPr>
              <a:t> </a:t>
            </a:r>
            <a:r>
              <a:rPr kumimoji="1" lang="en-US" altLang="ja-JP" dirty="0">
                <a:latin typeface="Times" pitchFamily="2" charset="0"/>
                <a:cs typeface="Times"/>
              </a:rPr>
              <a:t>and</a:t>
            </a:r>
            <a:r>
              <a:rPr kumimoji="1" lang="ja-JP" altLang="en-US">
                <a:latin typeface="Times" pitchFamily="2" charset="0"/>
                <a:cs typeface="Times"/>
              </a:rPr>
              <a:t> </a:t>
            </a:r>
            <a:r>
              <a:rPr kumimoji="1" lang="en-US" altLang="ja-JP" dirty="0">
                <a:latin typeface="Times" pitchFamily="2" charset="0"/>
                <a:cs typeface="Times"/>
              </a:rPr>
              <a:t>summarized</a:t>
            </a:r>
            <a:r>
              <a:rPr kumimoji="1" lang="ja-JP" altLang="en-US">
                <a:latin typeface="Times" pitchFamily="2" charset="0"/>
                <a:cs typeface="Times"/>
              </a:rPr>
              <a:t> </a:t>
            </a:r>
            <a:r>
              <a:rPr kumimoji="1" lang="en-US" altLang="ja-JP" dirty="0">
                <a:latin typeface="Times" pitchFamily="2" charset="0"/>
                <a:cs typeface="Times"/>
              </a:rPr>
              <a:t>16</a:t>
            </a:r>
            <a:r>
              <a:rPr kumimoji="1" lang="ja-JP" altLang="en-US">
                <a:latin typeface="Times" pitchFamily="2" charset="0"/>
                <a:cs typeface="Times"/>
              </a:rPr>
              <a:t> </a:t>
            </a:r>
            <a:r>
              <a:rPr kumimoji="1" lang="en-US" altLang="ja-JP" dirty="0">
                <a:latin typeface="Times" pitchFamily="2" charset="0"/>
                <a:cs typeface="Times"/>
              </a:rPr>
              <a:t>fundamental</a:t>
            </a:r>
            <a:r>
              <a:rPr kumimoji="1" lang="ja-JP" altLang="en-US">
                <a:latin typeface="Times" pitchFamily="2" charset="0"/>
                <a:cs typeface="Times"/>
              </a:rPr>
              <a:t> </a:t>
            </a:r>
            <a:r>
              <a:rPr kumimoji="1" lang="en-US" altLang="ja-JP" dirty="0">
                <a:latin typeface="Times" pitchFamily="2" charset="0"/>
                <a:cs typeface="Times"/>
              </a:rPr>
              <a:t>assumptions</a:t>
            </a:r>
            <a:r>
              <a:rPr lang="ja-JP" altLang="en-US">
                <a:latin typeface="Times" pitchFamily="2" charset="0"/>
                <a:cs typeface="Times"/>
              </a:rPr>
              <a:t>. </a:t>
            </a:r>
            <a:endParaRPr lang="en-US" altLang="ja-JP" dirty="0">
              <a:latin typeface="Times" pitchFamily="2" charset="0"/>
              <a:cs typeface="Times"/>
            </a:endParaRPr>
          </a:p>
          <a:p>
            <a:r>
              <a:rPr kumimoji="1" lang="en-US" altLang="ja-JP" dirty="0">
                <a:latin typeface="Times" pitchFamily="2" charset="0"/>
                <a:cs typeface="Times"/>
              </a:rPr>
              <a:t>(1) Beliefs</a:t>
            </a:r>
            <a:r>
              <a:rPr kumimoji="1" lang="ja-JP" altLang="en-US">
                <a:latin typeface="Times" pitchFamily="2" charset="0"/>
                <a:cs typeface="Times"/>
              </a:rPr>
              <a:t> </a:t>
            </a:r>
            <a:r>
              <a:rPr kumimoji="1" lang="en-US" altLang="ja-JP" dirty="0">
                <a:latin typeface="Times" pitchFamily="2" charset="0"/>
                <a:cs typeface="Times"/>
              </a:rPr>
              <a:t>are</a:t>
            </a:r>
            <a:r>
              <a:rPr kumimoji="1" lang="ja-JP" altLang="en-US">
                <a:latin typeface="Times" pitchFamily="2" charset="0"/>
                <a:cs typeface="Times"/>
              </a:rPr>
              <a:t> </a:t>
            </a:r>
            <a:r>
              <a:rPr kumimoji="1" lang="en-US" altLang="ja-JP" dirty="0">
                <a:latin typeface="Times" pitchFamily="2" charset="0"/>
                <a:cs typeface="Times"/>
              </a:rPr>
              <a:t>formed</a:t>
            </a:r>
            <a:r>
              <a:rPr kumimoji="1" lang="ja-JP" altLang="en-US">
                <a:latin typeface="Times" pitchFamily="2" charset="0"/>
                <a:cs typeface="Times"/>
              </a:rPr>
              <a:t> </a:t>
            </a:r>
            <a:r>
              <a:rPr kumimoji="1" lang="en-US" altLang="ja-JP" dirty="0">
                <a:latin typeface="Times" pitchFamily="2" charset="0"/>
                <a:cs typeface="Times"/>
              </a:rPr>
              <a:t>early</a:t>
            </a:r>
            <a:r>
              <a:rPr kumimoji="1" lang="ja-JP" altLang="en-US">
                <a:latin typeface="Times" pitchFamily="2" charset="0"/>
                <a:cs typeface="Times"/>
              </a:rPr>
              <a:t> </a:t>
            </a:r>
            <a:r>
              <a:rPr kumimoji="1" lang="en-US" altLang="ja-JP" dirty="0">
                <a:latin typeface="Times" pitchFamily="2" charset="0"/>
                <a:cs typeface="Times"/>
              </a:rPr>
              <a:t>and</a:t>
            </a:r>
            <a:r>
              <a:rPr kumimoji="1" lang="ja-JP" altLang="en-US">
                <a:latin typeface="Times" pitchFamily="2" charset="0"/>
                <a:cs typeface="Times"/>
              </a:rPr>
              <a:t> </a:t>
            </a:r>
            <a:r>
              <a:rPr kumimoji="1" lang="en-US" altLang="ja-JP" dirty="0">
                <a:latin typeface="Times" pitchFamily="2" charset="0"/>
                <a:cs typeface="Times"/>
              </a:rPr>
              <a:t>tend</a:t>
            </a:r>
            <a:r>
              <a:rPr kumimoji="1" lang="ja-JP" altLang="en-US">
                <a:latin typeface="Times" pitchFamily="2" charset="0"/>
                <a:cs typeface="Times"/>
              </a:rPr>
              <a:t> </a:t>
            </a:r>
            <a:r>
              <a:rPr kumimoji="1" lang="en-US" altLang="ja-JP" dirty="0">
                <a:latin typeface="Times" pitchFamily="2" charset="0"/>
                <a:cs typeface="Times"/>
              </a:rPr>
              <a:t>to</a:t>
            </a:r>
            <a:r>
              <a:rPr kumimoji="1" lang="ja-JP" altLang="en-US">
                <a:latin typeface="Times" pitchFamily="2" charset="0"/>
                <a:cs typeface="Times"/>
              </a:rPr>
              <a:t> </a:t>
            </a:r>
            <a:r>
              <a:rPr kumimoji="1" lang="en-US" altLang="ja-JP" dirty="0">
                <a:latin typeface="Times" pitchFamily="2" charset="0"/>
                <a:cs typeface="Times"/>
              </a:rPr>
              <a:t>self-perpetuate.</a:t>
            </a:r>
          </a:p>
          <a:p>
            <a:r>
              <a:rPr lang="en-US" altLang="ja-JP" dirty="0">
                <a:latin typeface="Times" pitchFamily="2" charset="0"/>
                <a:cs typeface="Times"/>
              </a:rPr>
              <a:t>(2) Beliefs about teaching are well established by the time a student gets to college.</a:t>
            </a:r>
          </a:p>
          <a:p>
            <a:r>
              <a:rPr kumimoji="1" lang="en-US" altLang="ja-JP" dirty="0">
                <a:latin typeface="Times" pitchFamily="2" charset="0"/>
                <a:cs typeface="Times"/>
              </a:rPr>
              <a:t>(3) Changes in beliefs during adulthood are rare.</a:t>
            </a:r>
          </a:p>
          <a:p>
            <a:r>
              <a:rPr lang="en-US" altLang="ja-JP" dirty="0">
                <a:latin typeface="Times" pitchFamily="2" charset="0"/>
                <a:cs typeface="Times"/>
              </a:rPr>
              <a:t>(4) Beliefs are instrumental in defining tasks and selecting the cognitive tools with which to interpret, plan, and make decisions regarding such tasks.</a:t>
            </a:r>
          </a:p>
          <a:p>
            <a:r>
              <a:rPr kumimoji="1" lang="en-US" altLang="ja-JP" dirty="0">
                <a:latin typeface="Times" pitchFamily="2" charset="0"/>
                <a:cs typeface="Times"/>
              </a:rPr>
              <a:t>(5) Individuals’ beliefs strongly affect their behavior (for complete discussion on all 16 assumptions, see </a:t>
            </a:r>
            <a:r>
              <a:rPr kumimoji="1" lang="en-US" altLang="ja-JP" dirty="0" err="1">
                <a:latin typeface="Times" pitchFamily="2" charset="0"/>
                <a:cs typeface="Times"/>
              </a:rPr>
              <a:t>Pajares</a:t>
            </a:r>
            <a:r>
              <a:rPr kumimoji="1" lang="en-US" altLang="ja-JP" dirty="0">
                <a:latin typeface="Times" pitchFamily="2" charset="0"/>
                <a:cs typeface="Times"/>
              </a:rPr>
              <a:t>, 1992, pp. 324-326).</a:t>
            </a:r>
          </a:p>
          <a:p>
            <a:r>
              <a:rPr kumimoji="1" lang="en-US" altLang="ja-JP" dirty="0">
                <a:latin typeface="Times"/>
                <a:cs typeface="Times"/>
              </a:rPr>
              <a:t>In short, </a:t>
            </a:r>
          </a:p>
          <a:p>
            <a:r>
              <a:rPr kumimoji="1" lang="en-US" altLang="ja-JP" dirty="0">
                <a:latin typeface="Times"/>
                <a:cs typeface="Times"/>
              </a:rPr>
              <a:t>“Teachers make decisions on the bases on a personal sense of what works, but without examining the beliefs underlying a sense of ‘working,</a:t>
            </a:r>
            <a:r>
              <a:rPr lang="en-US" altLang="ja-JP" dirty="0">
                <a:latin typeface="Times"/>
                <a:cs typeface="Times"/>
              </a:rPr>
              <a:t>’</a:t>
            </a:r>
            <a:r>
              <a:rPr kumimoji="1" lang="en-US" altLang="ja-JP" dirty="0">
                <a:latin typeface="Times"/>
                <a:cs typeface="Times"/>
              </a:rPr>
              <a:t> teachers may perpetuate practices based on questionable assumptions and beliefs” (Richardson, 1994, p. 6). </a:t>
            </a:r>
            <a:endParaRPr kumimoji="1" lang="ja-JP" altLang="en-US">
              <a:latin typeface="Times"/>
              <a:cs typeface="Times"/>
            </a:endParaRPr>
          </a:p>
          <a:p>
            <a:r>
              <a:rPr kumimoji="1" lang="en-US" altLang="ja-JP" b="1" dirty="0">
                <a:latin typeface="Times"/>
                <a:cs typeface="Times"/>
              </a:rPr>
              <a:t>2. Pre-service teachers’ beliefs</a:t>
            </a:r>
          </a:p>
          <a:p>
            <a:r>
              <a:rPr lang="en-US" altLang="ja-JP" dirty="0">
                <a:latin typeface="Times"/>
                <a:cs typeface="Times"/>
              </a:rPr>
              <a:t>(1) Fox (1993) conducted a survey of 147 first-year graduate teaching assistants in French at twenty universities in the United States. He reported that teaching assistants did not conceptualize language according to the model of communicative competence (</a:t>
            </a:r>
            <a:r>
              <a:rPr lang="en-US" altLang="ja-JP" dirty="0" err="1">
                <a:latin typeface="Times"/>
                <a:cs typeface="Times"/>
              </a:rPr>
              <a:t>Canale</a:t>
            </a:r>
            <a:r>
              <a:rPr lang="en-US" altLang="ja-JP" dirty="0">
                <a:latin typeface="Times"/>
                <a:cs typeface="Times"/>
              </a:rPr>
              <a:t> &amp; Swain, 1980). Instead, they showed a strong emphasis on grammar at the expense of communicative activities. </a:t>
            </a:r>
            <a:endParaRPr kumimoji="1" lang="ja-JP" altLang="en-US">
              <a:latin typeface="Times"/>
              <a:cs typeface="Times"/>
            </a:endParaRPr>
          </a:p>
          <a:p>
            <a:r>
              <a:rPr kumimoji="1" lang="en-US" altLang="ja-JP" dirty="0">
                <a:latin typeface="Times"/>
                <a:cs typeface="Times"/>
              </a:rPr>
              <a:t>(2) Johnson (1994) conducted a study on four pre-service</a:t>
            </a:r>
            <a:r>
              <a:rPr kumimoji="1" lang="ja-JP" altLang="en-US">
                <a:latin typeface="Times"/>
                <a:cs typeface="Times"/>
              </a:rPr>
              <a:t> </a:t>
            </a:r>
            <a:r>
              <a:rPr kumimoji="1" lang="en-US" altLang="ja-JP" dirty="0">
                <a:latin typeface="Times"/>
                <a:cs typeface="Times"/>
              </a:rPr>
              <a:t>language</a:t>
            </a:r>
            <a:r>
              <a:rPr kumimoji="1" lang="ja-JP" altLang="en-US">
                <a:latin typeface="Times"/>
                <a:cs typeface="Times"/>
              </a:rPr>
              <a:t> </a:t>
            </a:r>
            <a:r>
              <a:rPr kumimoji="1" lang="en-US" altLang="ja-JP" dirty="0">
                <a:latin typeface="Times"/>
                <a:cs typeface="Times"/>
              </a:rPr>
              <a:t>teachers.</a:t>
            </a:r>
            <a:r>
              <a:rPr kumimoji="1" lang="ja-JP" altLang="en-US">
                <a:latin typeface="Times"/>
                <a:cs typeface="Times"/>
              </a:rPr>
              <a:t> </a:t>
            </a:r>
            <a:r>
              <a:rPr kumimoji="1" lang="en-US" altLang="ja-JP" dirty="0">
                <a:latin typeface="Times"/>
                <a:cs typeface="Times"/>
              </a:rPr>
              <a:t>She</a:t>
            </a:r>
            <a:r>
              <a:rPr kumimoji="1" lang="ja-JP" altLang="en-US">
                <a:latin typeface="Times"/>
                <a:cs typeface="Times"/>
              </a:rPr>
              <a:t> </a:t>
            </a:r>
            <a:r>
              <a:rPr kumimoji="1" lang="en-US" altLang="ja-JP" dirty="0">
                <a:latin typeface="Times"/>
                <a:cs typeface="Times"/>
              </a:rPr>
              <a:t>concluded</a:t>
            </a:r>
            <a:r>
              <a:rPr kumimoji="1" lang="ja-JP" altLang="en-US">
                <a:latin typeface="Times"/>
                <a:cs typeface="Times"/>
              </a:rPr>
              <a:t> </a:t>
            </a:r>
            <a:r>
              <a:rPr lang="en-US" altLang="ja-JP" dirty="0">
                <a:latin typeface="Times"/>
                <a:cs typeface="Times"/>
              </a:rPr>
              <a:t>that prior beliefs based on formal language learning experiences were so powerful that pre-service teachers could not alter their beliefs without sufficient alternative instructional practices “to test out their emerging beliefs” (p. 451). </a:t>
            </a:r>
          </a:p>
          <a:p>
            <a:r>
              <a:rPr lang="en-US" altLang="ja-JP" b="1" dirty="0">
                <a:latin typeface="Times"/>
                <a:cs typeface="Times"/>
              </a:rPr>
              <a:t>3. Research issue</a:t>
            </a:r>
          </a:p>
          <a:p>
            <a:r>
              <a:rPr lang="en-US" altLang="ja-JP" dirty="0">
                <a:latin typeface="Times"/>
                <a:cs typeface="Times"/>
              </a:rPr>
              <a:t>Although previous e</a:t>
            </a:r>
            <a:r>
              <a:rPr kumimoji="1" lang="en-US" altLang="ja-JP" dirty="0">
                <a:latin typeface="Times"/>
                <a:cs typeface="Times"/>
              </a:rPr>
              <a:t>mpirical studies represent the difficulty </a:t>
            </a:r>
            <a:r>
              <a:rPr lang="en-US" altLang="ja-JP" dirty="0">
                <a:latin typeface="Times"/>
                <a:cs typeface="Times"/>
              </a:rPr>
              <a:t>in</a:t>
            </a:r>
            <a:r>
              <a:rPr kumimoji="1" lang="en-US" altLang="ja-JP" dirty="0">
                <a:latin typeface="Times"/>
                <a:cs typeface="Times"/>
              </a:rPr>
              <a:t> changing beliefs and practices of in-service teachers (</a:t>
            </a:r>
            <a:r>
              <a:rPr kumimoji="1" lang="en-US" altLang="ja-JP" dirty="0" err="1">
                <a:latin typeface="Times"/>
                <a:cs typeface="Times"/>
              </a:rPr>
              <a:t>Karavas-Doukas</a:t>
            </a:r>
            <a:r>
              <a:rPr kumimoji="1" lang="en-US" altLang="ja-JP" dirty="0">
                <a:latin typeface="Times"/>
                <a:cs typeface="Times"/>
              </a:rPr>
              <a:t>, 1996; Lamb, 1995; Sato &amp; </a:t>
            </a:r>
            <a:r>
              <a:rPr kumimoji="1" lang="en-US" altLang="ja-JP" dirty="0" err="1">
                <a:latin typeface="Times"/>
                <a:cs typeface="Times"/>
              </a:rPr>
              <a:t>Kleinsasser</a:t>
            </a:r>
            <a:r>
              <a:rPr kumimoji="1" lang="en-US" altLang="ja-JP" dirty="0">
                <a:latin typeface="Times"/>
                <a:cs typeface="Times"/>
              </a:rPr>
              <a:t>, 1999; Sato &amp; </a:t>
            </a:r>
            <a:r>
              <a:rPr kumimoji="1" lang="en-US" altLang="ja-JP" dirty="0" err="1">
                <a:latin typeface="Times"/>
                <a:cs typeface="Times"/>
              </a:rPr>
              <a:t>Kleinsasser</a:t>
            </a:r>
            <a:r>
              <a:rPr kumimoji="1" lang="en-US" altLang="ja-JP" dirty="0">
                <a:latin typeface="Times"/>
                <a:cs typeface="Times"/>
              </a:rPr>
              <a:t>, 2004) as well as pre-service teachers (Fox, 1993; Johnson, 1994), little research has been done on pre-service</a:t>
            </a:r>
            <a:r>
              <a:rPr kumimoji="1" lang="ja-JP" altLang="en-US">
                <a:latin typeface="Times"/>
                <a:cs typeface="Times"/>
              </a:rPr>
              <a:t> </a:t>
            </a:r>
            <a:r>
              <a:rPr kumimoji="1" lang="en-US" altLang="ja-JP" dirty="0">
                <a:latin typeface="Times"/>
                <a:cs typeface="Times"/>
              </a:rPr>
              <a:t>elementary</a:t>
            </a:r>
            <a:r>
              <a:rPr kumimoji="1" lang="ja-JP" altLang="en-US">
                <a:latin typeface="Times"/>
                <a:cs typeface="Times"/>
              </a:rPr>
              <a:t> </a:t>
            </a:r>
            <a:r>
              <a:rPr kumimoji="1" lang="en-US" altLang="ja-JP" dirty="0">
                <a:latin typeface="Times"/>
                <a:cs typeface="Times"/>
              </a:rPr>
              <a:t>school</a:t>
            </a:r>
            <a:r>
              <a:rPr kumimoji="1" lang="ja-JP" altLang="en-US">
                <a:latin typeface="Times"/>
                <a:cs typeface="Times"/>
              </a:rPr>
              <a:t> </a:t>
            </a:r>
            <a:r>
              <a:rPr kumimoji="1" lang="en-US" altLang="ja-JP" dirty="0">
                <a:latin typeface="Times"/>
                <a:cs typeface="Times"/>
              </a:rPr>
              <a:t>teachers’</a:t>
            </a:r>
            <a:r>
              <a:rPr kumimoji="1" lang="ja-JP" altLang="en-US">
                <a:latin typeface="Times"/>
                <a:cs typeface="Times"/>
              </a:rPr>
              <a:t> </a:t>
            </a:r>
            <a:r>
              <a:rPr kumimoji="1" lang="en-US" altLang="ja-JP" dirty="0">
                <a:latin typeface="Times"/>
                <a:cs typeface="Times"/>
              </a:rPr>
              <a:t>beliefs</a:t>
            </a:r>
            <a:r>
              <a:rPr kumimoji="1" lang="ja-JP" altLang="en-US">
                <a:latin typeface="Times"/>
                <a:cs typeface="Times"/>
              </a:rPr>
              <a:t> </a:t>
            </a:r>
            <a:r>
              <a:rPr kumimoji="1" lang="en-US" altLang="ja-JP" dirty="0">
                <a:latin typeface="Times"/>
                <a:cs typeface="Times"/>
              </a:rPr>
              <a:t>and</a:t>
            </a:r>
            <a:r>
              <a:rPr kumimoji="1" lang="ja-JP" altLang="en-US">
                <a:latin typeface="Times"/>
                <a:cs typeface="Times"/>
              </a:rPr>
              <a:t> </a:t>
            </a:r>
            <a:r>
              <a:rPr kumimoji="1" lang="en-US" altLang="ja-JP" dirty="0">
                <a:latin typeface="Times"/>
                <a:cs typeface="Times"/>
              </a:rPr>
              <a:t>practices. Moreover, little research has been conducted as to how pre-service teachers learn to teach, who have already changed their beliefs about a foreign language learning from traditional teacher-centered one to more communicative, student-centered one. Are they ready to develop their teaching skills? Fives (2015) affirms that “Research on teachers’ beliefs needs to expand to clear investigations of beliefs about learning as distinct from beliefs about teaching, as the former serve as the foundation for the latter” (p. 261). </a:t>
            </a:r>
            <a:endParaRPr kumimoji="1" lang="ja-JP" altLang="en-US">
              <a:latin typeface="Times"/>
              <a:cs typeface="Times"/>
            </a:endParaRPr>
          </a:p>
          <a:p>
            <a:endParaRPr kumimoji="1" lang="en-US" altLang="ja-JP" dirty="0">
              <a:latin typeface="Times"/>
              <a:cs typeface="Times"/>
            </a:endParaRPr>
          </a:p>
          <a:p>
            <a:endParaRPr kumimoji="1" lang="en-US" altLang="ja-JP" dirty="0">
              <a:latin typeface="Times"/>
              <a:cs typeface="Times"/>
            </a:endParaRPr>
          </a:p>
          <a:p>
            <a:endParaRPr kumimoji="1" lang="en-US" altLang="ja-JP" dirty="0">
              <a:latin typeface="Times" pitchFamily="2" charset="0"/>
              <a:cs typeface="Times"/>
            </a:endParaRPr>
          </a:p>
          <a:p>
            <a:pPr>
              <a:spcBef>
                <a:spcPts val="600"/>
              </a:spcBef>
            </a:pPr>
            <a:endParaRPr lang="en-US" altLang="ja-JP" sz="3200" dirty="0">
              <a:solidFill>
                <a:schemeClr val="tx1">
                  <a:lumMod val="65000"/>
                  <a:lumOff val="35000"/>
                </a:schemeClr>
              </a:solidFill>
              <a:latin typeface="Franklin Gothic Demi" pitchFamily="34" charset="0"/>
            </a:endParaRPr>
          </a:p>
          <a:p>
            <a:pPr>
              <a:spcBef>
                <a:spcPts val="600"/>
              </a:spcBef>
            </a:pPr>
            <a:endParaRPr lang="en-US" altLang="ja-JP" sz="3200" dirty="0">
              <a:solidFill>
                <a:schemeClr val="tx1">
                  <a:lumMod val="65000"/>
                  <a:lumOff val="35000"/>
                </a:schemeClr>
              </a:solidFill>
              <a:latin typeface="Franklin Gothic Demi" pitchFamily="34" charset="0"/>
            </a:endParaRPr>
          </a:p>
          <a:p>
            <a:pPr>
              <a:spcBef>
                <a:spcPts val="600"/>
              </a:spcBef>
            </a:pPr>
            <a:endParaRPr lang="en-US" altLang="ja-JP" sz="3200" dirty="0">
              <a:solidFill>
                <a:schemeClr val="tx1">
                  <a:lumMod val="65000"/>
                  <a:lumOff val="35000"/>
                </a:schemeClr>
              </a:solidFill>
              <a:latin typeface="Franklin Gothic Demi" pitchFamily="34" charset="0"/>
            </a:endParaRPr>
          </a:p>
          <a:p>
            <a:pPr>
              <a:spcBef>
                <a:spcPts val="600"/>
              </a:spcBef>
            </a:pPr>
            <a:endParaRPr lang="en-US" dirty="0">
              <a:latin typeface="Franklin Gothic Book" pitchFamily="34" charset="0"/>
            </a:endParaRPr>
          </a:p>
        </p:txBody>
      </p:sp>
      <p:sp>
        <p:nvSpPr>
          <p:cNvPr id="3" name="テキスト ボックス 2">
            <a:extLst>
              <a:ext uri="{FF2B5EF4-FFF2-40B4-BE49-F238E27FC236}">
                <a16:creationId xmlns:a16="http://schemas.microsoft.com/office/drawing/2014/main" id="{15034177-5D50-7047-BCAC-4A882087F7F6}"/>
              </a:ext>
            </a:extLst>
          </p:cNvPr>
          <p:cNvSpPr txBox="1"/>
          <p:nvPr/>
        </p:nvSpPr>
        <p:spPr>
          <a:xfrm>
            <a:off x="9021615" y="3951207"/>
            <a:ext cx="7203516" cy="1754326"/>
          </a:xfrm>
          <a:prstGeom prst="rect">
            <a:avLst/>
          </a:prstGeom>
          <a:noFill/>
        </p:spPr>
        <p:txBody>
          <a:bodyPr wrap="square" rtlCol="0">
            <a:spAutoFit/>
          </a:bodyPr>
          <a:lstStyle/>
          <a:p>
            <a:r>
              <a:rPr kumimoji="1" lang="en-US" altLang="ja-JP" b="1" dirty="0">
                <a:latin typeface="Times"/>
                <a:cs typeface="Times"/>
              </a:rPr>
              <a:t>4. Research Questions</a:t>
            </a:r>
          </a:p>
          <a:p>
            <a:r>
              <a:rPr kumimoji="1" lang="en-US" altLang="ja-JP" dirty="0">
                <a:latin typeface="Times"/>
                <a:cs typeface="Times"/>
              </a:rPr>
              <a:t>(1) How do pre-service elementary school teachers change their beliefs about language teaching?</a:t>
            </a:r>
          </a:p>
          <a:p>
            <a:r>
              <a:rPr lang="en-US" altLang="ja-JP" dirty="0">
                <a:latin typeface="Times"/>
                <a:cs typeface="Times"/>
              </a:rPr>
              <a:t>(2) How do they develop their teaching skills through the yearlong teacher training course?</a:t>
            </a:r>
          </a:p>
          <a:p>
            <a:endParaRPr kumimoji="1" lang="ja-JP" altLang="en-US"/>
          </a:p>
        </p:txBody>
      </p:sp>
      <p:graphicFrame>
        <p:nvGraphicFramePr>
          <p:cNvPr id="4" name="表 3">
            <a:extLst>
              <a:ext uri="{FF2B5EF4-FFF2-40B4-BE49-F238E27FC236}">
                <a16:creationId xmlns:a16="http://schemas.microsoft.com/office/drawing/2014/main" id="{F10BB025-BA8C-1947-B10F-052C0F78C3D3}"/>
              </a:ext>
            </a:extLst>
          </p:cNvPr>
          <p:cNvGraphicFramePr>
            <a:graphicFrameLocks noGrp="1"/>
          </p:cNvGraphicFramePr>
          <p:nvPr>
            <p:extLst>
              <p:ext uri="{D42A27DB-BD31-4B8C-83A1-F6EECF244321}">
                <p14:modId xmlns:p14="http://schemas.microsoft.com/office/powerpoint/2010/main" val="919440633"/>
              </p:ext>
            </p:extLst>
          </p:nvPr>
        </p:nvGraphicFramePr>
        <p:xfrm>
          <a:off x="9208471" y="9877087"/>
          <a:ext cx="7280715" cy="4269536"/>
        </p:xfrm>
        <a:graphic>
          <a:graphicData uri="http://schemas.openxmlformats.org/drawingml/2006/table">
            <a:tbl>
              <a:tblPr firstRow="1" bandRow="1">
                <a:tableStyleId>{5C22544A-7EE6-4342-B048-85BDC9FD1C3A}</a:tableStyleId>
              </a:tblPr>
              <a:tblGrid>
                <a:gridCol w="2426905">
                  <a:extLst>
                    <a:ext uri="{9D8B030D-6E8A-4147-A177-3AD203B41FA5}">
                      <a16:colId xmlns:a16="http://schemas.microsoft.com/office/drawing/2014/main" val="2024764260"/>
                    </a:ext>
                  </a:extLst>
                </a:gridCol>
                <a:gridCol w="2426905">
                  <a:extLst>
                    <a:ext uri="{9D8B030D-6E8A-4147-A177-3AD203B41FA5}">
                      <a16:colId xmlns:a16="http://schemas.microsoft.com/office/drawing/2014/main" val="1484631997"/>
                    </a:ext>
                  </a:extLst>
                </a:gridCol>
                <a:gridCol w="2426905">
                  <a:extLst>
                    <a:ext uri="{9D8B030D-6E8A-4147-A177-3AD203B41FA5}">
                      <a16:colId xmlns:a16="http://schemas.microsoft.com/office/drawing/2014/main" val="3845391982"/>
                    </a:ext>
                  </a:extLst>
                </a:gridCol>
              </a:tblGrid>
              <a:tr h="534568">
                <a:tc>
                  <a:txBody>
                    <a:bodyPr/>
                    <a:lstStyle/>
                    <a:p>
                      <a:endParaRPr kumimoji="1" lang="ja-JP" altLang="en-US" dirty="0"/>
                    </a:p>
                  </a:txBody>
                  <a:tcPr/>
                </a:tc>
                <a:tc>
                  <a:txBody>
                    <a:bodyPr/>
                    <a:lstStyle/>
                    <a:p>
                      <a:r>
                        <a:rPr kumimoji="1" lang="en-US" altLang="ja-JP" dirty="0"/>
                        <a:t>Topic</a:t>
                      </a:r>
                      <a:endParaRPr kumimoji="1" lang="ja-JP" altLang="en-US" dirty="0"/>
                    </a:p>
                  </a:txBody>
                  <a:tcPr/>
                </a:tc>
                <a:tc>
                  <a:txBody>
                    <a:bodyPr/>
                    <a:lstStyle/>
                    <a:p>
                      <a:r>
                        <a:rPr kumimoji="1" lang="en-US" altLang="ja-JP" dirty="0"/>
                        <a:t>Activities</a:t>
                      </a:r>
                      <a:endParaRPr kumimoji="1" lang="ja-JP" altLang="en-US" dirty="0"/>
                    </a:p>
                  </a:txBody>
                  <a:tcPr/>
                </a:tc>
                <a:extLst>
                  <a:ext uri="{0D108BD9-81ED-4DB2-BD59-A6C34878D82A}">
                    <a16:rowId xmlns:a16="http://schemas.microsoft.com/office/drawing/2014/main" val="3830048738"/>
                  </a:ext>
                </a:extLst>
              </a:tr>
              <a:tr h="534568">
                <a:tc>
                  <a:txBody>
                    <a:bodyPr/>
                    <a:lstStyle/>
                    <a:p>
                      <a:r>
                        <a:rPr kumimoji="1" lang="en-US" altLang="ja-JP" dirty="0"/>
                        <a:t>Unit 1</a:t>
                      </a:r>
                      <a:endParaRPr kumimoji="1" lang="ja-JP" altLang="en-US" dirty="0"/>
                    </a:p>
                  </a:txBody>
                  <a:tcPr/>
                </a:tc>
                <a:tc>
                  <a:txBody>
                    <a:bodyPr/>
                    <a:lstStyle/>
                    <a:p>
                      <a:r>
                        <a:rPr kumimoji="1" lang="en-US" altLang="ja-JP" dirty="0"/>
                        <a:t>Teaching young leaners</a:t>
                      </a:r>
                      <a:endParaRPr kumimoji="1" lang="ja-JP" altLang="en-US" dirty="0"/>
                    </a:p>
                  </a:txBody>
                  <a:tcPr/>
                </a:tc>
                <a:tc>
                  <a:txBody>
                    <a:bodyPr/>
                    <a:lstStyle/>
                    <a:p>
                      <a:r>
                        <a:rPr kumimoji="1" lang="en-US" altLang="ja-JP" dirty="0"/>
                        <a:t>Model lesson, Demonstration</a:t>
                      </a:r>
                    </a:p>
                  </a:txBody>
                  <a:tcPr/>
                </a:tc>
                <a:extLst>
                  <a:ext uri="{0D108BD9-81ED-4DB2-BD59-A6C34878D82A}">
                    <a16:rowId xmlns:a16="http://schemas.microsoft.com/office/drawing/2014/main" val="2480185395"/>
                  </a:ext>
                </a:extLst>
              </a:tr>
              <a:tr h="534568">
                <a:tc>
                  <a:txBody>
                    <a:bodyPr/>
                    <a:lstStyle/>
                    <a:p>
                      <a:r>
                        <a:rPr kumimoji="1" lang="en-US" altLang="ja-JP" dirty="0"/>
                        <a:t>Unit 2</a:t>
                      </a:r>
                      <a:endParaRPr kumimoji="1" lang="ja-JP" altLang="en-US" dirty="0"/>
                    </a:p>
                  </a:txBody>
                  <a:tcPr/>
                </a:tc>
                <a:tc>
                  <a:txBody>
                    <a:bodyPr/>
                    <a:lstStyle/>
                    <a:p>
                      <a:r>
                        <a:rPr kumimoji="1" lang="en-US" altLang="ja-JP" dirty="0"/>
                        <a:t>Listen and do</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Model lesson, Demonstration</a:t>
                      </a:r>
                      <a:endParaRPr kumimoji="1" lang="ja-JP" altLang="en-US" dirty="0"/>
                    </a:p>
                  </a:txBody>
                  <a:tcPr/>
                </a:tc>
                <a:extLst>
                  <a:ext uri="{0D108BD9-81ED-4DB2-BD59-A6C34878D82A}">
                    <a16:rowId xmlns:a16="http://schemas.microsoft.com/office/drawing/2014/main" val="544373613"/>
                  </a:ext>
                </a:extLst>
              </a:tr>
              <a:tr h="534568">
                <a:tc>
                  <a:txBody>
                    <a:bodyPr/>
                    <a:lstStyle/>
                    <a:p>
                      <a:r>
                        <a:rPr kumimoji="1" lang="en-US" altLang="ja-JP" dirty="0"/>
                        <a:t>Unit 3</a:t>
                      </a:r>
                      <a:endParaRPr kumimoji="1" lang="ja-JP" altLang="en-US" dirty="0"/>
                    </a:p>
                  </a:txBody>
                  <a:tcPr/>
                </a:tc>
                <a:tc>
                  <a:txBody>
                    <a:bodyPr/>
                    <a:lstStyle/>
                    <a:p>
                      <a:r>
                        <a:rPr kumimoji="1" lang="en-US" altLang="ja-JP" dirty="0"/>
                        <a:t>Listen and Make</a:t>
                      </a:r>
                      <a:endParaRPr kumimoji="1" lang="ja-JP" altLang="en-US" dirty="0"/>
                    </a:p>
                  </a:txBody>
                  <a:tcPr/>
                </a:tc>
                <a:tc>
                  <a:txBody>
                    <a:bodyPr/>
                    <a:lstStyle/>
                    <a:p>
                      <a:r>
                        <a:rPr kumimoji="1" lang="en-US" altLang="ja-JP" dirty="0"/>
                        <a:t>Model lesson, Demonstration</a:t>
                      </a:r>
                      <a:endParaRPr kumimoji="1" lang="ja-JP" altLang="en-US" dirty="0"/>
                    </a:p>
                  </a:txBody>
                  <a:tcPr/>
                </a:tc>
                <a:extLst>
                  <a:ext uri="{0D108BD9-81ED-4DB2-BD59-A6C34878D82A}">
                    <a16:rowId xmlns:a16="http://schemas.microsoft.com/office/drawing/2014/main" val="3536483995"/>
                  </a:ext>
                </a:extLst>
              </a:tr>
              <a:tr h="534568">
                <a:tc>
                  <a:txBody>
                    <a:bodyPr/>
                    <a:lstStyle/>
                    <a:p>
                      <a:r>
                        <a:rPr kumimoji="1" lang="en-US" altLang="ja-JP" dirty="0"/>
                        <a:t>Unit 4</a:t>
                      </a:r>
                      <a:endParaRPr kumimoji="1" lang="ja-JP" altLang="en-US" dirty="0"/>
                    </a:p>
                  </a:txBody>
                  <a:tcPr/>
                </a:tc>
                <a:tc>
                  <a:txBody>
                    <a:bodyPr/>
                    <a:lstStyle/>
                    <a:p>
                      <a:r>
                        <a:rPr kumimoji="1" lang="en-US" altLang="ja-JP" dirty="0"/>
                        <a:t>Speaking with support</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Model lesson, Demonstration</a:t>
                      </a:r>
                      <a:endParaRPr kumimoji="1" lang="ja-JP" altLang="en-US" dirty="0"/>
                    </a:p>
                  </a:txBody>
                  <a:tcPr/>
                </a:tc>
                <a:extLst>
                  <a:ext uri="{0D108BD9-81ED-4DB2-BD59-A6C34878D82A}">
                    <a16:rowId xmlns:a16="http://schemas.microsoft.com/office/drawing/2014/main" val="296185768"/>
                  </a:ext>
                </a:extLst>
              </a:tr>
              <a:tr h="534568">
                <a:tc>
                  <a:txBody>
                    <a:bodyPr/>
                    <a:lstStyle/>
                    <a:p>
                      <a:r>
                        <a:rPr kumimoji="1" lang="en-US" altLang="ja-JP" dirty="0"/>
                        <a:t>Unit 5</a:t>
                      </a:r>
                      <a:endParaRPr kumimoji="1" lang="ja-JP" altLang="en-US" dirty="0"/>
                    </a:p>
                  </a:txBody>
                  <a:tcPr/>
                </a:tc>
                <a:tc>
                  <a:txBody>
                    <a:bodyPr/>
                    <a:lstStyle/>
                    <a:p>
                      <a:r>
                        <a:rPr kumimoji="1" lang="en-US" altLang="ja-JP" dirty="0"/>
                        <a:t>Speaking more freely</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Model lesson, Demonstration</a:t>
                      </a:r>
                      <a:endParaRPr kumimoji="1" lang="ja-JP" altLang="en-US" dirty="0"/>
                    </a:p>
                  </a:txBody>
                  <a:tcPr/>
                </a:tc>
                <a:extLst>
                  <a:ext uri="{0D108BD9-81ED-4DB2-BD59-A6C34878D82A}">
                    <a16:rowId xmlns:a16="http://schemas.microsoft.com/office/drawing/2014/main" val="2736767348"/>
                  </a:ext>
                </a:extLst>
              </a:tr>
              <a:tr h="534568">
                <a:tc>
                  <a:txBody>
                    <a:bodyPr/>
                    <a:lstStyle/>
                    <a:p>
                      <a:endParaRPr kumimoji="1" lang="ja-JP" altLang="en-US" dirty="0"/>
                    </a:p>
                  </a:txBody>
                  <a:tcPr/>
                </a:tc>
                <a:tc>
                  <a:txBody>
                    <a:bodyPr/>
                    <a:lstStyle/>
                    <a:p>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Final group project</a:t>
                      </a:r>
                      <a:endParaRPr kumimoji="1" lang="ja-JP" altLang="en-US" dirty="0"/>
                    </a:p>
                  </a:txBody>
                  <a:tcPr/>
                </a:tc>
                <a:extLst>
                  <a:ext uri="{0D108BD9-81ED-4DB2-BD59-A6C34878D82A}">
                    <a16:rowId xmlns:a16="http://schemas.microsoft.com/office/drawing/2014/main" val="1080207754"/>
                  </a:ext>
                </a:extLst>
              </a:tr>
            </a:tbl>
          </a:graphicData>
        </a:graphic>
      </p:graphicFrame>
      <p:sp>
        <p:nvSpPr>
          <p:cNvPr id="6" name="テキスト ボックス 5">
            <a:extLst>
              <a:ext uri="{FF2B5EF4-FFF2-40B4-BE49-F238E27FC236}">
                <a16:creationId xmlns:a16="http://schemas.microsoft.com/office/drawing/2014/main" id="{14F5A87C-B8C0-5046-8234-C2F07DD57CE8}"/>
              </a:ext>
            </a:extLst>
          </p:cNvPr>
          <p:cNvSpPr txBox="1"/>
          <p:nvPr/>
        </p:nvSpPr>
        <p:spPr>
          <a:xfrm>
            <a:off x="9052560" y="14168380"/>
            <a:ext cx="7200022" cy="381000"/>
          </a:xfrm>
          <a:prstGeom prst="rect">
            <a:avLst/>
          </a:prstGeom>
          <a:noFill/>
        </p:spPr>
        <p:txBody>
          <a:bodyPr wrap="square" rtlCol="0">
            <a:spAutoFit/>
          </a:bodyPr>
          <a:lstStyle/>
          <a:p>
            <a:r>
              <a:rPr kumimoji="1" lang="ja-JP" altLang="en-US">
                <a:latin typeface="Times" pitchFamily="2" charset="0"/>
              </a:rPr>
              <a:t>・</a:t>
            </a:r>
            <a:r>
              <a:rPr kumimoji="1" lang="en-US" altLang="ja-JP" dirty="0">
                <a:latin typeface="Times" pitchFamily="2" charset="0"/>
              </a:rPr>
              <a:t>2nd semester</a:t>
            </a:r>
            <a:endParaRPr kumimoji="1" lang="ja-JP" altLang="en-US">
              <a:latin typeface="Times" pitchFamily="2" charset="0"/>
            </a:endParaRPr>
          </a:p>
        </p:txBody>
      </p:sp>
      <p:graphicFrame>
        <p:nvGraphicFramePr>
          <p:cNvPr id="8" name="表 7">
            <a:extLst>
              <a:ext uri="{FF2B5EF4-FFF2-40B4-BE49-F238E27FC236}">
                <a16:creationId xmlns:a16="http://schemas.microsoft.com/office/drawing/2014/main" id="{2106F894-33DE-C042-8983-8906AB359DBC}"/>
              </a:ext>
            </a:extLst>
          </p:cNvPr>
          <p:cNvGraphicFramePr>
            <a:graphicFrameLocks noGrp="1"/>
          </p:cNvGraphicFramePr>
          <p:nvPr>
            <p:extLst>
              <p:ext uri="{D42A27DB-BD31-4B8C-83A1-F6EECF244321}">
                <p14:modId xmlns:p14="http://schemas.microsoft.com/office/powerpoint/2010/main" val="1867566995"/>
              </p:ext>
            </p:extLst>
          </p:nvPr>
        </p:nvGraphicFramePr>
        <p:xfrm>
          <a:off x="9183071" y="14512421"/>
          <a:ext cx="7280715" cy="4555494"/>
        </p:xfrm>
        <a:graphic>
          <a:graphicData uri="http://schemas.openxmlformats.org/drawingml/2006/table">
            <a:tbl>
              <a:tblPr firstRow="1" bandRow="1">
                <a:tableStyleId>{5C22544A-7EE6-4342-B048-85BDC9FD1C3A}</a:tableStyleId>
              </a:tblPr>
              <a:tblGrid>
                <a:gridCol w="2426905">
                  <a:extLst>
                    <a:ext uri="{9D8B030D-6E8A-4147-A177-3AD203B41FA5}">
                      <a16:colId xmlns:a16="http://schemas.microsoft.com/office/drawing/2014/main" val="2061964145"/>
                    </a:ext>
                  </a:extLst>
                </a:gridCol>
                <a:gridCol w="2426905">
                  <a:extLst>
                    <a:ext uri="{9D8B030D-6E8A-4147-A177-3AD203B41FA5}">
                      <a16:colId xmlns:a16="http://schemas.microsoft.com/office/drawing/2014/main" val="3015596332"/>
                    </a:ext>
                  </a:extLst>
                </a:gridCol>
                <a:gridCol w="2426905">
                  <a:extLst>
                    <a:ext uri="{9D8B030D-6E8A-4147-A177-3AD203B41FA5}">
                      <a16:colId xmlns:a16="http://schemas.microsoft.com/office/drawing/2014/main" val="3801937307"/>
                    </a:ext>
                  </a:extLst>
                </a:gridCol>
              </a:tblGrid>
              <a:tr h="540387">
                <a:tc>
                  <a:txBody>
                    <a:bodyPr/>
                    <a:lstStyle/>
                    <a:p>
                      <a:endParaRPr kumimoji="1" lang="ja-JP" altLang="en-US" dirty="0"/>
                    </a:p>
                  </a:txBody>
                  <a:tcPr/>
                </a:tc>
                <a:tc>
                  <a:txBody>
                    <a:bodyPr/>
                    <a:lstStyle/>
                    <a:p>
                      <a:r>
                        <a:rPr kumimoji="1" lang="ja-JP" altLang="ja-JP" dirty="0"/>
                        <a:t>T</a:t>
                      </a:r>
                      <a:r>
                        <a:rPr kumimoji="1" lang="en-US" altLang="ja-JP" dirty="0" err="1"/>
                        <a:t>opic</a:t>
                      </a:r>
                      <a:endParaRPr kumimoji="1" lang="ja-JP" altLang="en-US" dirty="0"/>
                    </a:p>
                  </a:txBody>
                  <a:tcPr/>
                </a:tc>
                <a:tc>
                  <a:txBody>
                    <a:bodyPr/>
                    <a:lstStyle/>
                    <a:p>
                      <a:r>
                        <a:rPr kumimoji="1" lang="en-US" altLang="ja-JP" dirty="0"/>
                        <a:t>Activities</a:t>
                      </a:r>
                      <a:endParaRPr kumimoji="1" lang="ja-JP" altLang="en-US" dirty="0"/>
                    </a:p>
                  </a:txBody>
                  <a:tcPr/>
                </a:tc>
                <a:extLst>
                  <a:ext uri="{0D108BD9-81ED-4DB2-BD59-A6C34878D82A}">
                    <a16:rowId xmlns:a16="http://schemas.microsoft.com/office/drawing/2014/main" val="2556939942"/>
                  </a:ext>
                </a:extLst>
              </a:tr>
              <a:tr h="540387">
                <a:tc>
                  <a:txBody>
                    <a:bodyPr/>
                    <a:lstStyle/>
                    <a:p>
                      <a:r>
                        <a:rPr kumimoji="1" lang="en-US" altLang="ja-JP" dirty="0"/>
                        <a:t>Unit 6</a:t>
                      </a:r>
                      <a:endParaRPr kumimoji="1" lang="ja-JP" altLang="en-US" dirty="0"/>
                    </a:p>
                  </a:txBody>
                  <a:tcPr/>
                </a:tc>
                <a:tc>
                  <a:txBody>
                    <a:bodyPr/>
                    <a:lstStyle/>
                    <a:p>
                      <a:r>
                        <a:rPr kumimoji="1" lang="en-US" altLang="ja-JP" dirty="0"/>
                        <a:t>Reading</a:t>
                      </a:r>
                      <a:r>
                        <a:rPr kumimoji="1" lang="ja-JP" altLang="en-US" dirty="0"/>
                        <a:t> </a:t>
                      </a:r>
                      <a:r>
                        <a:rPr kumimoji="1" lang="en-US" altLang="ja-JP" dirty="0"/>
                        <a:t>in English</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Model lesson, Demonstration</a:t>
                      </a:r>
                    </a:p>
                  </a:txBody>
                  <a:tcPr/>
                </a:tc>
                <a:extLst>
                  <a:ext uri="{0D108BD9-81ED-4DB2-BD59-A6C34878D82A}">
                    <a16:rowId xmlns:a16="http://schemas.microsoft.com/office/drawing/2014/main" val="401294970"/>
                  </a:ext>
                </a:extLst>
              </a:tr>
              <a:tr h="540387">
                <a:tc>
                  <a:txBody>
                    <a:bodyPr/>
                    <a:lstStyle/>
                    <a:p>
                      <a:r>
                        <a:rPr kumimoji="1" lang="en-US" altLang="ja-JP" dirty="0"/>
                        <a:t>Unit 7</a:t>
                      </a:r>
                      <a:endParaRPr kumimoji="1" lang="ja-JP" altLang="en-US" dirty="0"/>
                    </a:p>
                  </a:txBody>
                  <a:tcPr/>
                </a:tc>
                <a:tc>
                  <a:txBody>
                    <a:bodyPr/>
                    <a:lstStyle/>
                    <a:p>
                      <a:r>
                        <a:rPr kumimoji="1" lang="en-US" altLang="ja-JP" dirty="0"/>
                        <a:t>Writing in English</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Model lesson, Demonstration</a:t>
                      </a:r>
                    </a:p>
                  </a:txBody>
                  <a:tcPr/>
                </a:tc>
                <a:extLst>
                  <a:ext uri="{0D108BD9-81ED-4DB2-BD59-A6C34878D82A}">
                    <a16:rowId xmlns:a16="http://schemas.microsoft.com/office/drawing/2014/main" val="2787993119"/>
                  </a:ext>
                </a:extLst>
              </a:tr>
              <a:tr h="540387">
                <a:tc>
                  <a:txBody>
                    <a:bodyPr/>
                    <a:lstStyle/>
                    <a:p>
                      <a:r>
                        <a:rPr kumimoji="1" lang="en-US" altLang="ja-JP" dirty="0"/>
                        <a:t>Unit 8</a:t>
                      </a:r>
                      <a:endParaRPr kumimoji="1" lang="ja-JP" altLang="en-US" dirty="0"/>
                    </a:p>
                  </a:txBody>
                  <a:tcPr/>
                </a:tc>
                <a:tc>
                  <a:txBody>
                    <a:bodyPr/>
                    <a:lstStyle/>
                    <a:p>
                      <a:r>
                        <a:rPr kumimoji="1" lang="en-US" altLang="ja-JP" dirty="0"/>
                        <a:t>Reading and telling stories</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Model lesson, Demonstration</a:t>
                      </a:r>
                    </a:p>
                  </a:txBody>
                  <a:tcPr/>
                </a:tc>
                <a:extLst>
                  <a:ext uri="{0D108BD9-81ED-4DB2-BD59-A6C34878D82A}">
                    <a16:rowId xmlns:a16="http://schemas.microsoft.com/office/drawing/2014/main" val="402863983"/>
                  </a:ext>
                </a:extLst>
              </a:tr>
              <a:tr h="540387">
                <a:tc>
                  <a:txBody>
                    <a:bodyPr/>
                    <a:lstStyle/>
                    <a:p>
                      <a:r>
                        <a:rPr kumimoji="1" lang="en-US" altLang="ja-JP" dirty="0"/>
                        <a:t>Unit 9</a:t>
                      </a:r>
                      <a:endParaRPr kumimoji="1" lang="ja-JP" altLang="en-US" dirty="0"/>
                    </a:p>
                  </a:txBody>
                  <a:tcPr/>
                </a:tc>
                <a:tc>
                  <a:txBody>
                    <a:bodyPr/>
                    <a:lstStyle/>
                    <a:p>
                      <a:r>
                        <a:rPr kumimoji="1" lang="en-US" altLang="ja-JP" dirty="0"/>
                        <a:t>Story activities</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Model lesson, Demonstration</a:t>
                      </a:r>
                    </a:p>
                  </a:txBody>
                  <a:tcPr/>
                </a:tc>
                <a:extLst>
                  <a:ext uri="{0D108BD9-81ED-4DB2-BD59-A6C34878D82A}">
                    <a16:rowId xmlns:a16="http://schemas.microsoft.com/office/drawing/2014/main" val="2204140362"/>
                  </a:ext>
                </a:extLst>
              </a:tr>
              <a:tr h="540387">
                <a:tc>
                  <a:txBody>
                    <a:bodyPr/>
                    <a:lstStyle/>
                    <a:p>
                      <a:r>
                        <a:rPr kumimoji="1" lang="en-US" altLang="ja-JP" dirty="0"/>
                        <a:t>Unit 10</a:t>
                      </a:r>
                      <a:endParaRPr kumimoji="1" lang="ja-JP" altLang="en-US" dirty="0"/>
                    </a:p>
                  </a:txBody>
                  <a:tcPr/>
                </a:tc>
                <a:tc>
                  <a:txBody>
                    <a:bodyPr/>
                    <a:lstStyle/>
                    <a:p>
                      <a:r>
                        <a:rPr kumimoji="1" lang="en-US" altLang="ja-JP" dirty="0"/>
                        <a:t>Planning for effective use of English in the classroom</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Model lesson, Demonstration</a:t>
                      </a:r>
                    </a:p>
                  </a:txBody>
                  <a:tcPr/>
                </a:tc>
                <a:extLst>
                  <a:ext uri="{0D108BD9-81ED-4DB2-BD59-A6C34878D82A}">
                    <a16:rowId xmlns:a16="http://schemas.microsoft.com/office/drawing/2014/main" val="3746561978"/>
                  </a:ext>
                </a:extLst>
              </a:tr>
              <a:tr h="540387">
                <a:tc>
                  <a:txBody>
                    <a:bodyPr/>
                    <a:lstStyle/>
                    <a:p>
                      <a:endParaRPr kumimoji="1" lang="ja-JP" altLang="en-US" dirty="0"/>
                    </a:p>
                  </a:txBody>
                  <a:tcPr/>
                </a:tc>
                <a:tc>
                  <a:txBody>
                    <a:bodyPr/>
                    <a:lstStyle/>
                    <a:p>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Final group project</a:t>
                      </a:r>
                    </a:p>
                  </a:txBody>
                  <a:tcPr/>
                </a:tc>
                <a:extLst>
                  <a:ext uri="{0D108BD9-81ED-4DB2-BD59-A6C34878D82A}">
                    <a16:rowId xmlns:a16="http://schemas.microsoft.com/office/drawing/2014/main" val="1915486204"/>
                  </a:ext>
                </a:extLst>
              </a:tr>
            </a:tbl>
          </a:graphicData>
        </a:graphic>
      </p:graphicFrame>
      <p:sp>
        <p:nvSpPr>
          <p:cNvPr id="9" name="テキスト ボックス 8">
            <a:extLst>
              <a:ext uri="{FF2B5EF4-FFF2-40B4-BE49-F238E27FC236}">
                <a16:creationId xmlns:a16="http://schemas.microsoft.com/office/drawing/2014/main" id="{144E80B5-D0C8-A14E-AFE3-825577900509}"/>
              </a:ext>
            </a:extLst>
          </p:cNvPr>
          <p:cNvSpPr txBox="1"/>
          <p:nvPr/>
        </p:nvSpPr>
        <p:spPr>
          <a:xfrm>
            <a:off x="16949691" y="3999784"/>
            <a:ext cx="6916150" cy="5909310"/>
          </a:xfrm>
          <a:prstGeom prst="rect">
            <a:avLst/>
          </a:prstGeom>
          <a:noFill/>
        </p:spPr>
        <p:txBody>
          <a:bodyPr wrap="square" rtlCol="0">
            <a:spAutoFit/>
          </a:bodyPr>
          <a:lstStyle/>
          <a:p>
            <a:r>
              <a:rPr lang="en-US" altLang="ja-JP" b="1" dirty="0">
                <a:latin typeface="Times"/>
                <a:cs typeface="Times"/>
              </a:rPr>
              <a:t>3</a:t>
            </a:r>
            <a:r>
              <a:rPr kumimoji="1" lang="en-US" altLang="ja-JP" b="1" dirty="0">
                <a:latin typeface="Times"/>
                <a:cs typeface="Times"/>
              </a:rPr>
              <a:t>. Data Collection: Mixed Methods</a:t>
            </a:r>
          </a:p>
          <a:p>
            <a:r>
              <a:rPr lang="en-US" altLang="en-US" dirty="0">
                <a:latin typeface="Times"/>
                <a:cs typeface="Times"/>
              </a:rPr>
              <a:t>(1) </a:t>
            </a:r>
            <a:r>
              <a:rPr kumimoji="1" lang="en-US" altLang="ja-JP" dirty="0">
                <a:latin typeface="Times"/>
                <a:cs typeface="Times"/>
              </a:rPr>
              <a:t>Survey</a:t>
            </a:r>
            <a:r>
              <a:rPr kumimoji="1" lang="ja-JP" altLang="en-US">
                <a:latin typeface="Times"/>
                <a:cs typeface="Times"/>
              </a:rPr>
              <a:t> </a:t>
            </a:r>
            <a:r>
              <a:rPr kumimoji="1" lang="en-US" altLang="ja-JP" dirty="0">
                <a:latin typeface="Times"/>
                <a:cs typeface="Times"/>
              </a:rPr>
              <a:t>based</a:t>
            </a:r>
            <a:r>
              <a:rPr kumimoji="1" lang="ja-JP" altLang="en-US">
                <a:latin typeface="Times"/>
                <a:cs typeface="Times"/>
              </a:rPr>
              <a:t> </a:t>
            </a:r>
            <a:r>
              <a:rPr kumimoji="1" lang="en-US" altLang="ja-JP" dirty="0">
                <a:latin typeface="Times"/>
                <a:cs typeface="Times"/>
              </a:rPr>
              <a:t>on the Beliefs about Language Learning</a:t>
            </a:r>
          </a:p>
          <a:p>
            <a:r>
              <a:rPr kumimoji="1" lang="en-US" altLang="ja-JP" dirty="0">
                <a:latin typeface="Times"/>
                <a:cs typeface="Times"/>
              </a:rPr>
              <a:t>      </a:t>
            </a:r>
            <a:r>
              <a:rPr lang="en-US" altLang="ja-JP" dirty="0">
                <a:latin typeface="Times"/>
                <a:cs typeface="Times"/>
              </a:rPr>
              <a:t>Inventory (BALLI) and the Foreign Language Survey</a:t>
            </a:r>
          </a:p>
          <a:p>
            <a:r>
              <a:rPr lang="en-US" altLang="ja-JP" dirty="0">
                <a:latin typeface="Times"/>
                <a:cs typeface="Times"/>
              </a:rPr>
              <a:t>      (FLAS)</a:t>
            </a:r>
            <a:r>
              <a:rPr kumimoji="1" lang="en-US" altLang="ja-JP" dirty="0">
                <a:latin typeface="Times"/>
                <a:cs typeface="Times"/>
              </a:rPr>
              <a:t> (33 items, three times): May, July, January</a:t>
            </a:r>
          </a:p>
          <a:p>
            <a:r>
              <a:rPr lang="en-US" altLang="en-US" dirty="0">
                <a:latin typeface="Times"/>
                <a:cs typeface="Times"/>
              </a:rPr>
              <a:t>(2) </a:t>
            </a:r>
            <a:r>
              <a:rPr lang="en-US" altLang="ja-JP" dirty="0">
                <a:latin typeface="Times"/>
                <a:cs typeface="Times"/>
              </a:rPr>
              <a:t>Reflection log (30 times): after every class (in English)</a:t>
            </a:r>
          </a:p>
          <a:p>
            <a:r>
              <a:rPr lang="en-US" altLang="en-US" dirty="0">
                <a:latin typeface="Times"/>
                <a:cs typeface="Times"/>
              </a:rPr>
              <a:t>(3) </a:t>
            </a:r>
            <a:r>
              <a:rPr lang="en-US" altLang="ja-JP" dirty="0">
                <a:latin typeface="Times"/>
                <a:cs typeface="Times"/>
              </a:rPr>
              <a:t>Classroom observation by the 2</a:t>
            </a:r>
            <a:r>
              <a:rPr lang="en-US" altLang="ja-JP" baseline="30000" dirty="0">
                <a:latin typeface="Times"/>
                <a:cs typeface="Times"/>
              </a:rPr>
              <a:t>nd</a:t>
            </a:r>
            <a:r>
              <a:rPr lang="en-US" altLang="ja-JP" dirty="0">
                <a:latin typeface="Times"/>
                <a:cs typeface="Times"/>
              </a:rPr>
              <a:t> researcher</a:t>
            </a:r>
          </a:p>
          <a:p>
            <a:r>
              <a:rPr lang="en-US" altLang="ja-JP" dirty="0">
                <a:latin typeface="Times"/>
                <a:cs typeface="Times"/>
              </a:rPr>
              <a:t>     (30 classes)</a:t>
            </a:r>
          </a:p>
          <a:p>
            <a:r>
              <a:rPr lang="en-US" altLang="en-US" dirty="0">
                <a:latin typeface="Times"/>
                <a:cs typeface="Times"/>
              </a:rPr>
              <a:t>(4) </a:t>
            </a:r>
            <a:r>
              <a:rPr lang="en-US" altLang="ja-JP" dirty="0">
                <a:latin typeface="Times"/>
                <a:cs typeface="Times"/>
              </a:rPr>
              <a:t>Lesson plan (two final projects)</a:t>
            </a:r>
          </a:p>
          <a:p>
            <a:r>
              <a:rPr lang="en-US" altLang="en-US" dirty="0">
                <a:latin typeface="Times"/>
                <a:cs typeface="Times"/>
              </a:rPr>
              <a:t>(5) </a:t>
            </a:r>
            <a:r>
              <a:rPr lang="en-US" altLang="ja-JP" dirty="0">
                <a:latin typeface="Times"/>
                <a:cs typeface="Times"/>
              </a:rPr>
              <a:t>Interview (twice): July, January (in Japanese, </a:t>
            </a:r>
          </a:p>
          <a:p>
            <a:r>
              <a:rPr lang="en-US" altLang="ja-JP" dirty="0">
                <a:latin typeface="Times"/>
                <a:cs typeface="Times"/>
              </a:rPr>
              <a:t>      about 15-20 minutes per student)</a:t>
            </a:r>
          </a:p>
          <a:p>
            <a:r>
              <a:rPr kumimoji="1" lang="en-US" altLang="ja-JP" b="1" dirty="0">
                <a:latin typeface="Times"/>
                <a:cs typeface="Times"/>
              </a:rPr>
              <a:t>4.</a:t>
            </a:r>
            <a:r>
              <a:rPr kumimoji="1" lang="ja-JP" altLang="en-US" b="1">
                <a:latin typeface="Times"/>
                <a:cs typeface="Times"/>
              </a:rPr>
              <a:t> </a:t>
            </a:r>
            <a:r>
              <a:rPr kumimoji="1" lang="en-US" altLang="ja-JP" b="1" dirty="0">
                <a:latin typeface="Times"/>
                <a:cs typeface="Times"/>
              </a:rPr>
              <a:t>Data</a:t>
            </a:r>
            <a:r>
              <a:rPr kumimoji="1" lang="ja-JP" altLang="en-US" b="1">
                <a:latin typeface="Times"/>
                <a:cs typeface="Times"/>
              </a:rPr>
              <a:t> </a:t>
            </a:r>
            <a:r>
              <a:rPr kumimoji="1" lang="en-US" altLang="ja-JP" b="1" dirty="0">
                <a:latin typeface="Times"/>
                <a:cs typeface="Times"/>
              </a:rPr>
              <a:t>Analysis: Mixed Methods</a:t>
            </a:r>
          </a:p>
          <a:p>
            <a:r>
              <a:rPr kumimoji="1" lang="en-US" altLang="ja-JP" dirty="0">
                <a:latin typeface="Times"/>
                <a:cs typeface="Times"/>
              </a:rPr>
              <a:t>Inductive approaches were used to analyze the qualitative data from </a:t>
            </a:r>
            <a:r>
              <a:rPr lang="en-US" altLang="ja-JP" dirty="0">
                <a:latin typeface="Times"/>
                <a:cs typeface="Times"/>
              </a:rPr>
              <a:t>observations, interviews, self-evaluations, and documents (lesson plans) (Lincoln &amp; Guba, 1985; Silverman, 1993). Data were carefully read repeatedly identifying any category that might encode cultural meaning (Lincoln &amp; Guba, 1985).</a:t>
            </a:r>
            <a:r>
              <a:rPr lang="ja-JP" altLang="ja-JP">
                <a:latin typeface="Times"/>
                <a:cs typeface="Times"/>
              </a:rPr>
              <a:t> </a:t>
            </a:r>
            <a:endParaRPr kumimoji="1" lang="en-US" altLang="ja-JP" dirty="0">
              <a:latin typeface="Times"/>
              <a:cs typeface="Times"/>
            </a:endParaRPr>
          </a:p>
          <a:p>
            <a:r>
              <a:rPr lang="en-US" altLang="ja-JP" dirty="0">
                <a:latin typeface="Times" pitchFamily="2" charset="0"/>
              </a:rPr>
              <a:t>Finally, both qualitative and quantitative data (survey) were analyzed and integrated so that mixed methods would corroborate reliability (Creswell, 2010).</a:t>
            </a:r>
            <a:r>
              <a:rPr lang="ja-JP" altLang="ja-JP">
                <a:latin typeface="Times" pitchFamily="2" charset="0"/>
              </a:rPr>
              <a:t> </a:t>
            </a:r>
            <a:endParaRPr kumimoji="1" lang="en-US" altLang="ja-JP" dirty="0">
              <a:latin typeface="Times" pitchFamily="2" charset="0"/>
              <a:cs typeface="Times"/>
            </a:endParaRPr>
          </a:p>
          <a:p>
            <a:endParaRPr lang="en-US" altLang="ja-JP" dirty="0">
              <a:latin typeface="Times"/>
              <a:cs typeface="Times"/>
            </a:endParaRPr>
          </a:p>
          <a:p>
            <a:endParaRPr kumimoji="1" lang="ja-JP" altLang="en-US"/>
          </a:p>
        </p:txBody>
      </p:sp>
      <p:sp>
        <p:nvSpPr>
          <p:cNvPr id="2" name="テキスト ボックス 1">
            <a:extLst>
              <a:ext uri="{FF2B5EF4-FFF2-40B4-BE49-F238E27FC236}">
                <a16:creationId xmlns:a16="http://schemas.microsoft.com/office/drawing/2014/main" id="{EED3E5EE-5087-494A-BED8-29F0F4C15F74}"/>
              </a:ext>
            </a:extLst>
          </p:cNvPr>
          <p:cNvSpPr txBox="1"/>
          <p:nvPr/>
        </p:nvSpPr>
        <p:spPr>
          <a:xfrm>
            <a:off x="24329659" y="4015630"/>
            <a:ext cx="7162603" cy="5509200"/>
          </a:xfrm>
          <a:prstGeom prst="rect">
            <a:avLst/>
          </a:prstGeom>
          <a:noFill/>
        </p:spPr>
        <p:txBody>
          <a:bodyPr wrap="square" rtlCol="0">
            <a:spAutoFit/>
          </a:bodyPr>
          <a:lstStyle/>
          <a:p>
            <a:r>
              <a:rPr kumimoji="1" lang="en-US" altLang="ja-JP" sz="3200" dirty="0">
                <a:solidFill>
                  <a:schemeClr val="tx1">
                    <a:lumMod val="65000"/>
                    <a:lumOff val="35000"/>
                  </a:schemeClr>
                </a:solidFill>
                <a:latin typeface="Franklin Gothic Demi" pitchFamily="34" charset="0"/>
              </a:rPr>
              <a:t>DISCUSSION</a:t>
            </a:r>
          </a:p>
          <a:p>
            <a:r>
              <a:rPr lang="en-US" altLang="ja-JP" b="1" dirty="0">
                <a:latin typeface="Times" charset="0"/>
                <a:ea typeface="Times" charset="0"/>
                <a:cs typeface="Times" charset="0"/>
              </a:rPr>
              <a:t>1. How do pre-service elementary school teachers change their beliefs about language learning and teaching?</a:t>
            </a:r>
          </a:p>
          <a:p>
            <a:r>
              <a:rPr lang="en-US" altLang="ja-JP" dirty="0">
                <a:latin typeface="Times" charset="0"/>
                <a:ea typeface="Times" charset="0"/>
                <a:cs typeface="Times" charset="0"/>
              </a:rPr>
              <a:t>(1)These 8 students had positive attitude toward language learning and beliefs about teaching English to children when the training started. Their previous two-year English program based on CBLT influenced their beliefs (Nguyen &amp; Sato, 2016; Nguyen, 2017)</a:t>
            </a:r>
          </a:p>
          <a:p>
            <a:pPr lvl="0">
              <a:defRPr/>
            </a:pPr>
            <a:r>
              <a:rPr kumimoji="1" lang="en-US" altLang="ja-JP" dirty="0">
                <a:latin typeface="Times" charset="0"/>
                <a:ea typeface="Times" charset="0"/>
                <a:cs typeface="Times" charset="0"/>
              </a:rPr>
              <a:t>(2) They further developed their beliefs about teaching English to elementary school students through the yearlong program.</a:t>
            </a:r>
            <a:endParaRPr lang="en-US" altLang="ja-JP" dirty="0">
              <a:latin typeface="Times" charset="0"/>
              <a:ea typeface="Times" charset="0"/>
              <a:cs typeface="Times" charset="0"/>
            </a:endParaRPr>
          </a:p>
          <a:p>
            <a:r>
              <a:rPr lang="en-US" altLang="ja-JP" dirty="0">
                <a:latin typeface="Times" charset="0"/>
                <a:ea typeface="Times" charset="0"/>
                <a:cs typeface="Times" charset="0"/>
              </a:rPr>
              <a:t> </a:t>
            </a:r>
            <a:r>
              <a:rPr lang="ja-JP" altLang="en-US">
                <a:latin typeface="Times" charset="0"/>
                <a:ea typeface="Times" charset="0"/>
                <a:cs typeface="Times" charset="0"/>
              </a:rPr>
              <a:t>・</a:t>
            </a:r>
            <a:r>
              <a:rPr lang="en-US" altLang="ja-JP" dirty="0">
                <a:latin typeface="Times" charset="0"/>
                <a:ea typeface="Times" charset="0"/>
                <a:cs typeface="Times" charset="0"/>
              </a:rPr>
              <a:t>Most students changed their view from just having fun to organizing an activity with clear goals (at the end of the 1st semester)</a:t>
            </a:r>
          </a:p>
          <a:p>
            <a:r>
              <a:rPr lang="en-US" altLang="ja-JP" dirty="0">
                <a:latin typeface="Times" charset="0"/>
                <a:ea typeface="Times" charset="0"/>
                <a:cs typeface="Times" charset="0"/>
              </a:rPr>
              <a:t>  </a:t>
            </a:r>
            <a:r>
              <a:rPr lang="ja-JP" altLang="en-US">
                <a:latin typeface="Times" charset="0"/>
                <a:ea typeface="Times" charset="0"/>
                <a:cs typeface="Times" charset="0"/>
              </a:rPr>
              <a:t>・</a:t>
            </a:r>
            <a:r>
              <a:rPr lang="en-US" altLang="ja-JP" dirty="0">
                <a:latin typeface="Times" charset="0"/>
                <a:ea typeface="Times" charset="0"/>
                <a:cs typeface="Times" charset="0"/>
              </a:rPr>
              <a:t>They further developed their understanding about making a lesson plan with clear goals by integrating four skills (at the end of the 2nd semester)</a:t>
            </a:r>
          </a:p>
          <a:p>
            <a:r>
              <a:rPr lang="en-US" altLang="ja-JP" b="1" dirty="0">
                <a:latin typeface="Times"/>
                <a:cs typeface="Times"/>
              </a:rPr>
              <a:t>2. How do they develop their teaching skills through the yearlong teacher training course?</a:t>
            </a:r>
          </a:p>
          <a:p>
            <a:r>
              <a:rPr lang="en-US" altLang="ja-JP" dirty="0">
                <a:latin typeface="Times"/>
                <a:cs typeface="Times"/>
              </a:rPr>
              <a:t>These 8 students went through 6 stages (some were overlapped) to develop their teaching skills (see the qualitative results). </a:t>
            </a:r>
            <a:endParaRPr lang="en-US" altLang="ja-JP" dirty="0">
              <a:latin typeface="Times" charset="0"/>
              <a:ea typeface="Times" charset="0"/>
              <a:cs typeface="Times" charset="0"/>
            </a:endParaRPr>
          </a:p>
          <a:p>
            <a:endParaRPr kumimoji="1" lang="ja-JP" altLang="en-US" sz="3200"/>
          </a:p>
        </p:txBody>
      </p:sp>
      <p:sp>
        <p:nvSpPr>
          <p:cNvPr id="11" name="テキスト ボックス 10">
            <a:extLst>
              <a:ext uri="{FF2B5EF4-FFF2-40B4-BE49-F238E27FC236}">
                <a16:creationId xmlns:a16="http://schemas.microsoft.com/office/drawing/2014/main" id="{987ACED0-81FD-F94C-8A37-E2DDA0FEDDBC}"/>
              </a:ext>
            </a:extLst>
          </p:cNvPr>
          <p:cNvSpPr txBox="1"/>
          <p:nvPr/>
        </p:nvSpPr>
        <p:spPr>
          <a:xfrm>
            <a:off x="24307996" y="14055130"/>
            <a:ext cx="7449249" cy="3354765"/>
          </a:xfrm>
          <a:prstGeom prst="rect">
            <a:avLst/>
          </a:prstGeom>
          <a:noFill/>
        </p:spPr>
        <p:txBody>
          <a:bodyPr wrap="square" rtlCol="0">
            <a:spAutoFit/>
          </a:bodyPr>
          <a:lstStyle/>
          <a:p>
            <a:r>
              <a:rPr kumimoji="1" lang="en-US" altLang="ja-JP" sz="3200" dirty="0">
                <a:solidFill>
                  <a:schemeClr val="tx1">
                    <a:lumMod val="65000"/>
                    <a:lumOff val="35000"/>
                  </a:schemeClr>
                </a:solidFill>
                <a:latin typeface="Franklin Gothic Demi" pitchFamily="34" charset="0"/>
              </a:rPr>
              <a:t>FUTURE ISSUE</a:t>
            </a:r>
          </a:p>
          <a:p>
            <a:r>
              <a:rPr kumimoji="1" lang="en-US" altLang="ja-JP" b="1" dirty="0">
                <a:solidFill>
                  <a:schemeClr val="tx1">
                    <a:lumMod val="65000"/>
                    <a:lumOff val="35000"/>
                  </a:schemeClr>
                </a:solidFill>
                <a:latin typeface="Times" pitchFamily="2" charset="0"/>
                <a:ea typeface="Times" charset="0"/>
                <a:cs typeface="Times" charset="0"/>
              </a:rPr>
              <a:t>How do these preservice teachers further develop their beliefs about teaching and their practices when they become? </a:t>
            </a:r>
          </a:p>
          <a:p>
            <a:endParaRPr kumimoji="1" lang="en-US" altLang="ja-JP" b="1" dirty="0">
              <a:solidFill>
                <a:schemeClr val="tx1">
                  <a:lumMod val="65000"/>
                  <a:lumOff val="35000"/>
                </a:schemeClr>
              </a:solidFill>
              <a:latin typeface="Times" pitchFamily="2" charset="0"/>
              <a:ea typeface="Times" charset="0"/>
              <a:cs typeface="Times" charset="0"/>
            </a:endParaRPr>
          </a:p>
          <a:p>
            <a:r>
              <a:rPr lang="en-US" altLang="ja-JP" dirty="0">
                <a:latin typeface="Times" charset="0"/>
                <a:ea typeface="Times" charset="0"/>
                <a:cs typeface="Times" charset="0"/>
              </a:rPr>
              <a:t>According to Farrell (2003), </a:t>
            </a:r>
          </a:p>
          <a:p>
            <a:pPr lvl="0">
              <a:defRPr/>
            </a:pPr>
            <a:r>
              <a:rPr lang="en-US" altLang="ja-JP" dirty="0">
                <a:latin typeface="Times" charset="0"/>
                <a:ea typeface="Times" charset="0"/>
                <a:cs typeface="Times" charset="0"/>
              </a:rPr>
              <a:t>“One of the single most influential factors in teacher socialization and development for beginning teachers is their relationship with their colleagues during their first years as teachers” (p. 97; see also Williams, </a:t>
            </a:r>
            <a:r>
              <a:rPr lang="en-US" altLang="ja-JP" dirty="0" err="1">
                <a:latin typeface="Times" charset="0"/>
                <a:ea typeface="Times" charset="0"/>
                <a:cs typeface="Times" charset="0"/>
              </a:rPr>
              <a:t>Prestage</a:t>
            </a:r>
            <a:r>
              <a:rPr lang="en-US" altLang="ja-JP" dirty="0">
                <a:latin typeface="Times" charset="0"/>
                <a:ea typeface="Times" charset="0"/>
                <a:cs typeface="Times" charset="0"/>
              </a:rPr>
              <a:t>, &amp; </a:t>
            </a:r>
            <a:r>
              <a:rPr lang="en-US" altLang="ja-JP" dirty="0" err="1">
                <a:latin typeface="Times" charset="0"/>
                <a:ea typeface="Times" charset="0"/>
                <a:cs typeface="Times" charset="0"/>
              </a:rPr>
              <a:t>Bedward</a:t>
            </a:r>
            <a:r>
              <a:rPr lang="en-US" altLang="ja-JP" dirty="0">
                <a:latin typeface="Times" charset="0"/>
                <a:ea typeface="Times" charset="0"/>
                <a:cs typeface="Times" charset="0"/>
              </a:rPr>
              <a:t>, 2001). </a:t>
            </a:r>
          </a:p>
          <a:p>
            <a:pPr lvl="0">
              <a:defRPr/>
            </a:pPr>
            <a:endParaRPr lang="en-US" altLang="ja-JP" dirty="0">
              <a:latin typeface="Times" charset="0"/>
              <a:ea typeface="Times" charset="0"/>
              <a:cs typeface="Times" charset="0"/>
            </a:endParaRPr>
          </a:p>
          <a:p>
            <a:endParaRPr kumimoji="1" lang="ja-JP" altLang="en-US"/>
          </a:p>
        </p:txBody>
      </p:sp>
      <p:sp>
        <p:nvSpPr>
          <p:cNvPr id="19" name="テキスト ボックス 18">
            <a:extLst>
              <a:ext uri="{FF2B5EF4-FFF2-40B4-BE49-F238E27FC236}">
                <a16:creationId xmlns:a16="http://schemas.microsoft.com/office/drawing/2014/main" id="{5AC761F3-17AF-8144-82EF-41E6A0002A8D}"/>
              </a:ext>
            </a:extLst>
          </p:cNvPr>
          <p:cNvSpPr txBox="1"/>
          <p:nvPr/>
        </p:nvSpPr>
        <p:spPr>
          <a:xfrm>
            <a:off x="7416647" y="19566015"/>
            <a:ext cx="7280875" cy="2585323"/>
          </a:xfrm>
          <a:prstGeom prst="rect">
            <a:avLst/>
          </a:prstGeom>
          <a:noFill/>
        </p:spPr>
        <p:txBody>
          <a:bodyPr wrap="square" rtlCol="0">
            <a:spAutoFit/>
          </a:bodyPr>
          <a:lstStyle/>
          <a:p>
            <a:pPr lvl="0"/>
            <a:r>
              <a:rPr lang="en-US" altLang="ja-JP" dirty="0">
                <a:latin typeface="Times" charset="0"/>
                <a:ea typeface="Times" charset="0"/>
                <a:cs typeface="Times" charset="0"/>
              </a:rPr>
              <a:t>Fox, C.A. (1993). Communicative competence and beliefs about</a:t>
            </a:r>
          </a:p>
          <a:p>
            <a:pPr lvl="0"/>
            <a:r>
              <a:rPr lang="en-US" altLang="ja-JP" dirty="0">
                <a:latin typeface="Times" charset="0"/>
                <a:ea typeface="Times" charset="0"/>
                <a:cs typeface="Times" charset="0"/>
              </a:rPr>
              <a:t>   language among graduate teaching assistants in French.  </a:t>
            </a:r>
            <a:r>
              <a:rPr lang="en-US" altLang="ja-JP" i="1" dirty="0">
                <a:latin typeface="Times" charset="0"/>
                <a:ea typeface="Times" charset="0"/>
                <a:cs typeface="Times" charset="0"/>
              </a:rPr>
              <a:t>The Modern </a:t>
            </a:r>
          </a:p>
          <a:p>
            <a:pPr lvl="0"/>
            <a:r>
              <a:rPr lang="en-US" altLang="ja-JP" i="1" dirty="0">
                <a:latin typeface="Times" charset="0"/>
                <a:ea typeface="Times" charset="0"/>
                <a:cs typeface="Times" charset="0"/>
              </a:rPr>
              <a:t>   Language Journal, 77 </a:t>
            </a:r>
            <a:r>
              <a:rPr lang="en-US" altLang="ja-JP" dirty="0">
                <a:latin typeface="Times" charset="0"/>
                <a:ea typeface="Times" charset="0"/>
                <a:cs typeface="Times" charset="0"/>
              </a:rPr>
              <a:t>(3), 313-324.</a:t>
            </a:r>
          </a:p>
          <a:p>
            <a:pPr lvl="0"/>
            <a:r>
              <a:rPr lang="en-US" altLang="ja-JP" dirty="0" err="1">
                <a:latin typeface="Times" charset="0"/>
                <a:ea typeface="Times" charset="0"/>
                <a:cs typeface="Times" charset="0"/>
              </a:rPr>
              <a:t>Karavas-Doukas</a:t>
            </a:r>
            <a:r>
              <a:rPr lang="en-US" altLang="ja-JP" dirty="0">
                <a:latin typeface="Times" charset="0"/>
                <a:ea typeface="Times" charset="0"/>
                <a:cs typeface="Times" charset="0"/>
              </a:rPr>
              <a:t>, E. (1996). Using attitude scales to investigate teachers'  </a:t>
            </a:r>
          </a:p>
          <a:p>
            <a:pPr lvl="0"/>
            <a:r>
              <a:rPr lang="en-US" altLang="ja-JP" dirty="0">
                <a:latin typeface="Times" charset="0"/>
                <a:ea typeface="Times" charset="0"/>
                <a:cs typeface="Times" charset="0"/>
              </a:rPr>
              <a:t>   attitudes to the communicative approach. </a:t>
            </a:r>
            <a:r>
              <a:rPr lang="en-US" altLang="ja-JP" i="1" dirty="0">
                <a:latin typeface="Times" charset="0"/>
                <a:ea typeface="Times" charset="0"/>
                <a:cs typeface="Times" charset="0"/>
              </a:rPr>
              <a:t>ELT Journal, 50 </a:t>
            </a:r>
            <a:r>
              <a:rPr lang="en-US" altLang="ja-JP" dirty="0">
                <a:latin typeface="Times" charset="0"/>
                <a:ea typeface="Times" charset="0"/>
                <a:cs typeface="Times" charset="0"/>
              </a:rPr>
              <a:t>(3), 187-198. </a:t>
            </a:r>
            <a:endParaRPr lang="ja-JP" altLang="ja-JP">
              <a:latin typeface="Times" charset="0"/>
              <a:ea typeface="Times" charset="0"/>
              <a:cs typeface="Times" charset="0"/>
            </a:endParaRPr>
          </a:p>
          <a:p>
            <a:pPr lvl="0"/>
            <a:r>
              <a:rPr lang="en-US" altLang="ja-JP" dirty="0">
                <a:latin typeface="Times" charset="0"/>
                <a:ea typeface="Times" charset="0"/>
                <a:cs typeface="Times" charset="0"/>
              </a:rPr>
              <a:t>Johnson, K.E. (1994). The emerging beliefs and instructional practices</a:t>
            </a:r>
          </a:p>
          <a:p>
            <a:pPr lvl="0"/>
            <a:r>
              <a:rPr lang="en-US" altLang="ja-JP" dirty="0">
                <a:latin typeface="Times" charset="0"/>
                <a:ea typeface="Times" charset="0"/>
                <a:cs typeface="Times" charset="0"/>
              </a:rPr>
              <a:t>   of preservice English as a second language teachers. </a:t>
            </a:r>
            <a:r>
              <a:rPr lang="en-US" altLang="ja-JP" i="1" dirty="0">
                <a:latin typeface="Times" charset="0"/>
                <a:ea typeface="Times" charset="0"/>
                <a:cs typeface="Times" charset="0"/>
              </a:rPr>
              <a:t> Teaching and </a:t>
            </a:r>
          </a:p>
          <a:p>
            <a:pPr lvl="0"/>
            <a:r>
              <a:rPr lang="en-US" altLang="ja-JP" i="1" dirty="0">
                <a:latin typeface="Times" charset="0"/>
                <a:ea typeface="Times" charset="0"/>
                <a:cs typeface="Times" charset="0"/>
              </a:rPr>
              <a:t>   Teacher Education, 10</a:t>
            </a:r>
            <a:r>
              <a:rPr lang="en-US" altLang="ja-JP" dirty="0">
                <a:latin typeface="Times" charset="0"/>
                <a:ea typeface="Times" charset="0"/>
                <a:cs typeface="Times" charset="0"/>
              </a:rPr>
              <a:t> (4), 439-452. </a:t>
            </a:r>
          </a:p>
          <a:p>
            <a:endParaRPr kumimoji="1" lang="ja-JP" altLang="en-US"/>
          </a:p>
        </p:txBody>
      </p:sp>
      <p:sp>
        <p:nvSpPr>
          <p:cNvPr id="22" name="テキスト ボックス 21">
            <a:extLst>
              <a:ext uri="{FF2B5EF4-FFF2-40B4-BE49-F238E27FC236}">
                <a16:creationId xmlns:a16="http://schemas.microsoft.com/office/drawing/2014/main" id="{DC72A7D4-6BD1-1D43-B075-7D0BD6165B95}"/>
              </a:ext>
            </a:extLst>
          </p:cNvPr>
          <p:cNvSpPr txBox="1"/>
          <p:nvPr/>
        </p:nvSpPr>
        <p:spPr>
          <a:xfrm>
            <a:off x="14156183" y="19466948"/>
            <a:ext cx="6638295" cy="2862322"/>
          </a:xfrm>
          <a:prstGeom prst="rect">
            <a:avLst/>
          </a:prstGeom>
          <a:noFill/>
        </p:spPr>
        <p:txBody>
          <a:bodyPr wrap="square" rtlCol="0">
            <a:spAutoFit/>
          </a:bodyPr>
          <a:lstStyle/>
          <a:p>
            <a:r>
              <a:rPr lang="en-US" altLang="ja-JP" dirty="0">
                <a:latin typeface="Times" charset="0"/>
                <a:ea typeface="Times" charset="0"/>
                <a:cs typeface="Times" charset="0"/>
              </a:rPr>
              <a:t>Lamb, M. (1995). The consequences of INSET.  </a:t>
            </a:r>
            <a:r>
              <a:rPr lang="en-US" altLang="ja-JP" i="1" dirty="0">
                <a:latin typeface="Times" charset="0"/>
                <a:ea typeface="Times" charset="0"/>
                <a:cs typeface="Times" charset="0"/>
              </a:rPr>
              <a:t>ELT Journal, 49</a:t>
            </a:r>
          </a:p>
          <a:p>
            <a:r>
              <a:rPr lang="en-US" altLang="ja-JP" i="1" dirty="0">
                <a:latin typeface="Times" charset="0"/>
                <a:ea typeface="Times" charset="0"/>
                <a:cs typeface="Times" charset="0"/>
              </a:rPr>
              <a:t>  </a:t>
            </a:r>
            <a:r>
              <a:rPr lang="en-US" altLang="ja-JP" dirty="0">
                <a:latin typeface="Times" charset="0"/>
                <a:ea typeface="Times" charset="0"/>
                <a:cs typeface="Times" charset="0"/>
              </a:rPr>
              <a:t>(1), 72-80. </a:t>
            </a:r>
            <a:endParaRPr lang="ja-JP" altLang="ja-JP">
              <a:latin typeface="Times" charset="0"/>
              <a:ea typeface="Times" charset="0"/>
              <a:cs typeface="Times" charset="0"/>
            </a:endParaRPr>
          </a:p>
          <a:p>
            <a:r>
              <a:rPr lang="en-US" altLang="ja-JP" dirty="0">
                <a:latin typeface="Times" charset="0"/>
                <a:ea typeface="Times" charset="0"/>
                <a:cs typeface="Times" charset="0"/>
              </a:rPr>
              <a:t>Nguyen, T. T., &amp; Sato, K. (2016). Changes in learner beliefs of </a:t>
            </a:r>
          </a:p>
          <a:p>
            <a:r>
              <a:rPr lang="en-US" altLang="ja-JP" dirty="0">
                <a:latin typeface="Times" charset="0"/>
                <a:ea typeface="Times" charset="0"/>
                <a:cs typeface="Times" charset="0"/>
              </a:rPr>
              <a:t>   Japanese students: An impact of the cooperative strategy </a:t>
            </a:r>
          </a:p>
          <a:p>
            <a:r>
              <a:rPr lang="en-US" altLang="ja-JP" dirty="0">
                <a:latin typeface="Times" charset="0"/>
                <a:ea typeface="Times" charset="0"/>
                <a:cs typeface="Times" charset="0"/>
              </a:rPr>
              <a:t>   training program. </a:t>
            </a:r>
            <a:r>
              <a:rPr lang="en-US" altLang="ja-JP" i="1" dirty="0">
                <a:latin typeface="Times" charset="0"/>
                <a:ea typeface="Times" charset="0"/>
                <a:cs typeface="Times" charset="0"/>
              </a:rPr>
              <a:t>International Journal of English Language </a:t>
            </a:r>
          </a:p>
          <a:p>
            <a:r>
              <a:rPr lang="en-US" altLang="ja-JP" i="1" dirty="0">
                <a:latin typeface="Times" charset="0"/>
                <a:ea typeface="Times" charset="0"/>
                <a:cs typeface="Times" charset="0"/>
              </a:rPr>
              <a:t>   Teaching, 4 </a:t>
            </a:r>
            <a:r>
              <a:rPr lang="en-US" altLang="ja-JP" dirty="0">
                <a:latin typeface="Times" charset="0"/>
                <a:ea typeface="Times" charset="0"/>
                <a:cs typeface="Times" charset="0"/>
              </a:rPr>
              <a:t>(8), 46-66.</a:t>
            </a:r>
          </a:p>
          <a:p>
            <a:r>
              <a:rPr lang="en-US" altLang="ja-JP" dirty="0">
                <a:latin typeface="Times" charset="0"/>
                <a:ea typeface="Times" charset="0"/>
                <a:cs typeface="Times" charset="0"/>
              </a:rPr>
              <a:t>Nguyen, T. T. (2017). The impact of cooperative learning training</a:t>
            </a:r>
          </a:p>
          <a:p>
            <a:r>
              <a:rPr lang="en-US" altLang="ja-JP" dirty="0">
                <a:latin typeface="Times" charset="0"/>
                <a:ea typeface="Times" charset="0"/>
                <a:cs typeface="Times" charset="0"/>
              </a:rPr>
              <a:t>   on learner beliefs: Building a community of practice.</a:t>
            </a:r>
          </a:p>
          <a:p>
            <a:r>
              <a:rPr lang="en-US" altLang="ja-JP" dirty="0">
                <a:latin typeface="Times" charset="0"/>
                <a:ea typeface="Times" charset="0"/>
                <a:cs typeface="Times" charset="0"/>
              </a:rPr>
              <a:t>  Unpublished PhD dissertation. Nagoya University of Foreign Studies. </a:t>
            </a:r>
          </a:p>
          <a:p>
            <a:endParaRPr kumimoji="1" lang="ja-JP" altLang="en-US"/>
          </a:p>
        </p:txBody>
      </p:sp>
      <p:sp>
        <p:nvSpPr>
          <p:cNvPr id="24" name="テキスト ボックス 23">
            <a:extLst>
              <a:ext uri="{FF2B5EF4-FFF2-40B4-BE49-F238E27FC236}">
                <a16:creationId xmlns:a16="http://schemas.microsoft.com/office/drawing/2014/main" id="{1E05D366-B9B2-7B40-9D92-DE87AB023E51}"/>
              </a:ext>
            </a:extLst>
          </p:cNvPr>
          <p:cNvSpPr txBox="1"/>
          <p:nvPr/>
        </p:nvSpPr>
        <p:spPr>
          <a:xfrm>
            <a:off x="20794479" y="19501107"/>
            <a:ext cx="5469329" cy="2862322"/>
          </a:xfrm>
          <a:prstGeom prst="rect">
            <a:avLst/>
          </a:prstGeom>
          <a:noFill/>
        </p:spPr>
        <p:txBody>
          <a:bodyPr wrap="square" rtlCol="0">
            <a:spAutoFit/>
          </a:bodyPr>
          <a:lstStyle/>
          <a:p>
            <a:r>
              <a:rPr lang="en-US" altLang="ja-JP" dirty="0" err="1">
                <a:latin typeface="Times" charset="0"/>
                <a:ea typeface="Times" charset="0"/>
                <a:cs typeface="Times" charset="0"/>
              </a:rPr>
              <a:t>Pajares</a:t>
            </a:r>
            <a:r>
              <a:rPr lang="en-US" altLang="ja-JP" dirty="0">
                <a:latin typeface="Times" charset="0"/>
                <a:ea typeface="Times" charset="0"/>
                <a:cs typeface="Times" charset="0"/>
              </a:rPr>
              <a:t>, M.F. (1992). Teachers’ beliefs and educational</a:t>
            </a:r>
          </a:p>
          <a:p>
            <a:r>
              <a:rPr lang="en-US" altLang="ja-JP" dirty="0">
                <a:latin typeface="Times" charset="0"/>
                <a:ea typeface="Times" charset="0"/>
                <a:cs typeface="Times" charset="0"/>
              </a:rPr>
              <a:t>   research: Cleaning up a messy construct</a:t>
            </a:r>
            <a:r>
              <a:rPr lang="en-US" altLang="ja-JP" i="1" dirty="0">
                <a:latin typeface="Times" charset="0"/>
                <a:ea typeface="Times" charset="0"/>
                <a:cs typeface="Times" charset="0"/>
              </a:rPr>
              <a:t>.  Review of</a:t>
            </a:r>
          </a:p>
          <a:p>
            <a:r>
              <a:rPr lang="en-US" altLang="ja-JP" i="1" dirty="0">
                <a:latin typeface="Times" charset="0"/>
                <a:ea typeface="Times" charset="0"/>
                <a:cs typeface="Times" charset="0"/>
              </a:rPr>
              <a:t>   Educational Research, 62</a:t>
            </a:r>
            <a:r>
              <a:rPr lang="en-US" altLang="ja-JP" dirty="0">
                <a:latin typeface="Times" charset="0"/>
                <a:ea typeface="Times" charset="0"/>
                <a:cs typeface="Times" charset="0"/>
              </a:rPr>
              <a:t> (3), 307-332.  </a:t>
            </a:r>
          </a:p>
          <a:p>
            <a:pPr lvl="0"/>
            <a:r>
              <a:rPr lang="en-US" altLang="ja-JP" dirty="0">
                <a:latin typeface="Times" charset="0"/>
                <a:ea typeface="Times" charset="0"/>
                <a:cs typeface="Times" charset="0"/>
              </a:rPr>
              <a:t>Richardson, V. (1994). Conducting research on practice. </a:t>
            </a:r>
          </a:p>
          <a:p>
            <a:pPr lvl="0"/>
            <a:r>
              <a:rPr lang="en-US" altLang="ja-JP" dirty="0">
                <a:latin typeface="Times" charset="0"/>
                <a:ea typeface="Times" charset="0"/>
                <a:cs typeface="Times" charset="0"/>
              </a:rPr>
              <a:t>  </a:t>
            </a:r>
            <a:r>
              <a:rPr lang="en-US" altLang="ja-JP" i="1" dirty="0">
                <a:latin typeface="Times" charset="0"/>
                <a:ea typeface="Times" charset="0"/>
                <a:cs typeface="Times" charset="0"/>
              </a:rPr>
              <a:t>Educational Researcher, 23</a:t>
            </a:r>
            <a:r>
              <a:rPr lang="en-US" altLang="ja-JP" dirty="0">
                <a:latin typeface="Times" charset="0"/>
                <a:ea typeface="Times" charset="0"/>
                <a:cs typeface="Times" charset="0"/>
              </a:rPr>
              <a:t> (5), 5-9. </a:t>
            </a:r>
          </a:p>
          <a:p>
            <a:r>
              <a:rPr lang="en-US" altLang="ja-JP" dirty="0">
                <a:latin typeface="Times" charset="0"/>
                <a:ea typeface="Times" charset="0"/>
                <a:cs typeface="Times" charset="0"/>
              </a:rPr>
              <a:t>Sato, K., &amp; </a:t>
            </a:r>
            <a:r>
              <a:rPr lang="en-US" altLang="ja-JP" dirty="0" err="1">
                <a:latin typeface="Times" charset="0"/>
                <a:ea typeface="Times" charset="0"/>
                <a:cs typeface="Times" charset="0"/>
              </a:rPr>
              <a:t>Kleinsasser</a:t>
            </a:r>
            <a:r>
              <a:rPr lang="en-US" altLang="ja-JP" dirty="0">
                <a:latin typeface="Times" charset="0"/>
                <a:ea typeface="Times" charset="0"/>
                <a:cs typeface="Times" charset="0"/>
              </a:rPr>
              <a:t>, R.C. (1999). Communicative</a:t>
            </a:r>
          </a:p>
          <a:p>
            <a:r>
              <a:rPr lang="en-US" altLang="ja-JP" dirty="0">
                <a:latin typeface="Times" charset="0"/>
                <a:ea typeface="Times" charset="0"/>
                <a:cs typeface="Times" charset="0"/>
              </a:rPr>
              <a:t>   language teaching (CLT): Practical understandings.   </a:t>
            </a:r>
          </a:p>
          <a:p>
            <a:r>
              <a:rPr lang="en-US" altLang="ja-JP" dirty="0">
                <a:latin typeface="Times" charset="0"/>
                <a:ea typeface="Times" charset="0"/>
                <a:cs typeface="Times" charset="0"/>
              </a:rPr>
              <a:t>  </a:t>
            </a:r>
            <a:r>
              <a:rPr lang="en-US" altLang="ja-JP" i="1" dirty="0">
                <a:latin typeface="Times" charset="0"/>
                <a:ea typeface="Times" charset="0"/>
                <a:cs typeface="Times" charset="0"/>
              </a:rPr>
              <a:t>The Modern Language Journal, 83</a:t>
            </a:r>
            <a:r>
              <a:rPr lang="en-US" altLang="ja-JP" dirty="0">
                <a:latin typeface="Times" charset="0"/>
                <a:ea typeface="Times" charset="0"/>
                <a:cs typeface="Times" charset="0"/>
              </a:rPr>
              <a:t>(4), 494-517.</a:t>
            </a:r>
            <a:endParaRPr lang="ja-JP" altLang="ja-JP">
              <a:latin typeface="Times" charset="0"/>
              <a:ea typeface="Times" charset="0"/>
              <a:cs typeface="Times" charset="0"/>
            </a:endParaRPr>
          </a:p>
          <a:p>
            <a:pPr lvl="0"/>
            <a:endParaRPr lang="en-US" altLang="ja-JP" dirty="0">
              <a:latin typeface="Times" charset="0"/>
              <a:ea typeface="Times" charset="0"/>
              <a:cs typeface="Times" charset="0"/>
            </a:endParaRPr>
          </a:p>
          <a:p>
            <a:endParaRPr kumimoji="1" lang="ja-JP" altLang="en-US"/>
          </a:p>
        </p:txBody>
      </p:sp>
      <p:sp>
        <p:nvSpPr>
          <p:cNvPr id="25" name="テキスト ボックス 24">
            <a:extLst>
              <a:ext uri="{FF2B5EF4-FFF2-40B4-BE49-F238E27FC236}">
                <a16:creationId xmlns:a16="http://schemas.microsoft.com/office/drawing/2014/main" id="{44ABCD3D-9AB9-AD44-89BF-416E71FAF2A1}"/>
              </a:ext>
            </a:extLst>
          </p:cNvPr>
          <p:cNvSpPr txBox="1"/>
          <p:nvPr/>
        </p:nvSpPr>
        <p:spPr>
          <a:xfrm>
            <a:off x="26056043" y="19511046"/>
            <a:ext cx="6104713" cy="2308324"/>
          </a:xfrm>
          <a:prstGeom prst="rect">
            <a:avLst/>
          </a:prstGeom>
          <a:noFill/>
        </p:spPr>
        <p:txBody>
          <a:bodyPr wrap="square" rtlCol="0">
            <a:spAutoFit/>
          </a:bodyPr>
          <a:lstStyle/>
          <a:p>
            <a:pPr lvl="0"/>
            <a:r>
              <a:rPr lang="en-US" altLang="ja-JP" dirty="0">
                <a:latin typeface="Times" charset="0"/>
                <a:ea typeface="Times" charset="0"/>
                <a:cs typeface="Times" charset="0"/>
              </a:rPr>
              <a:t>Sato, K., &amp; </a:t>
            </a:r>
            <a:r>
              <a:rPr lang="en-US" altLang="ja-JP" dirty="0" err="1">
                <a:latin typeface="Times" charset="0"/>
                <a:ea typeface="Times" charset="0"/>
                <a:cs typeface="Times" charset="0"/>
              </a:rPr>
              <a:t>Kleinsasser</a:t>
            </a:r>
            <a:r>
              <a:rPr lang="en-US" altLang="ja-JP" dirty="0">
                <a:latin typeface="Times" charset="0"/>
                <a:ea typeface="Times" charset="0"/>
                <a:cs typeface="Times" charset="0"/>
              </a:rPr>
              <a:t>, R.C. (2004). Beliefs, practices, and</a:t>
            </a:r>
          </a:p>
          <a:p>
            <a:pPr lvl="0"/>
            <a:r>
              <a:rPr lang="en-US" altLang="ja-JP" dirty="0">
                <a:latin typeface="Times" charset="0"/>
                <a:ea typeface="Times" charset="0"/>
                <a:cs typeface="Times" charset="0"/>
              </a:rPr>
              <a:t>  interactions of teachers in a Japanese high school English department. </a:t>
            </a:r>
            <a:r>
              <a:rPr lang="en-US" altLang="ja-JP" i="1" dirty="0">
                <a:latin typeface="Times" charset="0"/>
                <a:ea typeface="Times" charset="0"/>
                <a:cs typeface="Times" charset="0"/>
              </a:rPr>
              <a:t>Teaching and Teacher Education, 20</a:t>
            </a:r>
            <a:r>
              <a:rPr lang="en-US" altLang="ja-JP" dirty="0">
                <a:latin typeface="Times" charset="0"/>
                <a:ea typeface="Times" charset="0"/>
                <a:cs typeface="Times" charset="0"/>
              </a:rPr>
              <a:t>, 797-816.  </a:t>
            </a:r>
          </a:p>
          <a:p>
            <a:r>
              <a:rPr lang="en-US" altLang="ja-JP" dirty="0">
                <a:latin typeface="Times" charset="0"/>
                <a:ea typeface="Times" charset="0"/>
                <a:cs typeface="Times" charset="0"/>
              </a:rPr>
              <a:t>Williams, A., </a:t>
            </a:r>
            <a:r>
              <a:rPr lang="en-US" altLang="ja-JP" dirty="0" err="1">
                <a:latin typeface="Times" charset="0"/>
                <a:ea typeface="Times" charset="0"/>
                <a:cs typeface="Times" charset="0"/>
              </a:rPr>
              <a:t>Prestage</a:t>
            </a:r>
            <a:r>
              <a:rPr lang="en-US" altLang="ja-JP" dirty="0">
                <a:latin typeface="Times" charset="0"/>
                <a:ea typeface="Times" charset="0"/>
                <a:cs typeface="Times" charset="0"/>
              </a:rPr>
              <a:t>, S., &amp; </a:t>
            </a:r>
            <a:r>
              <a:rPr lang="en-US" altLang="ja-JP" dirty="0" err="1">
                <a:latin typeface="Times" charset="0"/>
                <a:ea typeface="Times" charset="0"/>
                <a:cs typeface="Times" charset="0"/>
              </a:rPr>
              <a:t>Bedward</a:t>
            </a:r>
            <a:r>
              <a:rPr lang="en-US" altLang="ja-JP" dirty="0">
                <a:latin typeface="Times" charset="0"/>
                <a:ea typeface="Times" charset="0"/>
                <a:cs typeface="Times" charset="0"/>
              </a:rPr>
              <a:t>, J. (2001). Individualism</a:t>
            </a:r>
          </a:p>
          <a:p>
            <a:r>
              <a:rPr lang="en-US" altLang="ja-JP" dirty="0">
                <a:latin typeface="Times" charset="0"/>
                <a:ea typeface="Times" charset="0"/>
                <a:cs typeface="Times" charset="0"/>
              </a:rPr>
              <a:t>   to collaboration: The significance of teacher culture to the</a:t>
            </a:r>
          </a:p>
          <a:p>
            <a:r>
              <a:rPr lang="en-US" altLang="ja-JP" dirty="0">
                <a:latin typeface="Times" charset="0"/>
                <a:ea typeface="Times" charset="0"/>
                <a:cs typeface="Times" charset="0"/>
              </a:rPr>
              <a:t>    induction of newly qualified teachers. </a:t>
            </a:r>
            <a:r>
              <a:rPr lang="en-US" altLang="ja-JP" i="1" dirty="0">
                <a:latin typeface="Times" charset="0"/>
                <a:ea typeface="Times" charset="0"/>
                <a:cs typeface="Times" charset="0"/>
              </a:rPr>
              <a:t>Journal of Education</a:t>
            </a:r>
          </a:p>
          <a:p>
            <a:r>
              <a:rPr lang="en-US" altLang="ja-JP" i="1" dirty="0">
                <a:latin typeface="Times" charset="0"/>
                <a:ea typeface="Times" charset="0"/>
                <a:cs typeface="Times" charset="0"/>
              </a:rPr>
              <a:t>    for Teaching, 27 </a:t>
            </a:r>
            <a:r>
              <a:rPr lang="en-US" altLang="ja-JP" dirty="0">
                <a:latin typeface="Times" charset="0"/>
                <a:ea typeface="Times" charset="0"/>
                <a:cs typeface="Times" charset="0"/>
              </a:rPr>
              <a:t>(3), 253-267. </a:t>
            </a:r>
          </a:p>
          <a:p>
            <a:endParaRPr kumimoji="1" lang="ja-JP" altLang="en-US"/>
          </a:p>
        </p:txBody>
      </p:sp>
      <p:sp>
        <p:nvSpPr>
          <p:cNvPr id="17" name="テキスト ボックス 16">
            <a:extLst>
              <a:ext uri="{FF2B5EF4-FFF2-40B4-BE49-F238E27FC236}">
                <a16:creationId xmlns:a16="http://schemas.microsoft.com/office/drawing/2014/main" id="{350A8A2B-3D1F-EF45-974C-8791C58041E2}"/>
              </a:ext>
            </a:extLst>
          </p:cNvPr>
          <p:cNvSpPr txBox="1"/>
          <p:nvPr/>
        </p:nvSpPr>
        <p:spPr>
          <a:xfrm>
            <a:off x="24379644" y="16992599"/>
            <a:ext cx="7145728" cy="3939540"/>
          </a:xfrm>
          <a:prstGeom prst="rect">
            <a:avLst/>
          </a:prstGeom>
          <a:noFill/>
        </p:spPr>
        <p:txBody>
          <a:bodyPr wrap="square" rtlCol="0">
            <a:spAutoFit/>
          </a:bodyPr>
          <a:lstStyle/>
          <a:p>
            <a:r>
              <a:rPr kumimoji="1" lang="en-US" altLang="ja-JP" sz="3200" dirty="0">
                <a:solidFill>
                  <a:schemeClr val="tx1">
                    <a:lumMod val="65000"/>
                    <a:lumOff val="35000"/>
                  </a:schemeClr>
                </a:solidFill>
                <a:latin typeface="Franklin Gothic Demi" pitchFamily="34" charset="0"/>
              </a:rPr>
              <a:t>REFERENCES</a:t>
            </a:r>
          </a:p>
          <a:p>
            <a:r>
              <a:rPr lang="en-US" altLang="ja-JP" dirty="0" err="1">
                <a:latin typeface="Times" pitchFamily="2" charset="0"/>
                <a:ea typeface="Times" charset="0"/>
                <a:cs typeface="Times" charset="0"/>
              </a:rPr>
              <a:t>Canale</a:t>
            </a:r>
            <a:r>
              <a:rPr lang="en-US" altLang="ja-JP" dirty="0">
                <a:latin typeface="Times" pitchFamily="2" charset="0"/>
                <a:ea typeface="Times" charset="0"/>
                <a:cs typeface="Times" charset="0"/>
              </a:rPr>
              <a:t>, M., &amp; Swain, M. (1980). Theoretical bases of communicative</a:t>
            </a:r>
          </a:p>
          <a:p>
            <a:r>
              <a:rPr lang="en-US" altLang="ja-JP" dirty="0">
                <a:latin typeface="Times" pitchFamily="2" charset="0"/>
                <a:ea typeface="Times" charset="0"/>
                <a:cs typeface="Times" charset="0"/>
              </a:rPr>
              <a:t>   approaches to second language teaching and testing. </a:t>
            </a:r>
            <a:r>
              <a:rPr lang="en-US" altLang="ja-JP" i="1" dirty="0">
                <a:latin typeface="Times" pitchFamily="2" charset="0"/>
                <a:ea typeface="Times" charset="0"/>
                <a:cs typeface="Times" charset="0"/>
              </a:rPr>
              <a:t>Applied Linguistics, 1 </a:t>
            </a:r>
            <a:r>
              <a:rPr lang="en-US" altLang="ja-JP" dirty="0">
                <a:latin typeface="Times" pitchFamily="2" charset="0"/>
                <a:ea typeface="Times" charset="0"/>
                <a:cs typeface="Times" charset="0"/>
              </a:rPr>
              <a:t>(1), 1-47</a:t>
            </a:r>
            <a:r>
              <a:rPr lang="en-US" altLang="ja-JP" dirty="0">
                <a:latin typeface="Times" pitchFamily="2" charset="0"/>
              </a:rPr>
              <a:t>.</a:t>
            </a:r>
            <a:r>
              <a:rPr lang="en-US" altLang="ja-JP" sz="3200" dirty="0"/>
              <a:t> </a:t>
            </a:r>
          </a:p>
          <a:p>
            <a:r>
              <a:rPr lang="en-US" altLang="ja-JP" dirty="0">
                <a:latin typeface="Times"/>
                <a:cs typeface="Times"/>
              </a:rPr>
              <a:t>Curtain, H. I., &amp; Dahlberg, C. A. (2004). </a:t>
            </a:r>
            <a:r>
              <a:rPr lang="en-US" altLang="ja-JP" i="1" dirty="0">
                <a:latin typeface="Times"/>
                <a:cs typeface="Times"/>
              </a:rPr>
              <a:t>Languages and children: Making the match</a:t>
            </a:r>
            <a:r>
              <a:rPr lang="en-US" altLang="ja-JP" dirty="0">
                <a:latin typeface="Times"/>
                <a:cs typeface="Times"/>
              </a:rPr>
              <a:t>. Boston: </a:t>
            </a:r>
            <a:r>
              <a:rPr lang="en-US" altLang="ja-JP" dirty="0">
                <a:latin typeface="Times" charset="0"/>
                <a:ea typeface="Times" charset="0"/>
                <a:cs typeface="Times" charset="0"/>
              </a:rPr>
              <a:t>Allyn &amp; Bacon. </a:t>
            </a:r>
          </a:p>
          <a:p>
            <a:endParaRPr lang="en-US" altLang="ja-JP" sz="3200" dirty="0"/>
          </a:p>
          <a:p>
            <a:endParaRPr lang="en-US" altLang="ja-JP" sz="3200" dirty="0">
              <a:latin typeface="Times"/>
              <a:cs typeface="Times"/>
            </a:endParaRPr>
          </a:p>
          <a:p>
            <a:endParaRPr kumimoji="1" lang="en-US" altLang="ja-JP" sz="3200" dirty="0">
              <a:solidFill>
                <a:schemeClr val="tx1">
                  <a:lumMod val="65000"/>
                  <a:lumOff val="35000"/>
                </a:schemeClr>
              </a:solidFill>
              <a:latin typeface="Franklin Gothic Demi" pitchFamily="34" charset="0"/>
            </a:endParaRPr>
          </a:p>
          <a:p>
            <a:r>
              <a:rPr kumimoji="1" lang="en-US" altLang="ja-JP" dirty="0"/>
              <a:t> </a:t>
            </a:r>
            <a:endParaRPr kumimoji="1" lang="ja-JP" alt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escription xmlns="5af08be3-da31-4ed0-bd15-c2f68cc29029" xsi:nil="true"/>
    <_dlc_DocId xmlns="5af08be3-da31-4ed0-bd15-c2f68cc29029">Q77AU6S3KYZS-2489-2</_dlc_DocId>
    <_dlc_DocIdUrl xmlns="5af08be3-da31-4ed0-bd15-c2f68cc29029">
      <Url>http://www.aphlweb.org/aphl_departments/Operations/Marketing/_layouts/DocIdRedir.aspx?ID=Q77AU6S3KYZS-2489-2</Url>
      <Description>Q77AU6S3KYZS-2489-2</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A35109E0303B3244886EF0947D881671" ma:contentTypeVersion="0" ma:contentTypeDescription="Create a new document." ma:contentTypeScope="" ma:versionID="6ad65a79f557d5c70e0dc10d2a2c6332">
  <xsd:schema xmlns:xsd="http://www.w3.org/2001/XMLSchema" xmlns:xs="http://www.w3.org/2001/XMLSchema" xmlns:p="http://schemas.microsoft.com/office/2006/metadata/properties" xmlns:ns2="5af08be3-da31-4ed0-bd15-c2f68cc29029" targetNamespace="http://schemas.microsoft.com/office/2006/metadata/properties" ma:root="true" ma:fieldsID="f658318e150a05fe36400374ea7d0f8b" ns2:_="">
    <xsd:import namespace="5af08be3-da31-4ed0-bd15-c2f68cc29029"/>
    <xsd:element name="properties">
      <xsd:complexType>
        <xsd:sequence>
          <xsd:element name="documentManagement">
            <xsd:complexType>
              <xsd:all>
                <xsd:element ref="ns2:Description"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f08be3-da31-4ed0-bd15-c2f68cc29029" elementFormDefault="qualified">
    <xsd:import namespace="http://schemas.microsoft.com/office/2006/documentManagement/types"/>
    <xsd:import namespace="http://schemas.microsoft.com/office/infopath/2007/PartnerControls"/>
    <xsd:element name="Description" ma:index="8" nillable="true" ma:displayName="Description" ma:internalName="Description">
      <xsd:simpleType>
        <xsd:restriction base="dms:Note">
          <xsd:maxLength value="255"/>
        </xsd:restriction>
      </xsd:simpleType>
    </xsd:element>
    <xsd:element name="_dlc_DocId" ma:index="9" nillable="true" ma:displayName="Document ID Value" ma:description="The value of the document ID assigned to this item." ma:internalName="_dlc_DocId" ma:readOnly="true">
      <xsd:simpleType>
        <xsd:restriction base="dms:Text"/>
      </xsd:simpleType>
    </xsd:element>
    <xsd:element name="_dlc_DocIdUrl" ma:index="1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1D25FD9-C7F5-4658-A2D7-FC4310558419}">
  <ds:schemaRefs>
    <ds:schemaRef ds:uri="http://schemas.microsoft.com/sharepoint/events"/>
  </ds:schemaRefs>
</ds:datastoreItem>
</file>

<file path=customXml/itemProps2.xml><?xml version="1.0" encoding="utf-8"?>
<ds:datastoreItem xmlns:ds="http://schemas.openxmlformats.org/officeDocument/2006/customXml" ds:itemID="{099EFD33-2721-4A24-9EAC-30663881A16B}">
  <ds:schemaRefs>
    <ds:schemaRef ds:uri="http://schemas.microsoft.com/sharepoint/v3/contenttype/forms"/>
  </ds:schemaRefs>
</ds:datastoreItem>
</file>

<file path=customXml/itemProps3.xml><?xml version="1.0" encoding="utf-8"?>
<ds:datastoreItem xmlns:ds="http://schemas.openxmlformats.org/officeDocument/2006/customXml" ds:itemID="{CAF89D19-7E46-4C99-A371-2B2E2C510957}">
  <ds:schemaRefs>
    <ds:schemaRef ds:uri="http://purl.org/dc/terms/"/>
    <ds:schemaRef ds:uri="http://schemas.microsoft.com/office/2006/metadata/properties"/>
    <ds:schemaRef ds:uri="5af08be3-da31-4ed0-bd15-c2f68cc29029"/>
    <ds:schemaRef ds:uri="http://schemas.openxmlformats.org/package/2006/metadata/core-properties"/>
    <ds:schemaRef ds:uri="http://purl.org/dc/dcmitype/"/>
    <ds:schemaRef ds:uri="http://schemas.microsoft.com/office/2006/documentManagement/types"/>
    <ds:schemaRef ds:uri="http://purl.org/dc/elements/1.1/"/>
    <ds:schemaRef ds:uri="http://www.w3.org/XML/1998/namespace"/>
    <ds:schemaRef ds:uri="http://schemas.microsoft.com/office/infopath/2007/PartnerControls"/>
  </ds:schemaRefs>
</ds:datastoreItem>
</file>

<file path=customXml/itemProps4.xml><?xml version="1.0" encoding="utf-8"?>
<ds:datastoreItem xmlns:ds="http://schemas.openxmlformats.org/officeDocument/2006/customXml" ds:itemID="{485F65F3-BB88-42F6-A4FF-AE5039B9EE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f08be3-da31-4ed0-bd15-c2f68cc290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1329</TotalTime>
  <Words>2391</Words>
  <Application>Microsoft Macintosh PowerPoint</Application>
  <PresentationFormat>ユーザー設定</PresentationFormat>
  <Paragraphs>182</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vt:i4>
      </vt:variant>
    </vt:vector>
  </HeadingPairs>
  <TitlesOfParts>
    <vt:vector size="9" baseType="lpstr">
      <vt:lpstr>ＭＳ Ｐゴシック</vt:lpstr>
      <vt:lpstr>Arial</vt:lpstr>
      <vt:lpstr>Calibri</vt:lpstr>
      <vt:lpstr>Franklin Gothic Book</vt:lpstr>
      <vt:lpstr>Franklin Gothic Demi</vt:lpstr>
      <vt:lpstr>Times</vt:lpstr>
      <vt:lpstr>Office Theme</vt:lpstr>
      <vt:lpstr>Custom Design</vt:lpstr>
      <vt:lpstr>PowerPoint プレゼンテーション</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Template 4x6 032912</dc:title>
  <dc:creator>ben.moyer</dc:creator>
  <cp:lastModifiedBy>Microsoft Office ユーザー</cp:lastModifiedBy>
  <cp:revision>104</cp:revision>
  <dcterms:created xsi:type="dcterms:W3CDTF">2012-03-19T15:16:38Z</dcterms:created>
  <dcterms:modified xsi:type="dcterms:W3CDTF">2019-10-02T06:01:47Z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0x010100A35109E0303B3244886EF0947D881671</vt:lpwstr>
  </property>
  <property fmtid="{D5CDD505-2E9C-101B-9397-08002B2CF9AE}" pid="3" name="_dlc_DocIdItemGuid">
    <vt:lpwstr>7006cbb1-73e9-432e-834d-71bf00a6ac4f</vt:lpwstr>
  </property>
  <property fmtid="{D5CDD505-2E9C-101B-9397-08002B2CF9AE}" pid="4" name="vti_description">
    <vt:lpwstr/>
  </property>
</Properties>
</file>