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59" r:id="rId6"/>
    <p:sldId id="258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949825-54CA-441C-82CE-98F3AABAF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3721263-CFF9-4CBF-B919-761198E78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B64C89-E2E6-4C73-9587-07449E00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73E9F0-8AEE-4BA0-B8F4-505DCD966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1DAD64-6AB4-4B72-BA28-DF78EB36A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136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4CE835-7355-418E-AC7E-31CB9DDA7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2EC85FF-6445-408D-9958-EA6E64D91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B82DF2-577D-4DAD-BDC0-6601B615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DB5691-214F-4E11-A394-D06AA7C71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5BE720-9C29-48DB-BC6E-A1F5D1F9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5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A5E3CD-0A90-493C-93DA-DC7D42221D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2A3472-80DE-42AA-9BD7-1C7E765FB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DCF9DA-451E-4FD2-BA94-BF4A9FC1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E2D148-B8E2-4E77-97E8-59304DA5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E32588-80F6-4490-B35E-FD731B487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0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6B1877-2D5E-4073-97B6-A327EAF7E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2D8C3B-39E9-4E25-B07A-16735AFB7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C0FAE1-080D-4EA9-8D4B-3784089B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E94A7F-5B38-47EC-9E9D-B34BFD3A4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B8E058-A457-425E-A513-7D672DF1F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13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55DF35-CB4D-4DE6-AE61-C1A9B5BEF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2BD3F3-5564-4F8D-823E-0DDDC56D9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C51F27-C0C4-4493-B0FF-F5D564EB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304C9B-D4FB-4C6A-9632-B0FD1A41C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97A529-9003-499C-B2E2-BF1CE2C4F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50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881E1A-767E-4497-BAE7-EF15BCC27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FCEEA4-CA30-435F-B295-9105A3B6D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F5463A-6F78-49B4-A5B9-D3AFD6C9C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5AA575-FDB4-4280-8970-C5A5B32DB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DF58B6-ACB4-485C-A26E-39CA5DBA1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A3DC3F-9888-4BB0-B0CD-BCF9A24F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05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584562-1E70-4492-9C95-794B7C0A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1CE3BA-435B-4FC8-A5BA-8750BA84D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ADE220-D9F1-4226-A289-3EC6343E0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4D6B94-A431-4905-9B51-6E35063B1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5465DFF-2C30-42C4-A0E3-4F39F1522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9CE872B-466E-4966-9AAB-3B004BB7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D006C03-2B7B-4038-8B53-574DCB1F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ABF920A-D639-468F-9320-2343A378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03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8D787-B954-4AAE-962C-A62638122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58A8F64-264D-495A-9E1E-EF8941C9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AA576F-C887-4473-849C-82E29A31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68E69DA-4D5B-48EF-BFD6-E8E22D1A9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03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4CA1FB4-1E64-473C-AD0B-3D807B49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0D628DE-57A2-41C9-BE16-D5F3A361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ABE560-F6B5-462A-885C-28E5360A9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84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9B894A-7F2F-437C-95C0-79DA1334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856A64-B823-4EFC-AC0E-2595B802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E0A5D3-8262-40F1-B242-7A0026062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08BDC4-EB9B-44C4-9F21-01C52D70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F20B0F-7475-448D-85E5-52406FA6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22959D-2673-4A0A-A9EB-EE19DA5C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869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445B8E-B40F-49D6-9CF9-10A4DD33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4E8A484-6324-46C3-9124-3BCF96F6D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9B88F33-B53D-4DFC-8D23-6600E9A23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0150BE-2A82-408D-AF8B-3D2F9ADCB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AE96D9-2F5D-4C17-8215-2346071F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314AB9-DE5F-44A5-B433-9AE4727C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40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1DB1FD-8D22-4C54-B4EC-85D5286BC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DF977C-9BBA-4D7C-95DD-4CB98DC62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A89598-EB51-4F23-8A9F-9022D7C6F9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3686E-171C-4966-B37D-3640D77D75C5}" type="datetimeFigureOut">
              <a:rPr kumimoji="1" lang="ja-JP" altLang="en-US" smtClean="0"/>
              <a:t>2021/1/21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9BB285-C080-4D0F-86AA-1EE4139FD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A7863-5BD6-43B0-B223-FADAC66519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DBEA7-C11D-4527-AFEF-EC1BD6E7E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33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f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D9047EB-B778-4EFC-AD08-0CA556B2A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kumimoji="1" lang="en-US" altLang="ja-JP" sz="2000" dirty="0">
                <a:solidFill>
                  <a:srgbClr val="080808"/>
                </a:solidFill>
              </a:rPr>
              <a:t>17015037 </a:t>
            </a:r>
          </a:p>
          <a:p>
            <a:r>
              <a:rPr kumimoji="1" lang="en-US" altLang="ja-JP" sz="2000" dirty="0">
                <a:solidFill>
                  <a:srgbClr val="080808"/>
                </a:solidFill>
              </a:rPr>
              <a:t>Shotaro Moriyama</a:t>
            </a:r>
            <a:endParaRPr kumimoji="1" lang="ja-JP" altLang="en-US" sz="2000" dirty="0">
              <a:solidFill>
                <a:srgbClr val="080808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EEB8A46-3049-4BE3-9732-5559381B58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kumimoji="1" lang="en-US" altLang="ja-JP" sz="3600">
                <a:solidFill>
                  <a:srgbClr val="080808"/>
                </a:solidFill>
              </a:rPr>
              <a:t>My favorite place</a:t>
            </a:r>
            <a:endParaRPr kumimoji="1" lang="ja-JP" altLang="en-US" sz="3600">
              <a:solidFill>
                <a:srgbClr val="080808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71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E404A-DB34-4B4D-A937-50F801318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Step6 Let’s summarize!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F5637E-35E0-4132-BB78-4FB3E172A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例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4C60F593-F370-438A-A3FE-D67D9AC60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751049"/>
              </p:ext>
            </p:extLst>
          </p:nvPr>
        </p:nvGraphicFramePr>
        <p:xfrm>
          <a:off x="1459684" y="2539250"/>
          <a:ext cx="9613785" cy="3248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757">
                  <a:extLst>
                    <a:ext uri="{9D8B030D-6E8A-4147-A177-3AD203B41FA5}">
                      <a16:colId xmlns:a16="http://schemas.microsoft.com/office/drawing/2014/main" val="1250625424"/>
                    </a:ext>
                  </a:extLst>
                </a:gridCol>
                <a:gridCol w="1922757">
                  <a:extLst>
                    <a:ext uri="{9D8B030D-6E8A-4147-A177-3AD203B41FA5}">
                      <a16:colId xmlns:a16="http://schemas.microsoft.com/office/drawing/2014/main" val="3677773344"/>
                    </a:ext>
                  </a:extLst>
                </a:gridCol>
                <a:gridCol w="1922757">
                  <a:extLst>
                    <a:ext uri="{9D8B030D-6E8A-4147-A177-3AD203B41FA5}">
                      <a16:colId xmlns:a16="http://schemas.microsoft.com/office/drawing/2014/main" val="1479849548"/>
                    </a:ext>
                  </a:extLst>
                </a:gridCol>
                <a:gridCol w="1922757">
                  <a:extLst>
                    <a:ext uri="{9D8B030D-6E8A-4147-A177-3AD203B41FA5}">
                      <a16:colId xmlns:a16="http://schemas.microsoft.com/office/drawing/2014/main" val="4237060090"/>
                    </a:ext>
                  </a:extLst>
                </a:gridCol>
                <a:gridCol w="1922757">
                  <a:extLst>
                    <a:ext uri="{9D8B030D-6E8A-4147-A177-3AD203B41FA5}">
                      <a16:colId xmlns:a16="http://schemas.microsoft.com/office/drawing/2014/main" val="4171696355"/>
                    </a:ext>
                  </a:extLst>
                </a:gridCol>
              </a:tblGrid>
              <a:tr h="90862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Favorite place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How often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Is there anything special?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What can you enjoy there?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418225"/>
                  </a:ext>
                </a:extLst>
              </a:tr>
              <a:tr h="2334499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Shotaro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Osu shopping street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Every month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1,200 shops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Eating delicious foods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333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42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C2E484-624D-441C-AE29-9FA3F71F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Rubric (Speaking test)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F2D42879-99C6-4292-B211-795F64609F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962386"/>
              </p:ext>
            </p:extLst>
          </p:nvPr>
        </p:nvGraphicFramePr>
        <p:xfrm>
          <a:off x="838200" y="1690688"/>
          <a:ext cx="10507914" cy="5111369"/>
        </p:xfrm>
        <a:graphic>
          <a:graphicData uri="http://schemas.openxmlformats.org/drawingml/2006/table">
            <a:tbl>
              <a:tblPr firstRow="1" firstCol="1" bandRow="1"/>
              <a:tblGrid>
                <a:gridCol w="1751319">
                  <a:extLst>
                    <a:ext uri="{9D8B030D-6E8A-4147-A177-3AD203B41FA5}">
                      <a16:colId xmlns:a16="http://schemas.microsoft.com/office/drawing/2014/main" val="3146219671"/>
                    </a:ext>
                  </a:extLst>
                </a:gridCol>
                <a:gridCol w="1751319">
                  <a:extLst>
                    <a:ext uri="{9D8B030D-6E8A-4147-A177-3AD203B41FA5}">
                      <a16:colId xmlns:a16="http://schemas.microsoft.com/office/drawing/2014/main" val="872163565"/>
                    </a:ext>
                  </a:extLst>
                </a:gridCol>
                <a:gridCol w="1751319">
                  <a:extLst>
                    <a:ext uri="{9D8B030D-6E8A-4147-A177-3AD203B41FA5}">
                      <a16:colId xmlns:a16="http://schemas.microsoft.com/office/drawing/2014/main" val="3663100503"/>
                    </a:ext>
                  </a:extLst>
                </a:gridCol>
                <a:gridCol w="1751319">
                  <a:extLst>
                    <a:ext uri="{9D8B030D-6E8A-4147-A177-3AD203B41FA5}">
                      <a16:colId xmlns:a16="http://schemas.microsoft.com/office/drawing/2014/main" val="2822036792"/>
                    </a:ext>
                  </a:extLst>
                </a:gridCol>
                <a:gridCol w="1751319">
                  <a:extLst>
                    <a:ext uri="{9D8B030D-6E8A-4147-A177-3AD203B41FA5}">
                      <a16:colId xmlns:a16="http://schemas.microsoft.com/office/drawing/2014/main" val="253226445"/>
                    </a:ext>
                  </a:extLst>
                </a:gridCol>
                <a:gridCol w="1751319">
                  <a:extLst>
                    <a:ext uri="{9D8B030D-6E8A-4147-A177-3AD203B41FA5}">
                      <a16:colId xmlns:a16="http://schemas.microsoft.com/office/drawing/2014/main" val="3339637999"/>
                    </a:ext>
                  </a:extLst>
                </a:gridCol>
              </a:tblGrid>
              <a:tr h="970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316257"/>
                  </a:ext>
                </a:extLst>
              </a:tr>
              <a:tr h="981550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流暢さ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流暢さ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分間スムーズに話し続けることが出来た。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２分間おおむねスムーズに話し続けることが出来た。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２分間時々沈黙があったが、最後まで話し続けることが出来た。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分間話し続けることが出来なかった。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87619"/>
                  </a:ext>
                </a:extLst>
              </a:tr>
              <a:tr h="73616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Conversation Strategies 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2,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に加え、コメントすることができた。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3.1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に加え、</a:t>
                      </a: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Shadowing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を使うことが出来た。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2.1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とあいづちや</a:t>
                      </a: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Reaction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を使うことが出来た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ja-JP" sz="14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会話の始まりと終わりで使うことが出来た。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444886"/>
                  </a:ext>
                </a:extLst>
              </a:tr>
              <a:tr h="69749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内容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全ての質問について話すことが出来た。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つの質問について話すことが出来た。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つの質問について話すことが出来た。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つの質問だけ話すことが出来た。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163837"/>
                  </a:ext>
                </a:extLst>
              </a:tr>
              <a:tr h="7361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正確さ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文法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既習文法、語彙の選択に間違いがなかった。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ある程度既習文法、語彙を正しく使えていた。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間違いは多いが既習文法、語彙を使っていた。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既習文法、語彙を全く正しく使えてなかった。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83593"/>
                  </a:ext>
                </a:extLst>
              </a:tr>
              <a:tr h="69749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態度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声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相手に聞こえやすい大きな声ではっきりと話し、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アイコンタクトとあいづちを積極的にとれていた。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相手に聞こえる程度の声で話し、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アイコンタクトとあいづちを少しとれていた。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相手に聞こえにくい声で話し、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アイコンタクトとあいづちをしていたが、よく下を向いていた。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相手が何度も聞き返し、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アイコンタクトとあいづちをしていなかった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361155"/>
                  </a:ext>
                </a:extLst>
              </a:tr>
              <a:tr h="7748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目線</a:t>
                      </a: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姿勢</a:t>
                      </a: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535775"/>
                  </a:ext>
                </a:extLst>
              </a:tr>
              <a:tr h="970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1310" marR="41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405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08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9249E5-C8B3-4644-82A9-06D74AF6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Rubric (Fun essay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093FE08B-5FCE-4316-A59E-33E6567D1D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842485"/>
              </p:ext>
            </p:extLst>
          </p:nvPr>
        </p:nvGraphicFramePr>
        <p:xfrm>
          <a:off x="838200" y="1690688"/>
          <a:ext cx="10515600" cy="4854141"/>
        </p:xfrm>
        <a:graphic>
          <a:graphicData uri="http://schemas.openxmlformats.org/drawingml/2006/table">
            <a:tbl>
              <a:tblPr firstRow="1" firstCol="1" bandRow="1"/>
              <a:tblGrid>
                <a:gridCol w="1774184">
                  <a:extLst>
                    <a:ext uri="{9D8B030D-6E8A-4147-A177-3AD203B41FA5}">
                      <a16:colId xmlns:a16="http://schemas.microsoft.com/office/drawing/2014/main" val="945772330"/>
                    </a:ext>
                  </a:extLst>
                </a:gridCol>
                <a:gridCol w="1774184">
                  <a:extLst>
                    <a:ext uri="{9D8B030D-6E8A-4147-A177-3AD203B41FA5}">
                      <a16:colId xmlns:a16="http://schemas.microsoft.com/office/drawing/2014/main" val="2391001872"/>
                    </a:ext>
                  </a:extLst>
                </a:gridCol>
                <a:gridCol w="1741808">
                  <a:extLst>
                    <a:ext uri="{9D8B030D-6E8A-4147-A177-3AD203B41FA5}">
                      <a16:colId xmlns:a16="http://schemas.microsoft.com/office/drawing/2014/main" val="2339593215"/>
                    </a:ext>
                  </a:extLst>
                </a:gridCol>
                <a:gridCol w="1741808">
                  <a:extLst>
                    <a:ext uri="{9D8B030D-6E8A-4147-A177-3AD203B41FA5}">
                      <a16:colId xmlns:a16="http://schemas.microsoft.com/office/drawing/2014/main" val="3825772601"/>
                    </a:ext>
                  </a:extLst>
                </a:gridCol>
                <a:gridCol w="1741808">
                  <a:extLst>
                    <a:ext uri="{9D8B030D-6E8A-4147-A177-3AD203B41FA5}">
                      <a16:colId xmlns:a16="http://schemas.microsoft.com/office/drawing/2014/main" val="244603126"/>
                    </a:ext>
                  </a:extLst>
                </a:gridCol>
                <a:gridCol w="1741808">
                  <a:extLst>
                    <a:ext uri="{9D8B030D-6E8A-4147-A177-3AD203B41FA5}">
                      <a16:colId xmlns:a16="http://schemas.microsoft.com/office/drawing/2014/main" val="812176734"/>
                    </a:ext>
                  </a:extLst>
                </a:gridCol>
              </a:tblGrid>
              <a:tr h="1219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8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8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289795"/>
                  </a:ext>
                </a:extLst>
              </a:tr>
              <a:tr h="96008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表現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デザイン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イラストか写真を用いた。レイアウトに工夫がされている。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イラストか写真を用いてきれいにまとめられている。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イラスト、または写真があるが、一つしかない。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イラスト、または写真がない。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479507"/>
                  </a:ext>
                </a:extLst>
              </a:tr>
              <a:tr h="10452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内容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言いたいことがまとめられ</a:t>
                      </a:r>
                      <a:r>
                        <a:rPr lang="ja-JP" alt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てい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言いたいことがある程度まとめられていた。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なんとか意味を通じさせることが出来た。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Fun essay</a:t>
                      </a: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が書かれていなかった。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980997"/>
                  </a:ext>
                </a:extLst>
              </a:tr>
              <a:tr h="487783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正確さ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文法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文法を正しく使えていた。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文法を少し間違えて使っていた。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文法を</a:t>
                      </a:r>
                      <a:r>
                        <a:rPr lang="ja-JP" alt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ほとんど</a:t>
                      </a: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正しく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使うことができなかった。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文法を正しく使えていなかった。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6020611"/>
                  </a:ext>
                </a:extLst>
              </a:tr>
              <a:tr h="5690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つづり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スペルミスがない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スペルミスが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1-2</a:t>
                      </a: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ある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スペルミスが</a:t>
                      </a: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3-4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ある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スペルミスが</a:t>
                      </a: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つ以上ある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23780"/>
                  </a:ext>
                </a:extLst>
              </a:tr>
              <a:tr h="10452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意欲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語数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語以上書けていた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語以上書けていた。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語以上書けていた。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語未満しか書かれていなかった。</a:t>
                      </a: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918792"/>
                  </a:ext>
                </a:extLst>
              </a:tr>
              <a:tr h="1219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1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16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游明朝" panose="02020400000000000000" pitchFamily="18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16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2263" marR="52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523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838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D4930-8CD4-49A0-901F-85E2F46A7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Step1 Shotaro’s essay(</a:t>
            </a:r>
            <a:r>
              <a:rPr lang="en-US" altLang="ja-JP"/>
              <a:t>Favorite place)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6FEFAA-A2D7-4187-8295-86139BF38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エッセイを読んで、質問に答えてみよう。</a:t>
            </a:r>
            <a:endParaRPr kumimoji="1" lang="ja-JP" altLang="en-US" dirty="0"/>
          </a:p>
        </p:txBody>
      </p:sp>
      <p:pic>
        <p:nvPicPr>
          <p:cNvPr id="4100" name="Picture 4" descr="食べ歩き天国！名古屋のミックスカルチャー発信地「大須商店街 ...">
            <a:extLst>
              <a:ext uri="{FF2B5EF4-FFF2-40B4-BE49-F238E27FC236}">
                <a16:creationId xmlns:a16="http://schemas.microsoft.com/office/drawing/2014/main" id="{3CC642B2-F971-4948-B45B-007B2C7D5A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103" y="2898843"/>
            <a:ext cx="3545476" cy="236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大須観音（オオスカンノン）：大須商店街公式ホームページ「アット大須」">
            <a:extLst>
              <a:ext uri="{FF2B5EF4-FFF2-40B4-BE49-F238E27FC236}">
                <a16:creationId xmlns:a16="http://schemas.microsoft.com/office/drawing/2014/main" id="{CB8B3ACD-A7A0-4B56-AA6C-13AFE8652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59" y="2898843"/>
            <a:ext cx="309562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テーブル, 食品, カップ, 座る が含まれている画像&#10;&#10;自動的に生成された説明">
            <a:extLst>
              <a:ext uri="{FF2B5EF4-FFF2-40B4-BE49-F238E27FC236}">
                <a16:creationId xmlns:a16="http://schemas.microsoft.com/office/drawing/2014/main" id="{A71B380F-8999-4068-A8DE-9D7C0D45E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9839" y="2565434"/>
            <a:ext cx="2023961" cy="269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676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F6B209F-E460-465A-965C-C9C3D416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FFFF"/>
                </a:solidFill>
              </a:rPr>
              <a:t>Step2 </a:t>
            </a:r>
            <a:br>
              <a:rPr lang="en-US" altLang="ja-JP" dirty="0">
                <a:solidFill>
                  <a:srgbClr val="FFFFFF"/>
                </a:solidFill>
              </a:rPr>
            </a:br>
            <a:r>
              <a:rPr lang="en-US" altLang="ja-JP" dirty="0">
                <a:solidFill>
                  <a:srgbClr val="FFFFFF"/>
                </a:solidFill>
              </a:rPr>
              <a:t>Questions</a:t>
            </a:r>
            <a:endParaRPr kumimoji="1" lang="ja-JP" alt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93E350-2180-43B1-9EF1-0DDBDE6D7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kumimoji="1" lang="en-US" altLang="ja-JP" dirty="0"/>
              <a:t>1: Where is Shotaro’s favorite place?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It is~</a:t>
            </a:r>
          </a:p>
          <a:p>
            <a:pPr marL="0" indent="0">
              <a:buNone/>
            </a:pPr>
            <a:r>
              <a:rPr lang="en-US" altLang="ja-JP" dirty="0"/>
              <a:t>2:How often does Shotaro go there?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3:What are there?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There are~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4:What can Shotaro enjoy there?</a:t>
            </a:r>
          </a:p>
        </p:txBody>
      </p:sp>
    </p:spTree>
    <p:extLst>
      <p:ext uri="{BB962C8B-B14F-4D97-AF65-F5344CB8AC3E}">
        <p14:creationId xmlns:p14="http://schemas.microsoft.com/office/powerpoint/2010/main" val="20603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F6B209F-E460-465A-965C-C9C3D416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FFFF"/>
                </a:solidFill>
              </a:rPr>
              <a:t>Step2 </a:t>
            </a:r>
            <a:br>
              <a:rPr lang="en-US" altLang="ja-JP" dirty="0">
                <a:solidFill>
                  <a:srgbClr val="FFFFFF"/>
                </a:solidFill>
              </a:rPr>
            </a:br>
            <a:r>
              <a:rPr lang="en-US" altLang="ja-JP" dirty="0">
                <a:solidFill>
                  <a:srgbClr val="FFFFFF"/>
                </a:solidFill>
              </a:rPr>
              <a:t>Answer</a:t>
            </a:r>
            <a:endParaRPr kumimoji="1" lang="ja-JP" alt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93E350-2180-43B1-9EF1-0DDBDE6D7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kumimoji="1" lang="en-US" altLang="ja-JP" dirty="0"/>
              <a:t>1: Where is Shotaro’s favorite place?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It is  Osu shopping street.</a:t>
            </a:r>
          </a:p>
          <a:p>
            <a:pPr marL="0" indent="0">
              <a:buNone/>
            </a:pPr>
            <a:r>
              <a:rPr lang="en-US" altLang="ja-JP" dirty="0"/>
              <a:t>2:How often does Shotaro go there?</a:t>
            </a: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</a:rPr>
              <a:t>He goes there every month</a:t>
            </a:r>
            <a:r>
              <a:rPr kumimoji="1"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3:What are there?</a:t>
            </a: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</a:rPr>
              <a:t>There are temples and shrines.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There are about 1,200 shops in Osu shopping street. </a:t>
            </a:r>
            <a:r>
              <a:rPr lang="ja-JP" altLang="en-US" dirty="0">
                <a:solidFill>
                  <a:srgbClr val="FF0000"/>
                </a:solidFill>
              </a:rPr>
              <a:t>どちらでも</a:t>
            </a:r>
            <a:r>
              <a:rPr lang="en-US" altLang="ja-JP" dirty="0">
                <a:solidFill>
                  <a:srgbClr val="FF0000"/>
                </a:solidFill>
              </a:rPr>
              <a:t>OK</a:t>
            </a:r>
            <a:r>
              <a:rPr lang="ja-JP" altLang="en-US" dirty="0">
                <a:solidFill>
                  <a:srgbClr val="FF0000"/>
                </a:solidFill>
              </a:rPr>
              <a:t>！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4:What can Shotaro enjoy there?</a:t>
            </a: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</a:rPr>
              <a:t>He can enjoy delicious food and visiting temples.</a:t>
            </a:r>
          </a:p>
        </p:txBody>
      </p:sp>
    </p:spTree>
    <p:extLst>
      <p:ext uri="{BB962C8B-B14F-4D97-AF65-F5344CB8AC3E}">
        <p14:creationId xmlns:p14="http://schemas.microsoft.com/office/powerpoint/2010/main" val="263903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CA6071-E947-4394-A010-B9BAE7F1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Step3 Mind map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ACA743-8F79-4301-97A3-4265D66B5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雲 3">
            <a:extLst>
              <a:ext uri="{FF2B5EF4-FFF2-40B4-BE49-F238E27FC236}">
                <a16:creationId xmlns:a16="http://schemas.microsoft.com/office/drawing/2014/main" id="{EFD8DCB4-63FD-4387-A408-4AD520236FF6}"/>
              </a:ext>
            </a:extLst>
          </p:cNvPr>
          <p:cNvSpPr/>
          <p:nvPr/>
        </p:nvSpPr>
        <p:spPr>
          <a:xfrm>
            <a:off x="4521666" y="3133937"/>
            <a:ext cx="3204595" cy="1333849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43D695B-F268-4303-AE8D-F07A36D33BAD}"/>
              </a:ext>
            </a:extLst>
          </p:cNvPr>
          <p:cNvSpPr/>
          <p:nvPr/>
        </p:nvSpPr>
        <p:spPr>
          <a:xfrm>
            <a:off x="5075339" y="3600806"/>
            <a:ext cx="209724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Favorite</a:t>
            </a:r>
            <a:r>
              <a:rPr lang="ja-JP" alt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ja-JP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place</a:t>
            </a:r>
            <a:endParaRPr lang="ja-JP" alt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雲 5">
            <a:extLst>
              <a:ext uri="{FF2B5EF4-FFF2-40B4-BE49-F238E27FC236}">
                <a16:creationId xmlns:a16="http://schemas.microsoft.com/office/drawing/2014/main" id="{B020E60D-E49E-4132-8F08-303D86792123}"/>
              </a:ext>
            </a:extLst>
          </p:cNvPr>
          <p:cNvSpPr/>
          <p:nvPr/>
        </p:nvSpPr>
        <p:spPr>
          <a:xfrm>
            <a:off x="7407480" y="2480694"/>
            <a:ext cx="2256638" cy="1036611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Osu shopping street</a:t>
            </a:r>
            <a:endParaRPr kumimoji="1" lang="ja-JP" altLang="en-US" dirty="0"/>
          </a:p>
        </p:txBody>
      </p:sp>
      <p:sp>
        <p:nvSpPr>
          <p:cNvPr id="7" name="雲 6">
            <a:extLst>
              <a:ext uri="{FF2B5EF4-FFF2-40B4-BE49-F238E27FC236}">
                <a16:creationId xmlns:a16="http://schemas.microsoft.com/office/drawing/2014/main" id="{E0F90302-B2A7-4C75-8A07-F0FF00507E3E}"/>
              </a:ext>
            </a:extLst>
          </p:cNvPr>
          <p:cNvSpPr/>
          <p:nvPr/>
        </p:nvSpPr>
        <p:spPr>
          <a:xfrm>
            <a:off x="4521666" y="1991009"/>
            <a:ext cx="1451295" cy="70584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temple</a:t>
            </a:r>
            <a:endParaRPr kumimoji="1" lang="ja-JP" altLang="en-US" dirty="0"/>
          </a:p>
        </p:txBody>
      </p:sp>
      <p:sp>
        <p:nvSpPr>
          <p:cNvPr id="15" name="雲 14">
            <a:extLst>
              <a:ext uri="{FF2B5EF4-FFF2-40B4-BE49-F238E27FC236}">
                <a16:creationId xmlns:a16="http://schemas.microsoft.com/office/drawing/2014/main" id="{FAFB44D2-643F-48C8-8707-670E5B32A067}"/>
              </a:ext>
            </a:extLst>
          </p:cNvPr>
          <p:cNvSpPr/>
          <p:nvPr/>
        </p:nvSpPr>
        <p:spPr>
          <a:xfrm>
            <a:off x="6744749" y="4758934"/>
            <a:ext cx="1610686" cy="94274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Park</a:t>
            </a:r>
            <a:endParaRPr kumimoji="1" lang="ja-JP" altLang="en-US" dirty="0"/>
          </a:p>
        </p:txBody>
      </p:sp>
      <p:sp>
        <p:nvSpPr>
          <p:cNvPr id="16" name="雲 15">
            <a:extLst>
              <a:ext uri="{FF2B5EF4-FFF2-40B4-BE49-F238E27FC236}">
                <a16:creationId xmlns:a16="http://schemas.microsoft.com/office/drawing/2014/main" id="{1CC3804D-9969-4548-ADE5-C0C43CB4EF35}"/>
              </a:ext>
            </a:extLst>
          </p:cNvPr>
          <p:cNvSpPr/>
          <p:nvPr/>
        </p:nvSpPr>
        <p:spPr>
          <a:xfrm>
            <a:off x="6140742" y="1954003"/>
            <a:ext cx="1409350" cy="71306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Shrine</a:t>
            </a:r>
            <a:endParaRPr kumimoji="1" lang="ja-JP" altLang="en-US" dirty="0"/>
          </a:p>
        </p:txBody>
      </p:sp>
      <p:sp>
        <p:nvSpPr>
          <p:cNvPr id="17" name="雲 16">
            <a:extLst>
              <a:ext uri="{FF2B5EF4-FFF2-40B4-BE49-F238E27FC236}">
                <a16:creationId xmlns:a16="http://schemas.microsoft.com/office/drawing/2014/main" id="{91E90523-F58B-45CC-AFE5-5FF0E4F5A566}"/>
              </a:ext>
            </a:extLst>
          </p:cNvPr>
          <p:cNvSpPr/>
          <p:nvPr/>
        </p:nvSpPr>
        <p:spPr>
          <a:xfrm>
            <a:off x="2814507" y="2722236"/>
            <a:ext cx="1828800" cy="1036611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school</a:t>
            </a:r>
            <a:endParaRPr kumimoji="1" lang="ja-JP" altLang="en-US" dirty="0"/>
          </a:p>
        </p:txBody>
      </p:sp>
      <p:sp>
        <p:nvSpPr>
          <p:cNvPr id="18" name="雲 17">
            <a:extLst>
              <a:ext uri="{FF2B5EF4-FFF2-40B4-BE49-F238E27FC236}">
                <a16:creationId xmlns:a16="http://schemas.microsoft.com/office/drawing/2014/main" id="{CA82CBB8-8E1A-4364-8D65-D7098B3F626B}"/>
              </a:ext>
            </a:extLst>
          </p:cNvPr>
          <p:cNvSpPr/>
          <p:nvPr/>
        </p:nvSpPr>
        <p:spPr>
          <a:xfrm>
            <a:off x="1523301" y="4467786"/>
            <a:ext cx="1507223" cy="71306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friends</a:t>
            </a:r>
            <a:endParaRPr kumimoji="1" lang="ja-JP" altLang="en-US" dirty="0"/>
          </a:p>
        </p:txBody>
      </p:sp>
      <p:sp>
        <p:nvSpPr>
          <p:cNvPr id="19" name="雲 18">
            <a:extLst>
              <a:ext uri="{FF2B5EF4-FFF2-40B4-BE49-F238E27FC236}">
                <a16:creationId xmlns:a16="http://schemas.microsoft.com/office/drawing/2014/main" id="{F5C77622-3D63-4343-AE3B-4DEDCD06D1BE}"/>
              </a:ext>
            </a:extLst>
          </p:cNvPr>
          <p:cNvSpPr/>
          <p:nvPr/>
        </p:nvSpPr>
        <p:spPr>
          <a:xfrm>
            <a:off x="894127" y="2377406"/>
            <a:ext cx="1828800" cy="82340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studying</a:t>
            </a:r>
            <a:endParaRPr kumimoji="1" lang="ja-JP" altLang="en-US" dirty="0"/>
          </a:p>
        </p:txBody>
      </p:sp>
      <p:sp>
        <p:nvSpPr>
          <p:cNvPr id="20" name="雲 19">
            <a:extLst>
              <a:ext uri="{FF2B5EF4-FFF2-40B4-BE49-F238E27FC236}">
                <a16:creationId xmlns:a16="http://schemas.microsoft.com/office/drawing/2014/main" id="{96F26A46-9548-45FE-A78D-CE24D5A17149}"/>
              </a:ext>
            </a:extLst>
          </p:cNvPr>
          <p:cNvSpPr/>
          <p:nvPr/>
        </p:nvSpPr>
        <p:spPr>
          <a:xfrm>
            <a:off x="9608891" y="1937320"/>
            <a:ext cx="1641446" cy="713064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eating</a:t>
            </a:r>
            <a:endParaRPr kumimoji="1" lang="ja-JP" altLang="en-US" dirty="0"/>
          </a:p>
        </p:txBody>
      </p:sp>
      <p:sp>
        <p:nvSpPr>
          <p:cNvPr id="21" name="雲 20">
            <a:extLst>
              <a:ext uri="{FF2B5EF4-FFF2-40B4-BE49-F238E27FC236}">
                <a16:creationId xmlns:a16="http://schemas.microsoft.com/office/drawing/2014/main" id="{97316479-FA7A-49E7-A475-F00541F4FDF3}"/>
              </a:ext>
            </a:extLst>
          </p:cNvPr>
          <p:cNvSpPr/>
          <p:nvPr/>
        </p:nvSpPr>
        <p:spPr>
          <a:xfrm>
            <a:off x="9193984" y="3513759"/>
            <a:ext cx="1968617" cy="801797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Delicious foods</a:t>
            </a:r>
            <a:endParaRPr kumimoji="1" lang="ja-JP" altLang="en-US" dirty="0"/>
          </a:p>
        </p:txBody>
      </p:sp>
      <p:sp>
        <p:nvSpPr>
          <p:cNvPr id="22" name="雲 21">
            <a:extLst>
              <a:ext uri="{FF2B5EF4-FFF2-40B4-BE49-F238E27FC236}">
                <a16:creationId xmlns:a16="http://schemas.microsoft.com/office/drawing/2014/main" id="{81990FAB-FD2F-4ED1-922E-5E14F102A17E}"/>
              </a:ext>
            </a:extLst>
          </p:cNvPr>
          <p:cNvSpPr/>
          <p:nvPr/>
        </p:nvSpPr>
        <p:spPr>
          <a:xfrm>
            <a:off x="9286613" y="4825617"/>
            <a:ext cx="1875988" cy="108023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playing</a:t>
            </a:r>
            <a:endParaRPr kumimoji="1" lang="ja-JP" altLang="en-US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86C98FE-90A7-47B2-A717-B4110A85FBFD}"/>
              </a:ext>
            </a:extLst>
          </p:cNvPr>
          <p:cNvCxnSpPr>
            <a:stCxn id="19" idx="0"/>
          </p:cNvCxnSpPr>
          <p:nvPr/>
        </p:nvCxnSpPr>
        <p:spPr>
          <a:xfrm>
            <a:off x="2721403" y="2789107"/>
            <a:ext cx="332540" cy="209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C2130E46-2C17-42F5-8962-70394F1C2000}"/>
              </a:ext>
            </a:extLst>
          </p:cNvPr>
          <p:cNvCxnSpPr>
            <a:endCxn id="18" idx="3"/>
          </p:cNvCxnSpPr>
          <p:nvPr/>
        </p:nvCxnSpPr>
        <p:spPr>
          <a:xfrm>
            <a:off x="1974035" y="3200808"/>
            <a:ext cx="302878" cy="1307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8A2B995-8363-4983-85E2-E87C785135D2}"/>
              </a:ext>
            </a:extLst>
          </p:cNvPr>
          <p:cNvCxnSpPr>
            <a:cxnSpLocks/>
          </p:cNvCxnSpPr>
          <p:nvPr/>
        </p:nvCxnSpPr>
        <p:spPr>
          <a:xfrm>
            <a:off x="6845417" y="4315556"/>
            <a:ext cx="503339" cy="583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E458CB72-F4FF-445E-BCAC-19DB33697660}"/>
              </a:ext>
            </a:extLst>
          </p:cNvPr>
          <p:cNvCxnSpPr/>
          <p:nvPr/>
        </p:nvCxnSpPr>
        <p:spPr>
          <a:xfrm>
            <a:off x="8443520" y="5180850"/>
            <a:ext cx="926983" cy="61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C6FDED6F-27B8-42B7-87AA-DFC946FFFC70}"/>
              </a:ext>
            </a:extLst>
          </p:cNvPr>
          <p:cNvCxnSpPr/>
          <p:nvPr/>
        </p:nvCxnSpPr>
        <p:spPr>
          <a:xfrm>
            <a:off x="9286613" y="3344241"/>
            <a:ext cx="377505" cy="256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C73E0A68-E7D8-4128-A109-D2CA81D2E146}"/>
              </a:ext>
            </a:extLst>
          </p:cNvPr>
          <p:cNvCxnSpPr/>
          <p:nvPr/>
        </p:nvCxnSpPr>
        <p:spPr>
          <a:xfrm>
            <a:off x="10429614" y="2667067"/>
            <a:ext cx="0" cy="8466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DDAF1FD5-5EB5-4866-9EBB-4AE79E3C84E3}"/>
              </a:ext>
            </a:extLst>
          </p:cNvPr>
          <p:cNvCxnSpPr/>
          <p:nvPr/>
        </p:nvCxnSpPr>
        <p:spPr>
          <a:xfrm>
            <a:off x="7407480" y="2480694"/>
            <a:ext cx="511727" cy="16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DEC60298-74BF-4AC5-A2FF-92A0322629BD}"/>
              </a:ext>
            </a:extLst>
          </p:cNvPr>
          <p:cNvCxnSpPr/>
          <p:nvPr/>
        </p:nvCxnSpPr>
        <p:spPr>
          <a:xfrm flipH="1">
            <a:off x="9370503" y="2541864"/>
            <a:ext cx="293615" cy="821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AC3551F2-915B-42D1-A445-B3485E7B7C05}"/>
              </a:ext>
            </a:extLst>
          </p:cNvPr>
          <p:cNvCxnSpPr/>
          <p:nvPr/>
        </p:nvCxnSpPr>
        <p:spPr>
          <a:xfrm flipV="1">
            <a:off x="5908997" y="2383792"/>
            <a:ext cx="322276" cy="802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03F19A94-EB96-4DEF-AF78-AFF96354323F}"/>
              </a:ext>
            </a:extLst>
          </p:cNvPr>
          <p:cNvCxnSpPr/>
          <p:nvPr/>
        </p:nvCxnSpPr>
        <p:spPr>
          <a:xfrm flipH="1">
            <a:off x="7097086" y="3150620"/>
            <a:ext cx="343600" cy="135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雲 43">
            <a:extLst>
              <a:ext uri="{FF2B5EF4-FFF2-40B4-BE49-F238E27FC236}">
                <a16:creationId xmlns:a16="http://schemas.microsoft.com/office/drawing/2014/main" id="{6273835F-3738-4A33-8835-3F1EEFBA10A6}"/>
              </a:ext>
            </a:extLst>
          </p:cNvPr>
          <p:cNvSpPr/>
          <p:nvPr/>
        </p:nvSpPr>
        <p:spPr>
          <a:xfrm>
            <a:off x="3617753" y="4449868"/>
            <a:ext cx="1870745" cy="94274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My house</a:t>
            </a:r>
            <a:endParaRPr kumimoji="1" lang="ja-JP" altLang="en-US" dirty="0"/>
          </a:p>
        </p:txBody>
      </p:sp>
      <p:sp>
        <p:nvSpPr>
          <p:cNvPr id="45" name="雲 44">
            <a:extLst>
              <a:ext uri="{FF2B5EF4-FFF2-40B4-BE49-F238E27FC236}">
                <a16:creationId xmlns:a16="http://schemas.microsoft.com/office/drawing/2014/main" id="{E9F1072E-6289-4CF9-9767-D810259DD8AA}"/>
              </a:ext>
            </a:extLst>
          </p:cNvPr>
          <p:cNvSpPr/>
          <p:nvPr/>
        </p:nvSpPr>
        <p:spPr>
          <a:xfrm>
            <a:off x="1029399" y="5199577"/>
            <a:ext cx="2613871" cy="859056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Watching TV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DE08F191-7532-45E4-9D73-238B104BB459}"/>
              </a:ext>
            </a:extLst>
          </p:cNvPr>
          <p:cNvCxnSpPr/>
          <p:nvPr/>
        </p:nvCxnSpPr>
        <p:spPr>
          <a:xfrm flipH="1">
            <a:off x="3372374" y="5180850"/>
            <a:ext cx="270896" cy="211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A183552C-2D33-4E81-A0E7-280CE50E896A}"/>
              </a:ext>
            </a:extLst>
          </p:cNvPr>
          <p:cNvCxnSpPr/>
          <p:nvPr/>
        </p:nvCxnSpPr>
        <p:spPr>
          <a:xfrm>
            <a:off x="4643307" y="4152550"/>
            <a:ext cx="0" cy="297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354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FCFC4F-F2C9-4CF4-9DC6-BB55EDE93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Step4 Questions (Sample)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EC229C-B17A-4A19-9536-BC5E3A706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1:Where is your favorite place?</a:t>
            </a: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</a:rPr>
              <a:t>It is Osu shopping street.</a:t>
            </a:r>
          </a:p>
          <a:p>
            <a:pPr marL="0" indent="0">
              <a:buNone/>
            </a:pPr>
            <a:r>
              <a:rPr kumimoji="1" lang="en-US" altLang="ja-JP" dirty="0"/>
              <a:t>2:How often do you go there?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I go there every month.</a:t>
            </a:r>
          </a:p>
          <a:p>
            <a:pPr marL="0" indent="0">
              <a:buNone/>
            </a:pPr>
            <a:r>
              <a:rPr kumimoji="1" lang="en-US" altLang="ja-JP" dirty="0"/>
              <a:t>3:Is there anything special?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There are 1,200 shops in Osu shopping street.</a:t>
            </a:r>
          </a:p>
          <a:p>
            <a:pPr marL="0" indent="0">
              <a:buNone/>
            </a:pPr>
            <a:r>
              <a:rPr lang="en-US" altLang="ja-JP" dirty="0"/>
              <a:t>4:What can you enjoy there?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I can enjoy eating delicious foods.</a:t>
            </a:r>
          </a:p>
        </p:txBody>
      </p:sp>
    </p:spTree>
    <p:extLst>
      <p:ext uri="{BB962C8B-B14F-4D97-AF65-F5344CB8AC3E}">
        <p14:creationId xmlns:p14="http://schemas.microsoft.com/office/powerpoint/2010/main" val="202785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 hidden="1">
            <a:extLst>
              <a:ext uri="{FF2B5EF4-FFF2-40B4-BE49-F238E27FC236}">
                <a16:creationId xmlns:a16="http://schemas.microsoft.com/office/drawing/2014/main" id="{2FE4C725-20DD-4A99-A0F5-7EBD1F1BE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F0A3D86-CC16-437F-B2E6-DEA43BC88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Step5 Let’s practice!</a:t>
            </a:r>
            <a:endParaRPr kumimoji="1" lang="ja-JP" altLang="en-US" dirty="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5062B0CC-2D61-4EFA-9B9D-485633220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536" y="2082107"/>
            <a:ext cx="5402580" cy="318516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872779B-1F29-49C2-B435-C847C4C01A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36797"/>
              </p:ext>
            </p:extLst>
          </p:nvPr>
        </p:nvGraphicFramePr>
        <p:xfrm>
          <a:off x="471846" y="1825625"/>
          <a:ext cx="5393690" cy="4211955"/>
        </p:xfrm>
        <a:graphic>
          <a:graphicData uri="http://schemas.openxmlformats.org/drawingml/2006/table">
            <a:tbl>
              <a:tblPr firstCol="1"/>
              <a:tblGrid>
                <a:gridCol w="5393690">
                  <a:extLst>
                    <a:ext uri="{9D8B030D-6E8A-4147-A177-3AD203B41FA5}">
                      <a16:colId xmlns:a16="http://schemas.microsoft.com/office/drawing/2014/main" val="18957110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A:Hello, </a:t>
                      </a:r>
                      <a:r>
                        <a:rPr lang="ja-JP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○○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400" b="1" u="dotted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 How are you today?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343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B:Hello, </a:t>
                      </a:r>
                      <a:r>
                        <a:rPr lang="ja-JP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○○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. I’m good.  </a:t>
                      </a:r>
                      <a:r>
                        <a:rPr lang="en-US" sz="1400" b="1" u="dotted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And you? /How about you?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206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I’m happy. Let’s talk about today’s topic.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3085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OK.  Where is your favorite place?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9348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u="heavy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My favorite place is Osu shopping street.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965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</a:t>
                      </a:r>
                      <a:r>
                        <a:rPr lang="en-US" sz="1400" b="1" u="dotted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Osu shopping street. Nice!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847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7462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How often do you go?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411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</a:t>
                      </a:r>
                      <a:r>
                        <a:rPr lang="en-US" sz="1400" b="1" u="heavy" kern="100" dirty="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I go there every month.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709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Uh-huh. That’s great. Is there anything special?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720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There are 1,200 shops.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496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</a:t>
                      </a:r>
                      <a:r>
                        <a:rPr lang="en-US" sz="1400" b="1" u="dotted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Really?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74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7462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What can you enjoy there?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0329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</a:t>
                      </a:r>
                      <a:r>
                        <a:rPr lang="en-US" sz="1400" b="1" u="heavy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I can enjoy eating delicious food.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518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</a:t>
                      </a:r>
                      <a:r>
                        <a:rPr lang="en-US" sz="1400" b="1" u="dotted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Great!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405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How about you? (Change the roles)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701882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My favorite place is….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26372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indent="532765" algn="just"/>
                      <a:r>
                        <a:rPr lang="ja-JP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・・・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3163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A: </a:t>
                      </a:r>
                      <a:r>
                        <a:rPr lang="en-US" sz="1400" b="1" u="dotted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Nice talking with you</a:t>
                      </a:r>
                      <a:r>
                        <a:rPr lang="en-US" sz="1400" b="1" kern="10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414890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indent="532765" algn="just"/>
                      <a:r>
                        <a:rPr lang="en-US" sz="1400" b="1" kern="100" dirty="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B: </a:t>
                      </a:r>
                      <a:r>
                        <a:rPr lang="en-US" sz="1400" b="1" u="dotted" kern="100" dirty="0">
                          <a:effectLst/>
                          <a:latin typeface="Times New Roman" panose="02020603050405020304" pitchFamily="18" charset="0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Nice taking with you, too.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273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964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865</Words>
  <Application>Microsoft Office PowerPoint</Application>
  <PresentationFormat>ワイド画面</PresentationFormat>
  <Paragraphs>167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游ゴシック Light</vt:lpstr>
      <vt:lpstr>游明朝</vt:lpstr>
      <vt:lpstr>Arial</vt:lpstr>
      <vt:lpstr>Times New Roman</vt:lpstr>
      <vt:lpstr>Office テーマ</vt:lpstr>
      <vt:lpstr>My favorite place</vt:lpstr>
      <vt:lpstr>Rubric (Speaking test)</vt:lpstr>
      <vt:lpstr>Rubric (Fun essay)</vt:lpstr>
      <vt:lpstr>Step1 Shotaro’s essay(Favorite place)</vt:lpstr>
      <vt:lpstr>Step2  Questions</vt:lpstr>
      <vt:lpstr>Step2  Answer</vt:lpstr>
      <vt:lpstr>Step3 Mind map</vt:lpstr>
      <vt:lpstr>Step4 Questions (Sample)</vt:lpstr>
      <vt:lpstr>Step5 Let’s practice!</vt:lpstr>
      <vt:lpstr>Step6 Let’s summarize!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favorite place</dc:title>
  <dc:creator>守山 翔太郎</dc:creator>
  <cp:lastModifiedBy>守山 翔太郎</cp:lastModifiedBy>
  <cp:revision>18</cp:revision>
  <dcterms:created xsi:type="dcterms:W3CDTF">2020-07-22T03:43:03Z</dcterms:created>
  <dcterms:modified xsi:type="dcterms:W3CDTF">2021-01-21T13:43:53Z</dcterms:modified>
</cp:coreProperties>
</file>