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0B5F56-77D4-C900-AC9F-74AEEC7913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E916E45-F0A6-CB82-3086-D20F57A8B7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7427939-516B-12AE-D26F-7C687D9BB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8D8-4C91-4CAF-972E-DE402F39FBB3}" type="datetimeFigureOut">
              <a:rPr kumimoji="1" lang="ja-JP" altLang="en-US" smtClean="0"/>
              <a:t>2026/1/13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1933AA2-A70B-ED50-AAB2-E0E1D64AC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2D7758-D7A4-6BED-92E0-379315A5C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7700-4B6F-4116-907E-817CC14795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257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449392-12FC-3D0F-44F2-5824BF59A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FBDE229-EBD1-D27F-8192-6527A74D13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FB063D-E299-9DE7-9FB7-428E5AAB5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8D8-4C91-4CAF-972E-DE402F39FBB3}" type="datetimeFigureOut">
              <a:rPr kumimoji="1" lang="ja-JP" altLang="en-US" smtClean="0"/>
              <a:t>2026/1/13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79EBA49-1BDB-2CA3-5047-0760B723B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19CD6DB-3C08-6A0D-D11E-BF23E29BF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7700-4B6F-4116-907E-817CC14795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5479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84F408A-AC85-FDF1-D72F-DF385DA2A4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64C21E6-3780-7858-5565-D25B7BC98A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57F221-6550-E831-257C-18701232A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8D8-4C91-4CAF-972E-DE402F39FBB3}" type="datetimeFigureOut">
              <a:rPr kumimoji="1" lang="ja-JP" altLang="en-US" smtClean="0"/>
              <a:t>2026/1/13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665EF26-7149-11B2-5865-03FD118AD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960C331-5350-A8BC-3EED-4B3B6CF40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7700-4B6F-4116-907E-817CC14795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3987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8BFD25-AC16-5CBE-B7B9-15B11C7C5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A09693C-D366-17AE-A8A1-7B7350C67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ECF8AD-00BD-9684-C10A-D91019F89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8D8-4C91-4CAF-972E-DE402F39FBB3}" type="datetimeFigureOut">
              <a:rPr kumimoji="1" lang="ja-JP" altLang="en-US" smtClean="0"/>
              <a:t>2026/1/13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AA8B794-1F8F-D47B-E66E-E0ED3CA4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930D1A-967D-B280-5BD0-BA13244D1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7700-4B6F-4116-907E-817CC14795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668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94B8B5-C541-9B06-523F-AA734D6A7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8EB610C-1B6C-A860-9D2C-48E14F2C1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D19AA3-896C-F129-7225-F3F741308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8D8-4C91-4CAF-972E-DE402F39FBB3}" type="datetimeFigureOut">
              <a:rPr kumimoji="1" lang="ja-JP" altLang="en-US" smtClean="0"/>
              <a:t>2026/1/13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468903D-0BCB-247A-0B89-91A56A6B5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B1C308E-6339-2D45-6927-4F40BC41D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7700-4B6F-4116-907E-817CC14795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818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E99804-367C-0034-F11C-723204B1B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D071535-A9F6-AFC7-CEF7-4D625F7653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4461096-B5D7-3560-5524-7237ADFAB4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22A0343-C12E-EB71-3280-CA8AFF48A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8D8-4C91-4CAF-972E-DE402F39FBB3}" type="datetimeFigureOut">
              <a:rPr kumimoji="1" lang="ja-JP" altLang="en-US" smtClean="0"/>
              <a:t>2026/1/13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4D95CCE-F13F-D7A1-3927-16B35967E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DE344E0-6D07-1DFD-740C-E4264BD59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7700-4B6F-4116-907E-817CC14795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622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CB18D9-996E-939A-9011-BB704B177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59AAB73-93A0-3AFE-61EE-73178882B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420ACC9-2293-4267-F0CC-06A0616BA5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F0E7009-80D1-972D-0E12-4E19AD23D6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F8C05D9-0D33-19B6-A2EC-67DE134ADB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DAC5683-9A41-61F7-8768-8C1091FF8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8D8-4C91-4CAF-972E-DE402F39FBB3}" type="datetimeFigureOut">
              <a:rPr kumimoji="1" lang="ja-JP" altLang="en-US" smtClean="0"/>
              <a:t>2026/1/13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8D30CC3-CAEC-DCCF-6F86-5AC4C97B0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681B7A8-DF54-D327-E2E3-DD66B3DCD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7700-4B6F-4116-907E-817CC14795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4837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B32D37-075B-E361-AE1E-C272A0525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0734BF0-BB85-2164-4B7D-693C045CC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8D8-4C91-4CAF-972E-DE402F39FBB3}" type="datetimeFigureOut">
              <a:rPr kumimoji="1" lang="ja-JP" altLang="en-US" smtClean="0"/>
              <a:t>2026/1/13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DE53E78-70B6-9220-5B1C-CBE1D2E70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75A2B59-6FFA-5456-AC36-175346E7D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7700-4B6F-4116-907E-817CC14795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6967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E978C54-C25E-EC4D-9B68-4EFADDE44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8D8-4C91-4CAF-972E-DE402F39FBB3}" type="datetimeFigureOut">
              <a:rPr kumimoji="1" lang="ja-JP" altLang="en-US" smtClean="0"/>
              <a:t>2026/1/13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5BF49FA1-CEC5-F9B5-9687-AD8E38CEF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A8B75AB-05D8-C3FA-1A7D-0E6C94ECD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7700-4B6F-4116-907E-817CC14795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1421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3F6C79-8D1B-7A0A-64A1-4E1F01199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2C926D-DBE7-D146-B0A4-50C26C129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5A36F02-36C2-02DF-874C-28C20D506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3A60DE2-5477-69EC-ED7A-1954F4FE4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8D8-4C91-4CAF-972E-DE402F39FBB3}" type="datetimeFigureOut">
              <a:rPr kumimoji="1" lang="ja-JP" altLang="en-US" smtClean="0"/>
              <a:t>2026/1/13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4539EF9-88B6-5A99-EFB9-5B74D6335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3145108-F803-8246-16F4-44458B57A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7700-4B6F-4116-907E-817CC14795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5114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AC062E-418F-0432-ED6A-7F49704BA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AE8E886-A950-D76B-FF93-7BE2DF87E1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8883E1B-1E5A-29B8-4CF7-21CD9932BA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66A45DB-1EBA-3A98-9A21-651F95B34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E88D8-4C91-4CAF-972E-DE402F39FBB3}" type="datetimeFigureOut">
              <a:rPr kumimoji="1" lang="ja-JP" altLang="en-US" smtClean="0"/>
              <a:t>2026/1/13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ED3E168-C719-EA11-0948-A84B35000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D282F35-70BE-72BF-F6B5-EE80E90A2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7700-4B6F-4116-907E-817CC14795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6873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96DE961-40A3-5CDD-EF79-8CF250F0D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8FA4FA5-B697-DF54-878C-0E76DC883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FA3558F-0A79-EF7E-49F1-8F0CA89E70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9E88D8-4C91-4CAF-972E-DE402F39FBB3}" type="datetimeFigureOut">
              <a:rPr kumimoji="1" lang="ja-JP" altLang="en-US" smtClean="0"/>
              <a:t>2026/1/13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3C91898-84A8-E15E-D211-58FB4D785C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8B150F3-9663-9143-DB2F-C6D43FA8A2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7F7700-4B6F-4116-907E-817CC14795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2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98FE0E0-D95D-46EF-A375-475D4DB0E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456F020-7CDD-3529-FC5B-259CE9743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640080"/>
            <a:ext cx="6894575" cy="3566160"/>
          </a:xfrm>
        </p:spPr>
        <p:txBody>
          <a:bodyPr>
            <a:normAutofit/>
          </a:bodyPr>
          <a:lstStyle/>
          <a:p>
            <a:pPr algn="l"/>
            <a:r>
              <a:rPr kumimoji="1" lang="en-US" altLang="ja-JP" sz="6600" dirty="0"/>
              <a:t>I know you.</a:t>
            </a:r>
            <a:br>
              <a:rPr kumimoji="1" lang="en-US" altLang="ja-JP" sz="6600" dirty="0"/>
            </a:br>
            <a:r>
              <a:rPr kumimoji="1" lang="ja-JP" altLang="en-US" sz="6600" dirty="0"/>
              <a:t>私はあなたを</a:t>
            </a:r>
            <a:br>
              <a:rPr kumimoji="1" lang="en-US" altLang="ja-JP" sz="6600" dirty="0"/>
            </a:br>
            <a:r>
              <a:rPr kumimoji="1" lang="ja-JP" altLang="en-US" sz="6600" dirty="0"/>
              <a:t>知っている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A0FBCDA-B4D8-AF0A-12DB-6EDCBC5F67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79" y="4869255"/>
            <a:ext cx="4771617" cy="1572768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Ayano </a:t>
            </a:r>
            <a:r>
              <a:rPr kumimoji="1" lang="en-US" altLang="ja-JP" dirty="0" err="1"/>
              <a:t>Tokoro</a:t>
            </a:r>
            <a:endParaRPr kumimoji="1" lang="en-US" altLang="ja-JP" dirty="0"/>
          </a:p>
          <a:p>
            <a:r>
              <a:rPr lang="en-US" altLang="ja-JP" dirty="0"/>
              <a:t>Nao </a:t>
            </a:r>
            <a:r>
              <a:rPr lang="en-US" altLang="ja-JP" dirty="0" err="1"/>
              <a:t>Hayashiguchi</a:t>
            </a:r>
            <a:endParaRPr kumimoji="1" lang="ja-JP" altLang="en-US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2D82A42F-AEBE-4065-9792-036A904D8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646" y="4409267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図 4" descr="アプリケーション が含まれている画像&#10;&#10;自動的に生成された説明">
            <a:extLst>
              <a:ext uri="{FF2B5EF4-FFF2-40B4-BE49-F238E27FC236}">
                <a16:creationId xmlns:a16="http://schemas.microsoft.com/office/drawing/2014/main" id="{0A5A84C2-75C2-72A5-E56E-B92EB6698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29" t="39627" r="25010" b="38541"/>
          <a:stretch/>
        </p:blipFill>
        <p:spPr>
          <a:xfrm>
            <a:off x="6618746" y="1780263"/>
            <a:ext cx="4771617" cy="3751857"/>
          </a:xfrm>
          <a:custGeom>
            <a:avLst/>
            <a:gdLst/>
            <a:ahLst/>
            <a:cxnLst/>
            <a:rect l="l" t="t" r="r" b="b"/>
            <a:pathLst>
              <a:path w="4052199" h="6858000">
                <a:moveTo>
                  <a:pt x="25603" y="0"/>
                </a:moveTo>
                <a:lnTo>
                  <a:pt x="4052199" y="0"/>
                </a:lnTo>
                <a:lnTo>
                  <a:pt x="4052199" y="6858000"/>
                </a:lnTo>
                <a:lnTo>
                  <a:pt x="28079" y="6858000"/>
                </a:lnTo>
                <a:lnTo>
                  <a:pt x="37459" y="6497135"/>
                </a:lnTo>
                <a:cubicBezTo>
                  <a:pt x="37586" y="6492050"/>
                  <a:pt x="38603" y="6487092"/>
                  <a:pt x="38603" y="6482007"/>
                </a:cubicBezTo>
                <a:cubicBezTo>
                  <a:pt x="47502" y="6367973"/>
                  <a:pt x="52587" y="6253939"/>
                  <a:pt x="18135" y="6142702"/>
                </a:cubicBezTo>
                <a:cubicBezTo>
                  <a:pt x="15084" y="6132214"/>
                  <a:pt x="13495" y="6121344"/>
                  <a:pt x="13432" y="6110411"/>
                </a:cubicBezTo>
                <a:cubicBezTo>
                  <a:pt x="11690" y="6013324"/>
                  <a:pt x="15936" y="5916236"/>
                  <a:pt x="26145" y="5819669"/>
                </a:cubicBezTo>
                <a:cubicBezTo>
                  <a:pt x="31229" y="5760555"/>
                  <a:pt x="26017" y="5700423"/>
                  <a:pt x="42926" y="5641690"/>
                </a:cubicBezTo>
                <a:cubicBezTo>
                  <a:pt x="50337" y="5612565"/>
                  <a:pt x="54595" y="5582728"/>
                  <a:pt x="55638" y="5552700"/>
                </a:cubicBezTo>
                <a:cubicBezTo>
                  <a:pt x="60087" y="5479983"/>
                  <a:pt x="38603" y="5411588"/>
                  <a:pt x="18263" y="5343066"/>
                </a:cubicBezTo>
                <a:cubicBezTo>
                  <a:pt x="7456" y="5306707"/>
                  <a:pt x="-5384" y="5269459"/>
                  <a:pt x="2372" y="5231320"/>
                </a:cubicBezTo>
                <a:cubicBezTo>
                  <a:pt x="16076" y="5173655"/>
                  <a:pt x="23920" y="5114744"/>
                  <a:pt x="25763" y="5055502"/>
                </a:cubicBezTo>
                <a:cubicBezTo>
                  <a:pt x="25635" y="5012660"/>
                  <a:pt x="15338" y="4970962"/>
                  <a:pt x="18898" y="4928374"/>
                </a:cubicBezTo>
                <a:cubicBezTo>
                  <a:pt x="27073" y="4845715"/>
                  <a:pt x="29157" y="4762561"/>
                  <a:pt x="25127" y="4679584"/>
                </a:cubicBezTo>
                <a:cubicBezTo>
                  <a:pt x="25077" y="4646429"/>
                  <a:pt x="28776" y="4613376"/>
                  <a:pt x="36187" y="4581060"/>
                </a:cubicBezTo>
                <a:cubicBezTo>
                  <a:pt x="45493" y="4524043"/>
                  <a:pt x="47464" y="4466060"/>
                  <a:pt x="42036" y="4408547"/>
                </a:cubicBezTo>
                <a:cubicBezTo>
                  <a:pt x="36060" y="4341932"/>
                  <a:pt x="18263" y="4276334"/>
                  <a:pt x="13685" y="4209719"/>
                </a:cubicBezTo>
                <a:cubicBezTo>
                  <a:pt x="6694" y="4099371"/>
                  <a:pt x="16610" y="3989024"/>
                  <a:pt x="26398" y="3879186"/>
                </a:cubicBezTo>
                <a:cubicBezTo>
                  <a:pt x="34026" y="3808731"/>
                  <a:pt x="36060" y="3737781"/>
                  <a:pt x="32501" y="3667009"/>
                </a:cubicBezTo>
                <a:cubicBezTo>
                  <a:pt x="28051" y="3610818"/>
                  <a:pt x="21059" y="3554755"/>
                  <a:pt x="19788" y="3498437"/>
                </a:cubicBezTo>
                <a:cubicBezTo>
                  <a:pt x="17627" y="3398006"/>
                  <a:pt x="18390" y="3297701"/>
                  <a:pt x="24237" y="3197143"/>
                </a:cubicBezTo>
                <a:cubicBezTo>
                  <a:pt x="27162" y="3146928"/>
                  <a:pt x="32119" y="3096966"/>
                  <a:pt x="34026" y="3046242"/>
                </a:cubicBezTo>
                <a:cubicBezTo>
                  <a:pt x="35933" y="2995518"/>
                  <a:pt x="40001" y="2944413"/>
                  <a:pt x="28433" y="2894578"/>
                </a:cubicBezTo>
                <a:cubicBezTo>
                  <a:pt x="8855" y="2810038"/>
                  <a:pt x="23220" y="2725879"/>
                  <a:pt x="27415" y="2641593"/>
                </a:cubicBezTo>
                <a:cubicBezTo>
                  <a:pt x="29958" y="2589217"/>
                  <a:pt x="45214" y="2535568"/>
                  <a:pt x="31738" y="2484717"/>
                </a:cubicBezTo>
                <a:cubicBezTo>
                  <a:pt x="10507" y="2405008"/>
                  <a:pt x="24492" y="2326951"/>
                  <a:pt x="31738" y="2248513"/>
                </a:cubicBezTo>
                <a:cubicBezTo>
                  <a:pt x="40218" y="2174283"/>
                  <a:pt x="38768" y="2099252"/>
                  <a:pt x="27415" y="2025403"/>
                </a:cubicBezTo>
                <a:cubicBezTo>
                  <a:pt x="12986" y="1952165"/>
                  <a:pt x="12986" y="1876803"/>
                  <a:pt x="27415" y="1803565"/>
                </a:cubicBezTo>
                <a:cubicBezTo>
                  <a:pt x="39276" y="1743102"/>
                  <a:pt x="40598" y="1681038"/>
                  <a:pt x="31356" y="1620119"/>
                </a:cubicBezTo>
                <a:cubicBezTo>
                  <a:pt x="25127" y="1576514"/>
                  <a:pt x="13940" y="1533163"/>
                  <a:pt x="12414" y="1489558"/>
                </a:cubicBezTo>
                <a:cubicBezTo>
                  <a:pt x="9262" y="1398420"/>
                  <a:pt x="11118" y="1307167"/>
                  <a:pt x="18008" y="1216233"/>
                </a:cubicBezTo>
                <a:cubicBezTo>
                  <a:pt x="26017" y="1112496"/>
                  <a:pt x="41400" y="1009268"/>
                  <a:pt x="30721" y="904896"/>
                </a:cubicBezTo>
                <a:cubicBezTo>
                  <a:pt x="27162" y="869046"/>
                  <a:pt x="19661" y="833323"/>
                  <a:pt x="18771" y="797346"/>
                </a:cubicBezTo>
                <a:cubicBezTo>
                  <a:pt x="17118" y="730095"/>
                  <a:pt x="16737" y="663607"/>
                  <a:pt x="20169" y="593941"/>
                </a:cubicBezTo>
                <a:cubicBezTo>
                  <a:pt x="23602" y="524274"/>
                  <a:pt x="38348" y="451938"/>
                  <a:pt x="28433" y="383798"/>
                </a:cubicBezTo>
                <a:cubicBezTo>
                  <a:pt x="18516" y="315657"/>
                  <a:pt x="24873" y="248406"/>
                  <a:pt x="31229" y="181410"/>
                </a:cubicBezTo>
                <a:cubicBezTo>
                  <a:pt x="34344" y="149565"/>
                  <a:pt x="36410" y="118069"/>
                  <a:pt x="35854" y="86700"/>
                </a:cubicBezTo>
                <a:close/>
              </a:path>
            </a:pathLst>
          </a:cu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D82C1D3-3C10-4923-2CDF-53A54D48D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38559">
            <a:off x="5820157" y="454383"/>
            <a:ext cx="249555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690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BC32B2A-9FE1-31E7-E415-AD205781C8AD}"/>
              </a:ext>
            </a:extLst>
          </p:cNvPr>
          <p:cNvSpPr txBox="1"/>
          <p:nvPr/>
        </p:nvSpPr>
        <p:spPr>
          <a:xfrm>
            <a:off x="413285" y="526381"/>
            <a:ext cx="49343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b="1" dirty="0"/>
              <a:t>Step1</a:t>
            </a:r>
            <a:r>
              <a:rPr kumimoji="1" lang="en-US" altLang="ja-JP" sz="4000" dirty="0"/>
              <a:t>  </a:t>
            </a:r>
            <a:r>
              <a:rPr kumimoji="1" lang="ja-JP" altLang="en-US" sz="4000" dirty="0"/>
              <a:t>○</a:t>
            </a:r>
            <a:r>
              <a:rPr kumimoji="1" lang="en-US" altLang="ja-JP" sz="4000" dirty="0"/>
              <a:t>×</a:t>
            </a:r>
            <a:r>
              <a:rPr lang="en-US" altLang="ja-JP" sz="4000" dirty="0" err="1"/>
              <a:t>Quize</a:t>
            </a:r>
            <a:r>
              <a:rPr kumimoji="1" lang="ja-JP" altLang="en-US" sz="4000" dirty="0"/>
              <a:t>！ 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1158624-3875-3639-2E8A-91CFF355C346}"/>
              </a:ext>
            </a:extLst>
          </p:cNvPr>
          <p:cNvSpPr txBox="1"/>
          <p:nvPr/>
        </p:nvSpPr>
        <p:spPr>
          <a:xfrm>
            <a:off x="541421" y="1572400"/>
            <a:ext cx="7296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/>
              <a:t>(1)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752935-61F1-0FA3-36CD-AA394AB20EAC}"/>
              </a:ext>
            </a:extLst>
          </p:cNvPr>
          <p:cNvSpPr txBox="1"/>
          <p:nvPr/>
        </p:nvSpPr>
        <p:spPr>
          <a:xfrm>
            <a:off x="3951126" y="1572400"/>
            <a:ext cx="7296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/>
              <a:t>(2)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4D3E2DD-08EB-5430-8065-82A3AAE45AAE}"/>
              </a:ext>
            </a:extLst>
          </p:cNvPr>
          <p:cNvSpPr txBox="1"/>
          <p:nvPr/>
        </p:nvSpPr>
        <p:spPr>
          <a:xfrm>
            <a:off x="7511189" y="1572400"/>
            <a:ext cx="7296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/>
              <a:t>(3)</a:t>
            </a:r>
            <a:endParaRPr kumimoji="1" lang="ja-JP" altLang="en-US" sz="32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DB3A9F6-954A-7DF7-A5BA-A8112E061814}"/>
              </a:ext>
            </a:extLst>
          </p:cNvPr>
          <p:cNvSpPr txBox="1"/>
          <p:nvPr/>
        </p:nvSpPr>
        <p:spPr>
          <a:xfrm>
            <a:off x="1310198" y="5180838"/>
            <a:ext cx="16193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/>
              <a:t>〇</a:t>
            </a:r>
            <a:r>
              <a:rPr lang="en-US" altLang="ja-JP" sz="3200" dirty="0"/>
              <a:t> or ×</a:t>
            </a:r>
            <a:endParaRPr kumimoji="1" lang="ja-JP" altLang="en-US" sz="32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5F08FD1-92A1-D39F-69CD-2E52B894B2BF}"/>
              </a:ext>
            </a:extLst>
          </p:cNvPr>
          <p:cNvSpPr txBox="1"/>
          <p:nvPr/>
        </p:nvSpPr>
        <p:spPr>
          <a:xfrm>
            <a:off x="5048258" y="5180836"/>
            <a:ext cx="23792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 dirty="0"/>
              <a:t>〇 </a:t>
            </a:r>
            <a:r>
              <a:rPr lang="en-US" altLang="ja-JP" sz="3200" dirty="0"/>
              <a:t>or ×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1BB7EB7-40DD-DC71-C2FE-ABE3C74914F2}"/>
              </a:ext>
            </a:extLst>
          </p:cNvPr>
          <p:cNvSpPr txBox="1"/>
          <p:nvPr/>
        </p:nvSpPr>
        <p:spPr>
          <a:xfrm>
            <a:off x="9274848" y="5180835"/>
            <a:ext cx="182213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 dirty="0"/>
              <a:t>〇 </a:t>
            </a:r>
            <a:r>
              <a:rPr lang="en-US" altLang="ja-JP" sz="3200" dirty="0"/>
              <a:t>or ×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557183E2-E558-C8A1-2FDF-6031C011A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390" y="1700661"/>
            <a:ext cx="2840937" cy="3087345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728719D-556E-F661-9878-38085A23FA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5969" y="1947242"/>
            <a:ext cx="2520619" cy="2520619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C3EA44F1-C835-2660-2CE4-186D5A6273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2673" y="1823864"/>
            <a:ext cx="2840937" cy="2840937"/>
          </a:xfrm>
          <a:prstGeom prst="rect">
            <a:avLst/>
          </a:prstGeom>
        </p:spPr>
      </p:pic>
      <p:sp>
        <p:nvSpPr>
          <p:cNvPr id="14" name="フローチャート: 結合子 13">
            <a:extLst>
              <a:ext uri="{FF2B5EF4-FFF2-40B4-BE49-F238E27FC236}">
                <a16:creationId xmlns:a16="http://schemas.microsoft.com/office/drawing/2014/main" id="{71D15F6D-EFFD-B97D-67F4-EA3B2D99506F}"/>
              </a:ext>
            </a:extLst>
          </p:cNvPr>
          <p:cNvSpPr/>
          <p:nvPr/>
        </p:nvSpPr>
        <p:spPr>
          <a:xfrm>
            <a:off x="701688" y="4846688"/>
            <a:ext cx="1138839" cy="1087491"/>
          </a:xfrm>
          <a:prstGeom prst="flowChartConnector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D38163A4-E49D-1C57-2AB9-84DDBB6AC0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4788006"/>
            <a:ext cx="1176630" cy="1121761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4DE15AA2-AD7B-8228-8616-FB0A5C3314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6533" y="4846688"/>
            <a:ext cx="1176630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1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B23EA34-D66B-0707-FFEB-FBC2AC9ACFA4}"/>
              </a:ext>
            </a:extLst>
          </p:cNvPr>
          <p:cNvSpPr txBox="1"/>
          <p:nvPr/>
        </p:nvSpPr>
        <p:spPr>
          <a:xfrm>
            <a:off x="428398" y="529389"/>
            <a:ext cx="58480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b="1" dirty="0"/>
              <a:t>Step2</a:t>
            </a:r>
            <a:r>
              <a:rPr kumimoji="1" lang="en-US" altLang="ja-JP" sz="4000" dirty="0"/>
              <a:t> Fill in the blanks!</a:t>
            </a:r>
            <a:endParaRPr kumimoji="1" lang="ja-JP" altLang="en-US" sz="40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7034C25-5061-0938-F7EE-724B2EE01892}"/>
              </a:ext>
            </a:extLst>
          </p:cNvPr>
          <p:cNvSpPr txBox="1"/>
          <p:nvPr/>
        </p:nvSpPr>
        <p:spPr>
          <a:xfrm>
            <a:off x="428398" y="1564106"/>
            <a:ext cx="1061540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arenBoth"/>
            </a:pPr>
            <a:r>
              <a:rPr kumimoji="1" lang="en-US" altLang="ja-JP" sz="3200" dirty="0"/>
              <a:t>Yoshi: I know that you play soccer. </a:t>
            </a:r>
          </a:p>
          <a:p>
            <a:r>
              <a:rPr lang="en-US" altLang="ja-JP" sz="3200" dirty="0"/>
              <a:t>                </a:t>
            </a:r>
            <a:r>
              <a:rPr kumimoji="1" lang="en-US" altLang="ja-JP" sz="3200" dirty="0"/>
              <a:t>I (       ) (        ) that you can play soccer well. </a:t>
            </a:r>
            <a:endParaRPr kumimoji="1" lang="ja-JP" altLang="en-US" sz="32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7E09AB2-756A-6620-17D9-1B3C009D4D72}"/>
              </a:ext>
            </a:extLst>
          </p:cNvPr>
          <p:cNvSpPr txBox="1"/>
          <p:nvPr/>
        </p:nvSpPr>
        <p:spPr>
          <a:xfrm>
            <a:off x="428398" y="3407749"/>
            <a:ext cx="1095043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/>
              <a:t>(2)Yoshi: I’m (            ) that you (          ) get a high score </a:t>
            </a:r>
          </a:p>
          <a:p>
            <a:r>
              <a:rPr lang="en-US" altLang="ja-JP" sz="3200" dirty="0"/>
              <a:t>                </a:t>
            </a:r>
            <a:r>
              <a:rPr kumimoji="1" lang="en-US" altLang="ja-JP" sz="3200" dirty="0"/>
              <a:t>on the next test. </a:t>
            </a:r>
            <a:endParaRPr kumimoji="1" lang="ja-JP" altLang="en-US" sz="32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BD4C347-909F-B483-023E-8233A3E95E2A}"/>
              </a:ext>
            </a:extLst>
          </p:cNvPr>
          <p:cNvSpPr txBox="1"/>
          <p:nvPr/>
        </p:nvSpPr>
        <p:spPr>
          <a:xfrm>
            <a:off x="428398" y="5251393"/>
            <a:ext cx="935384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dirty="0"/>
              <a:t>(3) Yoshi: I know you often run after school.   </a:t>
            </a:r>
          </a:p>
          <a:p>
            <a:r>
              <a:rPr lang="en-US" altLang="ja-JP" sz="3200" dirty="0"/>
              <a:t>                </a:t>
            </a:r>
            <a:r>
              <a:rPr kumimoji="1" lang="en-US" altLang="ja-JP" sz="3200" dirty="0"/>
              <a:t> I’m (        ) (            ) you can run fast. </a:t>
            </a:r>
            <a:endParaRPr kumimoji="1" lang="ja-JP" altLang="en-US" sz="3200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34BA893-6BD9-D1DD-4338-6F9A82600BD5}"/>
              </a:ext>
            </a:extLst>
          </p:cNvPr>
          <p:cNvSpPr txBox="1"/>
          <p:nvPr/>
        </p:nvSpPr>
        <p:spPr>
          <a:xfrm>
            <a:off x="2781972" y="2003700"/>
            <a:ext cx="7970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</a:rPr>
              <a:t>am</a:t>
            </a:r>
            <a:endParaRPr kumimoji="1" lang="ja-JP" alt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0CCA5D4-FB48-5625-7BA5-D7A7D629BEBC}"/>
              </a:ext>
            </a:extLst>
          </p:cNvPr>
          <p:cNvSpPr txBox="1"/>
          <p:nvPr/>
        </p:nvSpPr>
        <p:spPr>
          <a:xfrm>
            <a:off x="3328940" y="5743836"/>
            <a:ext cx="1059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</a:rPr>
              <a:t>sure</a:t>
            </a:r>
            <a:endParaRPr kumimoji="1" lang="ja-JP" altLang="en-US" sz="3200" b="1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C57F822-F192-1B11-74D3-5EADA8D447A5}"/>
              </a:ext>
            </a:extLst>
          </p:cNvPr>
          <p:cNvSpPr txBox="1"/>
          <p:nvPr/>
        </p:nvSpPr>
        <p:spPr>
          <a:xfrm>
            <a:off x="4915844" y="5743835"/>
            <a:ext cx="9877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</a:rPr>
              <a:t>that</a:t>
            </a:r>
            <a:endParaRPr kumimoji="1" lang="ja-JP" altLang="en-US" sz="3200" b="1" dirty="0">
              <a:solidFill>
                <a:srgbClr val="FF0000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0E923A7-313C-B43B-25DD-69A6F207221E}"/>
              </a:ext>
            </a:extLst>
          </p:cNvPr>
          <p:cNvSpPr txBox="1"/>
          <p:nvPr/>
        </p:nvSpPr>
        <p:spPr>
          <a:xfrm>
            <a:off x="3946358" y="2003699"/>
            <a:ext cx="1059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</a:rPr>
              <a:t>sure</a:t>
            </a:r>
            <a:endParaRPr kumimoji="1" lang="ja-JP" altLang="en-US" sz="3200" b="1" dirty="0">
              <a:solidFill>
                <a:srgbClr val="FF0000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9C94C6E-DE42-D9B8-E734-C2201D225DA7}"/>
              </a:ext>
            </a:extLst>
          </p:cNvPr>
          <p:cNvSpPr txBox="1"/>
          <p:nvPr/>
        </p:nvSpPr>
        <p:spPr>
          <a:xfrm>
            <a:off x="6749716" y="3361583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</a:rPr>
              <a:t>can</a:t>
            </a:r>
            <a:endParaRPr kumimoji="1" lang="ja-JP" altLang="en-US" sz="3200" b="1" dirty="0">
              <a:solidFill>
                <a:srgbClr val="FF0000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ECCAFDA-AAE3-2C2E-19A1-F13140142DE2}"/>
              </a:ext>
            </a:extLst>
          </p:cNvPr>
          <p:cNvSpPr txBox="1"/>
          <p:nvPr/>
        </p:nvSpPr>
        <p:spPr>
          <a:xfrm>
            <a:off x="3367715" y="3354899"/>
            <a:ext cx="1059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200" b="1" dirty="0">
                <a:solidFill>
                  <a:srgbClr val="FF0000"/>
                </a:solidFill>
              </a:rPr>
              <a:t>sure</a:t>
            </a:r>
            <a:endParaRPr kumimoji="1" lang="ja-JP" alt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12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A8B2DDB-B7D8-75B0-E86B-67827A7E0EEA}"/>
              </a:ext>
            </a:extLst>
          </p:cNvPr>
          <p:cNvSpPr txBox="1"/>
          <p:nvPr/>
        </p:nvSpPr>
        <p:spPr>
          <a:xfrm>
            <a:off x="421105" y="481263"/>
            <a:ext cx="55306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b="1" dirty="0"/>
              <a:t>Step3</a:t>
            </a:r>
            <a:r>
              <a:rPr kumimoji="1" lang="en-US" altLang="ja-JP" sz="4000" dirty="0"/>
              <a:t> Grammar Point!</a:t>
            </a:r>
            <a:endParaRPr kumimoji="1" lang="ja-JP" altLang="en-US" sz="40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0EBDF40-B118-98F6-C503-254E3DA090A3}"/>
              </a:ext>
            </a:extLst>
          </p:cNvPr>
          <p:cNvSpPr txBox="1"/>
          <p:nvPr/>
        </p:nvSpPr>
        <p:spPr>
          <a:xfrm>
            <a:off x="640080" y="1556415"/>
            <a:ext cx="1295019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dirty="0"/>
              <a:t>I’m sure that you can play soccer well. 	</a:t>
            </a:r>
          </a:p>
          <a:p>
            <a:r>
              <a:rPr lang="en-US" altLang="ja-JP" sz="3200" dirty="0"/>
              <a:t>(</a:t>
            </a:r>
            <a:r>
              <a:rPr lang="ja-JP" altLang="en-US" sz="3200" dirty="0">
                <a:solidFill>
                  <a:srgbClr val="FF0000"/>
                </a:solidFill>
              </a:rPr>
              <a:t>私はあなたがサッカーを上手にすることができると</a:t>
            </a:r>
            <a:endParaRPr lang="en-US" altLang="ja-JP" sz="3200" dirty="0">
              <a:solidFill>
                <a:srgbClr val="FF0000"/>
              </a:solidFill>
            </a:endParaRPr>
          </a:p>
          <a:p>
            <a:r>
              <a:rPr lang="ja-JP" altLang="en-US" sz="3200" dirty="0">
                <a:solidFill>
                  <a:srgbClr val="FF0000"/>
                </a:solidFill>
              </a:rPr>
              <a:t>確信している。</a:t>
            </a:r>
            <a:r>
              <a:rPr lang="en-US" altLang="ja-JP" sz="3200" dirty="0"/>
              <a:t>)</a:t>
            </a:r>
          </a:p>
          <a:p>
            <a:endParaRPr lang="en-US" altLang="ja-JP" sz="3200" dirty="0"/>
          </a:p>
          <a:p>
            <a:r>
              <a:rPr lang="en-US" altLang="ja-JP" sz="3200" dirty="0"/>
              <a:t>I</a:t>
            </a:r>
            <a:r>
              <a:rPr lang="ja-JP" altLang="en-US" sz="3200" dirty="0"/>
              <a:t>＋</a:t>
            </a:r>
            <a:r>
              <a:rPr lang="en-US" altLang="ja-JP" sz="3200" dirty="0"/>
              <a:t>(    </a:t>
            </a:r>
            <a:r>
              <a:rPr lang="en-US" altLang="ja-JP" sz="3200" b="1" dirty="0">
                <a:solidFill>
                  <a:srgbClr val="FF0000"/>
                </a:solidFill>
              </a:rPr>
              <a:t>am</a:t>
            </a:r>
            <a:r>
              <a:rPr lang="en-US" altLang="ja-JP" sz="3200" dirty="0"/>
              <a:t>    ) </a:t>
            </a:r>
            <a:r>
              <a:rPr lang="ja-JP" altLang="en-US" sz="3200" dirty="0"/>
              <a:t>＋ </a:t>
            </a:r>
            <a:r>
              <a:rPr lang="en-US" altLang="ja-JP" sz="3200" dirty="0"/>
              <a:t>sure </a:t>
            </a:r>
            <a:r>
              <a:rPr lang="ja-JP" altLang="en-US" sz="3200" dirty="0"/>
              <a:t>＋ </a:t>
            </a:r>
            <a:r>
              <a:rPr lang="en-US" altLang="ja-JP" sz="3200" dirty="0"/>
              <a:t>(    </a:t>
            </a:r>
            <a:r>
              <a:rPr lang="en-US" altLang="ja-JP" sz="3200" b="1" dirty="0">
                <a:solidFill>
                  <a:srgbClr val="FF0000"/>
                </a:solidFill>
              </a:rPr>
              <a:t>that</a:t>
            </a:r>
            <a:r>
              <a:rPr lang="en-US" altLang="ja-JP" sz="3200" dirty="0"/>
              <a:t>    )</a:t>
            </a:r>
            <a:r>
              <a:rPr lang="ja-JP" altLang="en-US" sz="3200" dirty="0"/>
              <a:t>～で </a:t>
            </a:r>
          </a:p>
          <a:p>
            <a:r>
              <a:rPr lang="ja-JP" altLang="en-US" sz="3200" dirty="0"/>
              <a:t>（　</a:t>
            </a:r>
            <a:r>
              <a:rPr lang="ja-JP" altLang="en-US" sz="3200" dirty="0">
                <a:solidFill>
                  <a:srgbClr val="FF0000"/>
                </a:solidFill>
              </a:rPr>
              <a:t>私は～と確信している　</a:t>
            </a:r>
            <a:r>
              <a:rPr lang="ja-JP" altLang="en-US" sz="3200" dirty="0"/>
              <a:t>）という意味になる。 </a:t>
            </a:r>
          </a:p>
          <a:p>
            <a:endParaRPr lang="en-US" altLang="ja-JP" sz="3200" dirty="0"/>
          </a:p>
          <a:p>
            <a:r>
              <a:rPr lang="ja-JP" altLang="en-US" sz="3200" dirty="0"/>
              <a:t>★確かな理由があり自分の意見に自信があるときに言える</a:t>
            </a:r>
            <a:r>
              <a:rPr lang="en-US" altLang="ja-JP" sz="3200" dirty="0"/>
              <a:t>! 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15C8F383-DBDF-5390-E878-D9FFFB0829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696" b="16348"/>
          <a:stretch/>
        </p:blipFill>
        <p:spPr>
          <a:xfrm>
            <a:off x="9627770" y="481263"/>
            <a:ext cx="2143125" cy="132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934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2ED8884-5710-3571-1C31-24AADB2B8881}"/>
              </a:ext>
            </a:extLst>
          </p:cNvPr>
          <p:cNvSpPr txBox="1"/>
          <p:nvPr/>
        </p:nvSpPr>
        <p:spPr>
          <a:xfrm>
            <a:off x="365760" y="422910"/>
            <a:ext cx="62504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000" b="1" dirty="0"/>
              <a:t>Step4</a:t>
            </a:r>
            <a:r>
              <a:rPr kumimoji="1" lang="en-US" altLang="ja-JP" sz="4000" dirty="0"/>
              <a:t> Let’s do activities! </a:t>
            </a:r>
            <a:endParaRPr kumimoji="1" lang="ja-JP" altLang="en-US" sz="40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218DD0D-24CD-D837-13B6-245C5CF20696}"/>
              </a:ext>
            </a:extLst>
          </p:cNvPr>
          <p:cNvSpPr txBox="1"/>
          <p:nvPr/>
        </p:nvSpPr>
        <p:spPr>
          <a:xfrm>
            <a:off x="365760" y="1130796"/>
            <a:ext cx="1116711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circleNumDbPlain"/>
            </a:pPr>
            <a:r>
              <a:rPr lang="en-US" altLang="ja-JP" sz="3200" dirty="0">
                <a:latin typeface="Segoe UI Black" panose="020B0A02040204020203" pitchFamily="34" charset="0"/>
                <a:ea typeface="Segoe UI Black" panose="020B0A02040204020203" pitchFamily="34" charset="0"/>
              </a:rPr>
              <a:t>Illustration cards </a:t>
            </a:r>
            <a:r>
              <a:rPr lang="ja-JP" altLang="en-US" sz="3200" dirty="0"/>
              <a:t>から、自分のできることを９個選び、        　　</a:t>
            </a:r>
            <a:endParaRPr lang="en-US" altLang="ja-JP" sz="3200" dirty="0"/>
          </a:p>
          <a:p>
            <a:r>
              <a:rPr lang="ja-JP" altLang="en-US" sz="3200" dirty="0"/>
              <a:t>　 下の表に書こう！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124C377C-A578-EA54-9DEA-D82C231251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0059438"/>
              </p:ext>
            </p:extLst>
          </p:nvPr>
        </p:nvGraphicFramePr>
        <p:xfrm>
          <a:off x="1604010" y="2446020"/>
          <a:ext cx="8983980" cy="3794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4660">
                  <a:extLst>
                    <a:ext uri="{9D8B030D-6E8A-4147-A177-3AD203B41FA5}">
                      <a16:colId xmlns:a16="http://schemas.microsoft.com/office/drawing/2014/main" val="686066177"/>
                    </a:ext>
                  </a:extLst>
                </a:gridCol>
                <a:gridCol w="2994660">
                  <a:extLst>
                    <a:ext uri="{9D8B030D-6E8A-4147-A177-3AD203B41FA5}">
                      <a16:colId xmlns:a16="http://schemas.microsoft.com/office/drawing/2014/main" val="1756197429"/>
                    </a:ext>
                  </a:extLst>
                </a:gridCol>
                <a:gridCol w="2994660">
                  <a:extLst>
                    <a:ext uri="{9D8B030D-6E8A-4147-A177-3AD203B41FA5}">
                      <a16:colId xmlns:a16="http://schemas.microsoft.com/office/drawing/2014/main" val="4187342733"/>
                    </a:ext>
                  </a:extLst>
                </a:gridCol>
              </a:tblGrid>
              <a:tr h="126492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1992398"/>
                  </a:ext>
                </a:extLst>
              </a:tr>
              <a:tr h="126492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085412"/>
                  </a:ext>
                </a:extLst>
              </a:tr>
              <a:tr h="1264920"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492635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D1A493D-9D91-97EE-AB88-6D9F07E343F8}"/>
              </a:ext>
            </a:extLst>
          </p:cNvPr>
          <p:cNvSpPr txBox="1"/>
          <p:nvPr/>
        </p:nvSpPr>
        <p:spPr>
          <a:xfrm>
            <a:off x="7652975" y="5378648"/>
            <a:ext cx="3879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/>
              <a:t>d</a:t>
            </a:r>
            <a:r>
              <a:rPr kumimoji="1" lang="en-US" altLang="ja-JP" sz="3200" dirty="0"/>
              <a:t>raw a picture</a:t>
            </a:r>
            <a:endParaRPr kumimoji="1" lang="ja-JP" altLang="en-US" sz="3200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5E00131-7C53-0015-8126-941764B83138}"/>
              </a:ext>
            </a:extLst>
          </p:cNvPr>
          <p:cNvSpPr txBox="1"/>
          <p:nvPr/>
        </p:nvSpPr>
        <p:spPr>
          <a:xfrm>
            <a:off x="425197" y="2592734"/>
            <a:ext cx="8146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3600" dirty="0">
                <a:solidFill>
                  <a:srgbClr val="FF0000"/>
                </a:solidFill>
              </a:rPr>
              <a:t>Ex.</a:t>
            </a:r>
            <a:endParaRPr kumimoji="1" lang="ja-JP" altLang="en-US" sz="3600" dirty="0">
              <a:solidFill>
                <a:srgbClr val="FF0000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FC08C11-FBF0-2691-45F5-26226EA40612}"/>
              </a:ext>
            </a:extLst>
          </p:cNvPr>
          <p:cNvSpPr txBox="1"/>
          <p:nvPr/>
        </p:nvSpPr>
        <p:spPr>
          <a:xfrm>
            <a:off x="1754194" y="2523184"/>
            <a:ext cx="25755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dirty="0"/>
              <a:t>go shopping </a:t>
            </a:r>
          </a:p>
          <a:p>
            <a:r>
              <a:rPr lang="en-US" altLang="ja-JP" sz="3200" dirty="0"/>
              <a:t>alone </a:t>
            </a:r>
            <a:endParaRPr lang="ja-JP" altLang="en-US" sz="32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1BD2B65-716E-D552-05E2-803130EE2907}"/>
              </a:ext>
            </a:extLst>
          </p:cNvPr>
          <p:cNvSpPr txBox="1"/>
          <p:nvPr/>
        </p:nvSpPr>
        <p:spPr>
          <a:xfrm>
            <a:off x="4814248" y="2812194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dirty="0"/>
              <a:t>ride a bicycle </a:t>
            </a:r>
            <a:endParaRPr lang="ja-JP" altLang="en-US" sz="3200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B156B6A-2799-BE18-0964-21766D6DE6CB}"/>
              </a:ext>
            </a:extLst>
          </p:cNvPr>
          <p:cNvSpPr txBox="1"/>
          <p:nvPr/>
        </p:nvSpPr>
        <p:spPr>
          <a:xfrm>
            <a:off x="8096250" y="2769406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dirty="0"/>
              <a:t> run fast </a:t>
            </a:r>
            <a:endParaRPr lang="ja-JP" altLang="en-US" sz="32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E6EBE71-BA63-B715-EA40-C3F113475A6D}"/>
              </a:ext>
            </a:extLst>
          </p:cNvPr>
          <p:cNvSpPr txBox="1"/>
          <p:nvPr/>
        </p:nvSpPr>
        <p:spPr>
          <a:xfrm>
            <a:off x="8324850" y="4052667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dirty="0"/>
              <a:t>dance </a:t>
            </a:r>
            <a:endParaRPr lang="ja-JP" altLang="en-US" sz="32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4EA4879-EC64-0707-4C2B-E1D544A2F654}"/>
              </a:ext>
            </a:extLst>
          </p:cNvPr>
          <p:cNvSpPr txBox="1"/>
          <p:nvPr/>
        </p:nvSpPr>
        <p:spPr>
          <a:xfrm>
            <a:off x="1916430" y="4031593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dirty="0"/>
              <a:t> play soccer </a:t>
            </a:r>
            <a:endParaRPr lang="ja-JP" altLang="en-US" sz="320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538C442C-60D9-BD66-FC37-D5A6D6B1A0BF}"/>
              </a:ext>
            </a:extLst>
          </p:cNvPr>
          <p:cNvSpPr txBox="1"/>
          <p:nvPr/>
        </p:nvSpPr>
        <p:spPr>
          <a:xfrm>
            <a:off x="1604010" y="5366059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dirty="0"/>
              <a:t>use a computer </a:t>
            </a:r>
            <a:endParaRPr lang="ja-JP" altLang="en-US" sz="3200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1D9E6362-BC9D-7B1B-68CA-8C93D77A05B7}"/>
              </a:ext>
            </a:extLst>
          </p:cNvPr>
          <p:cNvSpPr txBox="1"/>
          <p:nvPr/>
        </p:nvSpPr>
        <p:spPr>
          <a:xfrm>
            <a:off x="4814247" y="5373766"/>
            <a:ext cx="25164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dirty="0"/>
              <a:t>drink coffee </a:t>
            </a:r>
            <a:endParaRPr lang="ja-JP" altLang="en-US" sz="3200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A70F2C2-FAD8-51F3-8320-B071580A3861}"/>
              </a:ext>
            </a:extLst>
          </p:cNvPr>
          <p:cNvSpPr txBox="1"/>
          <p:nvPr/>
        </p:nvSpPr>
        <p:spPr>
          <a:xfrm>
            <a:off x="5463540" y="4105831"/>
            <a:ext cx="172593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dirty="0"/>
              <a:t>swim </a:t>
            </a:r>
            <a:endParaRPr lang="ja-JP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281364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0FC2E83-B28C-F4BA-D405-96DA4158C5C7}"/>
              </a:ext>
            </a:extLst>
          </p:cNvPr>
          <p:cNvSpPr txBox="1"/>
          <p:nvPr/>
        </p:nvSpPr>
        <p:spPr>
          <a:xfrm>
            <a:off x="0" y="399217"/>
            <a:ext cx="59570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/>
              <a:t>②</a:t>
            </a:r>
            <a:r>
              <a:rPr lang="en-US" altLang="ja-JP" sz="3200" dirty="0"/>
              <a:t> Let’s talk with your partner!</a:t>
            </a:r>
            <a:endParaRPr kumimoji="1" lang="ja-JP" altLang="en-US" sz="32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1FCC02F-ADF8-DF0B-D56A-3A5A972E6E70}"/>
              </a:ext>
            </a:extLst>
          </p:cNvPr>
          <p:cNvSpPr txBox="1"/>
          <p:nvPr/>
        </p:nvSpPr>
        <p:spPr>
          <a:xfrm>
            <a:off x="230360" y="1256467"/>
            <a:ext cx="5667520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800" dirty="0"/>
              <a:t>(Let’s do </a:t>
            </a:r>
            <a:r>
              <a:rPr lang="en-US" altLang="ja-JP" sz="2800" dirty="0" err="1"/>
              <a:t>Janken</a:t>
            </a:r>
            <a:r>
              <a:rPr lang="en-US" altLang="ja-JP" sz="2800" dirty="0"/>
              <a:t>!)</a:t>
            </a:r>
          </a:p>
          <a:p>
            <a:r>
              <a:rPr lang="en-US" altLang="ja-JP" sz="2800" dirty="0" err="1"/>
              <a:t>Winner⇒A</a:t>
            </a:r>
            <a:r>
              <a:rPr lang="en-US" altLang="ja-JP" sz="2800" dirty="0"/>
              <a:t> , </a:t>
            </a:r>
            <a:r>
              <a:rPr lang="en-US" altLang="ja-JP" sz="2800" dirty="0" err="1"/>
              <a:t>Loser⇒B</a:t>
            </a:r>
            <a:r>
              <a:rPr lang="en-US" altLang="ja-JP" sz="2800" dirty="0"/>
              <a:t> </a:t>
            </a:r>
          </a:p>
          <a:p>
            <a:r>
              <a:rPr lang="en-US" altLang="ja-JP" sz="2800" dirty="0">
                <a:solidFill>
                  <a:srgbClr val="FF0000"/>
                </a:solidFill>
              </a:rPr>
              <a:t>A: Hello, ___. How are you doing? </a:t>
            </a:r>
          </a:p>
          <a:p>
            <a:r>
              <a:rPr lang="en-US" altLang="ja-JP" sz="2800" dirty="0"/>
              <a:t>B: Hi, __. I’m (good/fine/great).</a:t>
            </a:r>
          </a:p>
          <a:p>
            <a:r>
              <a:rPr lang="en-US" altLang="ja-JP" sz="2800" dirty="0"/>
              <a:t>    And you? </a:t>
            </a:r>
          </a:p>
          <a:p>
            <a:r>
              <a:rPr lang="en-US" altLang="ja-JP" sz="2800" dirty="0">
                <a:solidFill>
                  <a:srgbClr val="FF0000"/>
                </a:solidFill>
              </a:rPr>
              <a:t>A: I’m (good/fine/great). </a:t>
            </a:r>
          </a:p>
          <a:p>
            <a:r>
              <a:rPr lang="en-US" altLang="ja-JP" sz="2800" dirty="0"/>
              <a:t>    </a:t>
            </a:r>
            <a:r>
              <a:rPr lang="en-US" altLang="ja-JP" sz="2800" dirty="0">
                <a:solidFill>
                  <a:srgbClr val="FF0000"/>
                </a:solidFill>
              </a:rPr>
              <a:t>Anyway, I can answer </a:t>
            </a:r>
          </a:p>
          <a:p>
            <a:r>
              <a:rPr lang="en-US" altLang="ja-JP" sz="2800" dirty="0">
                <a:solidFill>
                  <a:srgbClr val="FF0000"/>
                </a:solidFill>
              </a:rPr>
              <a:t>    what you can do. </a:t>
            </a:r>
          </a:p>
          <a:p>
            <a:r>
              <a:rPr lang="en-US" altLang="ja-JP" sz="2800" dirty="0"/>
              <a:t>B: That’s interesting. Let’s try it! </a:t>
            </a:r>
          </a:p>
          <a:p>
            <a:r>
              <a:rPr lang="en-US" altLang="ja-JP" sz="2800" dirty="0">
                <a:solidFill>
                  <a:srgbClr val="FF0000"/>
                </a:solidFill>
              </a:rPr>
              <a:t>A: I’m sure that you can _____.</a:t>
            </a:r>
          </a:p>
          <a:p>
            <a:r>
              <a:rPr lang="en-US" altLang="ja-JP" sz="2800" dirty="0">
                <a:solidFill>
                  <a:srgbClr val="FF0000"/>
                </a:solidFill>
              </a:rPr>
              <a:t>     Can you do this? </a:t>
            </a:r>
          </a:p>
          <a:p>
            <a:endParaRPr lang="en-US" altLang="ja-JP" sz="3200" dirty="0"/>
          </a:p>
          <a:p>
            <a:endParaRPr lang="en-US" altLang="ja-JP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AA7588-D971-224D-0B04-909558731088}"/>
              </a:ext>
            </a:extLst>
          </p:cNvPr>
          <p:cNvSpPr txBox="1"/>
          <p:nvPr/>
        </p:nvSpPr>
        <p:spPr>
          <a:xfrm>
            <a:off x="6187440" y="1497450"/>
            <a:ext cx="609790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800" dirty="0"/>
              <a:t>B: Yes, I can do it! </a:t>
            </a:r>
            <a:r>
              <a:rPr lang="ja-JP" altLang="en-US" sz="2800" dirty="0"/>
              <a:t>😊</a:t>
            </a:r>
            <a:endParaRPr lang="en-US" altLang="ja-JP" sz="2800" dirty="0"/>
          </a:p>
          <a:p>
            <a:r>
              <a:rPr lang="en-US" altLang="ja-JP" sz="2800" dirty="0"/>
              <a:t>(B: Yes </a:t>
            </a:r>
            <a:r>
              <a:rPr lang="ja-JP" altLang="en-US" sz="2800" dirty="0"/>
              <a:t>だったら自分のカードにチェックをつけよう！ </a:t>
            </a:r>
            <a:r>
              <a:rPr lang="en-US" altLang="ja-JP" sz="2800" dirty="0"/>
              <a:t>)</a:t>
            </a:r>
          </a:p>
          <a:p>
            <a:endParaRPr lang="en-US" altLang="ja-JP" sz="2800" dirty="0"/>
          </a:p>
          <a:p>
            <a:r>
              <a:rPr lang="en-US" altLang="ja-JP" sz="2800" dirty="0"/>
              <a:t> </a:t>
            </a:r>
          </a:p>
          <a:p>
            <a:r>
              <a:rPr lang="en-US" altLang="ja-JP" sz="2800" dirty="0"/>
              <a:t>B: No, I can’t do it. </a:t>
            </a:r>
            <a:r>
              <a:rPr lang="ja-JP" altLang="en-US" sz="2800" dirty="0"/>
              <a:t>😢</a:t>
            </a:r>
            <a:endParaRPr lang="en-US" altLang="ja-JP" sz="2800" dirty="0"/>
          </a:p>
          <a:p>
            <a:r>
              <a:rPr lang="en-US" altLang="ja-JP" sz="2800" dirty="0"/>
              <a:t>     You don’t know about me. </a:t>
            </a:r>
          </a:p>
          <a:p>
            <a:r>
              <a:rPr lang="en-US" altLang="ja-JP" sz="2800" dirty="0"/>
              <a:t>(</a:t>
            </a:r>
            <a:r>
              <a:rPr lang="en-US" altLang="ja-JP" sz="2800" dirty="0">
                <a:solidFill>
                  <a:srgbClr val="FF0000"/>
                </a:solidFill>
              </a:rPr>
              <a:t>A: No </a:t>
            </a:r>
            <a:r>
              <a:rPr lang="ja-JP" altLang="en-US" sz="2800" dirty="0">
                <a:solidFill>
                  <a:srgbClr val="FF0000"/>
                </a:solidFill>
              </a:rPr>
              <a:t>と言われたら違う質問をしよう</a:t>
            </a:r>
            <a:r>
              <a:rPr lang="en-US" altLang="ja-JP" sz="2800" dirty="0"/>
              <a:t>) 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2F699A3-FD1F-59CE-C47C-7697256D3763}"/>
              </a:ext>
            </a:extLst>
          </p:cNvPr>
          <p:cNvSpPr/>
          <p:nvPr/>
        </p:nvSpPr>
        <p:spPr>
          <a:xfrm>
            <a:off x="5897880" y="-285750"/>
            <a:ext cx="7018020" cy="8001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矢印: 下 10">
            <a:extLst>
              <a:ext uri="{FF2B5EF4-FFF2-40B4-BE49-F238E27FC236}">
                <a16:creationId xmlns:a16="http://schemas.microsoft.com/office/drawing/2014/main" id="{C8CCC6CC-5BBD-6553-264B-1E73A267C8B2}"/>
              </a:ext>
            </a:extLst>
          </p:cNvPr>
          <p:cNvSpPr/>
          <p:nvPr/>
        </p:nvSpPr>
        <p:spPr>
          <a:xfrm flipH="1">
            <a:off x="2434590" y="6173033"/>
            <a:ext cx="342900" cy="5715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D2C16079-CE6C-E847-7879-016A27FA99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2214" y="344459"/>
            <a:ext cx="402371" cy="5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5491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389</Words>
  <Application>Microsoft Office PowerPoint</Application>
  <PresentationFormat>ワイド画面</PresentationFormat>
  <Paragraphs>65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游ゴシック</vt:lpstr>
      <vt:lpstr>游ゴシック Light</vt:lpstr>
      <vt:lpstr>Arial</vt:lpstr>
      <vt:lpstr>Segoe UI Black</vt:lpstr>
      <vt:lpstr>Office テーマ</vt:lpstr>
      <vt:lpstr>I know you. 私はあなたを 知っている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奈央 林口</dc:creator>
  <cp:lastModifiedBy>あやの 所</cp:lastModifiedBy>
  <cp:revision>2</cp:revision>
  <dcterms:created xsi:type="dcterms:W3CDTF">2024-12-01T11:46:03Z</dcterms:created>
  <dcterms:modified xsi:type="dcterms:W3CDTF">2026-01-13T13:48:07Z</dcterms:modified>
</cp:coreProperties>
</file>