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0" r:id="rId2"/>
    <p:sldMasterId id="2147483664" r:id="rId3"/>
    <p:sldMasterId id="2147483666" r:id="rId4"/>
  </p:sldMasterIdLst>
  <p:notesMasterIdLst>
    <p:notesMasterId r:id="rId21"/>
  </p:notesMasterIdLst>
  <p:sldIdLst>
    <p:sldId id="256" r:id="rId5"/>
    <p:sldId id="258" r:id="rId6"/>
    <p:sldId id="259" r:id="rId7"/>
    <p:sldId id="25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1CCFD-4D4F-4971-B4A6-AC2094B16BD9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75E95-7CC0-4BBC-8A33-6A829929FA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68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46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47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025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04309E-38AE-F6F0-B96E-6A5B26F06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6242B6C-09D1-3B91-842C-B7C19CE83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F0253-D502-927F-97F8-B0C527FC8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98E31C-63B2-C2F0-68F8-22DD0F7F5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E47C29-EAD3-B7C9-82D7-87EFCF74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3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D6B8D3-5032-CDAD-7FCB-1DFBECB1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E3C4C8-B067-1D34-4F60-2EB2648F6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476D60-695D-062C-69D7-F3BE3662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D7A2B7-F6FE-CF6A-549C-9F02A0DA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80F579-1D2C-8C02-2DE4-C601F5DB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23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B950BD6-3527-585F-7E33-806669BE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E2649C-9EC0-03FF-F847-F66FBC65F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B35456-17A0-7ACF-CFBB-0878063A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B5E926-6F5F-A148-1E0A-273E525C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D34B26-F5B1-30E3-24A5-488673AD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301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FB9C208-83BB-9024-9F53-C22367267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32BC-DD31-4DE9-A908-E64FAC89E732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180AAD1-05FE-BC6F-A515-1810DC72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E370E-D725-4971-1232-7B56AD2D0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15C2-08C3-41CC-9ADB-2D54000F4C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7686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F34570-2A50-B046-1C14-77FA17E06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5694-2D04-4BD3-BECD-7B7AC46C22F0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026BB9E-39E7-8BD7-0AAF-BB69B56E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B6E434-1813-0A80-396E-75186B7E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40DD-6523-4A94-8901-15C3738555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599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4D0BFA6-2B40-85A0-4CC5-D6F49604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EF3196-8E36-93BA-C06C-C3BC2869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15C00-BDC5-3A64-98C8-38632652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90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46D9FF-37A5-87C6-9415-C0F317CC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67BA43-649F-FF99-BA31-6ED5D9FDC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4B7EB9-1F3C-90D4-07E4-CCFE40326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491DAA-1974-FF50-4691-ECB107E3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978DFE-7A5D-67E7-E3B9-71428BF24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73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E4F861-C404-9B80-7CCA-94F87FE5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AE5D07-6ED1-634F-BD90-8DD96D54F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2A2B8A-9799-6683-F0D5-06DCE134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C55C2-A2B7-21B2-1FEE-C7B5D20B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743474-474C-F59E-E9A2-9B99C9C35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74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ED09B3-CAAB-5B6F-2CDB-064C771F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8B29F4-EB00-1A7B-DAC4-03ADF9829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6EBEC4-2FD7-E234-8216-EF47993FE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DB63B5-B11D-3FFB-741D-53D43D9FB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819733-F0C7-096E-A143-F6C3491F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085BA36-F034-F954-2102-6A2F67D5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26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EDF5DA-5CC1-AD8F-70ED-579083403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D9B63D-507E-3C52-26E2-113ABDB5B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328E9A-0EFB-65C2-3F1A-8BA359F154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FEA373-7AF7-B87A-3A2B-F31EEEBD0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64B856-BD08-9585-21D6-C3C8A247B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55A218D-1885-10AF-B91B-04000FB94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AEE252-7001-DCEA-16F8-FEFED3DF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282EC1F-3166-F620-D2B8-5B72CF85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3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99F05B-C834-5349-43D5-9D2D7E11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2132128-4F29-FFDD-5059-D93E4C42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587756-32B8-95AA-993F-1D0719116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890B99F-71F2-B2EB-56BB-A6CE0CE2A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23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AF563E5-1110-6C25-F4CA-093442A38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F0BD820-6049-9857-7BA9-D9092D7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065E9-83A5-3F82-DB06-600D01EAF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6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D22018-614A-30DB-355A-8640FD6D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30F1C1-E45C-5FE8-213C-C569203F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4D5AF0-EDC4-A15F-2E10-560B368FC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D70439-C9D0-C0EB-9D71-EBCDFF34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5D9A78-3C15-9A87-29A6-F593D589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3359B8-221A-81C8-165F-373CED93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01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A71181-98CF-638E-AF23-F045E11B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57EEE64-1B61-66A7-0809-2CF2E5BC0E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B5829D-7B4B-912B-F968-D7850DB45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4CF3291-F7DD-55C4-3F8E-57E5D079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7AC2BD1-CA78-E0A6-ADE0-D5EA9BB8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37B374-6231-709F-0E32-5B8833D1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70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48D300-331C-6AEC-B2B9-76BE8AE4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448BF5-36A5-9E69-8320-C60AE132F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71127B-CDEB-725B-1815-DDEB937D8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9EB092-3760-4588-BEF0-ED88465FA11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F916E5-9BAC-F30B-D230-4A64EDBCF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FB2470-E076-E320-17C9-50205A9D5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76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0C4A7B-153D-4AC3-4067-53622071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874303-997E-EEFE-C3BC-31188A2DB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D2BEA6-5A39-DF7F-4CEA-0104711ACF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F032BC-DD31-4DE9-A908-E64FAC89E732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B203B6-A521-CA08-E45D-19A2B57B0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61AEC1-2906-BBF7-D74F-80980083C2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415C2-08C3-41CC-9ADB-2D54000F4C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02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23C99E4-00B0-FD4D-DBB5-7ED22786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F334E9-950F-1583-7DDF-29D08A5E3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5E6179-C801-488A-2BD8-F4728BC39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E5694-2D04-4BD3-BECD-7B7AC46C22F0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A0C15B-20F9-423F-943F-E7768FCA6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6EB25E-B48A-7AF9-E899-F6EDC6455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940DD-6523-4A94-8901-15C3738555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50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121FA58-AFB8-14DC-D37F-6CDCB8EA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4E9C62-56B2-5615-7973-3E0BF5BD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89C1D-930D-54B9-5E4B-24E438965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5FB6E4-9259-461B-899D-CC441A68AE3B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E73F67-119F-82B0-C11A-65A608047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926F8D-5935-25E9-B270-536ED8A34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46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097D832-BDB0-98D7-6098-EF0D56B94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856034"/>
            <a:ext cx="4538139" cy="1818986"/>
          </a:xfrm>
        </p:spPr>
        <p:txBody>
          <a:bodyPr>
            <a:normAutofit fontScale="90000"/>
          </a:bodyPr>
          <a:lstStyle/>
          <a:p>
            <a:pPr algn="l"/>
            <a:r>
              <a:rPr kumimoji="1" lang="en-US" altLang="ja-JP" sz="6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 ask classmates!</a:t>
            </a:r>
            <a:endParaRPr kumimoji="1" lang="ja-JP" altLang="en-US" sz="6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F5F7FB1-78EF-614E-8075-E7ABFD7A0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pPr algn="l"/>
            <a:endParaRPr kumimoji="1" lang="ja-JP" altLang="en-US"/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5130" name="Straight Connector 51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休み時間にクラスメイトと雑談をする男の子のイラスト（ソフト）">
            <a:extLst>
              <a:ext uri="{FF2B5EF4-FFF2-40B4-BE49-F238E27FC236}">
                <a16:creationId xmlns:a16="http://schemas.microsoft.com/office/drawing/2014/main" id="{DBA4FB67-3FBC-CF9E-4C49-CEAEF675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0572" y="569297"/>
            <a:ext cx="5608830" cy="56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0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408D399-C73E-84D2-5E32-D748FD9806B2}"/>
              </a:ext>
            </a:extLst>
          </p:cNvPr>
          <p:cNvSpPr txBox="1"/>
          <p:nvPr/>
        </p:nvSpPr>
        <p:spPr>
          <a:xfrm>
            <a:off x="603398" y="426705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Step3 Grammar Point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896EF2-2464-E799-4E62-B7EB71191C31}"/>
              </a:ext>
            </a:extLst>
          </p:cNvPr>
          <p:cNvSpPr txBox="1"/>
          <p:nvPr/>
        </p:nvSpPr>
        <p:spPr>
          <a:xfrm>
            <a:off x="1995819" y="2435707"/>
            <a:ext cx="921089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9250" algn="l"/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I want you to get up early</a:t>
            </a:r>
          </a:p>
          <a:p>
            <a:pPr indent="349250" algn="l"/>
            <a:endParaRPr lang="ja-JP" altLang="ja-JP" sz="3600" kern="100" dirty="0"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訳：　　　　　　　　　　　　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  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)</a:t>
            </a:r>
          </a:p>
          <a:p>
            <a:pPr algn="l"/>
            <a:endParaRPr lang="ja-JP" altLang="ja-JP" sz="3600" kern="100" dirty="0"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＜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want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＋（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）＋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to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＋（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）＞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C82E0CD-DA24-FF0D-04CC-FABCC00F8D17}"/>
              </a:ext>
            </a:extLst>
          </p:cNvPr>
          <p:cNvSpPr txBox="1"/>
          <p:nvPr/>
        </p:nvSpPr>
        <p:spPr>
          <a:xfrm>
            <a:off x="3022305" y="3543702"/>
            <a:ext cx="7357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solidFill>
                  <a:srgbClr val="FF0000"/>
                </a:solidFill>
              </a:rPr>
              <a:t>私はあなたに早く起こしてほしい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733FA2-82A1-B88B-DE64-86B0348B36A7}"/>
              </a:ext>
            </a:extLst>
          </p:cNvPr>
          <p:cNvSpPr txBox="1"/>
          <p:nvPr/>
        </p:nvSpPr>
        <p:spPr>
          <a:xfrm>
            <a:off x="4688958" y="4651697"/>
            <a:ext cx="956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人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E0A5DC8-AB3A-D914-5251-387F1928A6D7}"/>
              </a:ext>
            </a:extLst>
          </p:cNvPr>
          <p:cNvSpPr txBox="1"/>
          <p:nvPr/>
        </p:nvSpPr>
        <p:spPr>
          <a:xfrm>
            <a:off x="7623544" y="4651696"/>
            <a:ext cx="293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動詞の原形</a:t>
            </a:r>
          </a:p>
        </p:txBody>
      </p:sp>
    </p:spTree>
    <p:extLst>
      <p:ext uri="{BB962C8B-B14F-4D97-AF65-F5344CB8AC3E}">
        <p14:creationId xmlns:p14="http://schemas.microsoft.com/office/powerpoint/2010/main" val="155503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D3D572-914D-3843-50AE-5AE0B461BD73}"/>
              </a:ext>
            </a:extLst>
          </p:cNvPr>
          <p:cNvSpPr txBox="1"/>
          <p:nvPr/>
        </p:nvSpPr>
        <p:spPr>
          <a:xfrm>
            <a:off x="255181" y="499730"/>
            <a:ext cx="11681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Step4 Let’s tell classmates  </a:t>
            </a:r>
          </a:p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         </a:t>
            </a:r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what you want to !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074" name="Picture 2" descr="会話する学生イラスト｜無料イラスト・フリー素材なら「イラストAC」">
            <a:extLst>
              <a:ext uri="{FF2B5EF4-FFF2-40B4-BE49-F238E27FC236}">
                <a16:creationId xmlns:a16="http://schemas.microsoft.com/office/drawing/2014/main" id="{BB97F7A1-54E4-92EB-A5BA-750CFC2C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67240"/>
            <a:ext cx="5668360" cy="335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2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CBFD56-FD27-AF58-E654-49C3B86413B6}"/>
              </a:ext>
            </a:extLst>
          </p:cNvPr>
          <p:cNvSpPr/>
          <p:nvPr/>
        </p:nvSpPr>
        <p:spPr>
          <a:xfrm>
            <a:off x="818707" y="457200"/>
            <a:ext cx="11185451" cy="57465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1832C2-35F2-0FC0-0C23-BA7105193D98}"/>
              </a:ext>
            </a:extLst>
          </p:cNvPr>
          <p:cNvSpPr txBox="1"/>
          <p:nvPr/>
        </p:nvSpPr>
        <p:spPr>
          <a:xfrm>
            <a:off x="1063255" y="654239"/>
            <a:ext cx="1067508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＜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Model dialogue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＞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Hi, (  Yuka ). How’s it going?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Hi, ( Yuto ). I’m ( good ). How about you?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I’m good. Please tell me what you want classmates to do.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I want ( Yuka ) to ( play the guitar).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Why do you think so?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Because ( she is good at playing the guitar ).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←</a:t>
            </a:r>
            <a:r>
              <a:rPr lang="en-US" altLang="ja-JP" sz="3200" kern="100" dirty="0"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reason </a:t>
            </a:r>
            <a:endParaRPr lang="ja-JP" altLang="ja-JP" sz="3200" kern="100" dirty="0"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( That’s nice ).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←</a:t>
            </a:r>
            <a:r>
              <a:rPr lang="en-US" altLang="ja-JP" sz="3200" kern="100" dirty="0">
                <a:effectLst/>
                <a:highlight>
                  <a:srgbClr val="00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conversation strategies</a:t>
            </a:r>
            <a:endParaRPr lang="ja-JP" altLang="ja-JP" sz="3200" kern="100" dirty="0">
              <a:effectLst/>
              <a:highlight>
                <a:srgbClr val="00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Changing roles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96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E39F96-7A4F-EA85-9C0D-6CC114771BCB}"/>
              </a:ext>
            </a:extLst>
          </p:cNvPr>
          <p:cNvSpPr/>
          <p:nvPr/>
        </p:nvSpPr>
        <p:spPr>
          <a:xfrm>
            <a:off x="846306" y="1468877"/>
            <a:ext cx="7879405" cy="2957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AC3DB8-82BA-E140-5AC5-0942B0C48429}"/>
              </a:ext>
            </a:extLst>
          </p:cNvPr>
          <p:cNvSpPr txBox="1"/>
          <p:nvPr/>
        </p:nvSpPr>
        <p:spPr>
          <a:xfrm>
            <a:off x="1267763" y="1877213"/>
            <a:ext cx="74579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Name:   </a:t>
            </a:r>
            <a:r>
              <a:rPr kumimoji="1" lang="en-US" altLang="ja-JP" sz="2800" dirty="0">
                <a:solidFill>
                  <a:srgbClr val="FF0000"/>
                </a:solidFill>
              </a:rPr>
              <a:t>Yuka</a:t>
            </a:r>
          </a:p>
          <a:p>
            <a:r>
              <a:rPr lang="en-US" altLang="ja-JP" sz="2800" dirty="0"/>
              <a:t> </a:t>
            </a:r>
          </a:p>
          <a:p>
            <a:r>
              <a:rPr kumimoji="1" lang="en-US" altLang="ja-JP" sz="2800" dirty="0"/>
              <a:t>I want (</a:t>
            </a:r>
            <a:r>
              <a:rPr kumimoji="1" lang="en-US" altLang="ja-JP" sz="2800" dirty="0">
                <a:solidFill>
                  <a:srgbClr val="FF0000"/>
                </a:solidFill>
              </a:rPr>
              <a:t>       her        </a:t>
            </a:r>
            <a:r>
              <a:rPr kumimoji="1" lang="en-US" altLang="ja-JP" sz="2800" dirty="0"/>
              <a:t>) to    </a:t>
            </a:r>
            <a:r>
              <a:rPr kumimoji="1" lang="en-US" altLang="ja-JP" sz="2800" dirty="0">
                <a:solidFill>
                  <a:srgbClr val="FF0000"/>
                </a:solidFill>
              </a:rPr>
              <a:t>play the guitar</a:t>
            </a:r>
            <a:r>
              <a:rPr kumimoji="1" lang="en-US" altLang="ja-JP" sz="2800" dirty="0"/>
              <a:t>. </a:t>
            </a:r>
          </a:p>
          <a:p>
            <a:endParaRPr lang="en-US" altLang="ja-JP" sz="2800" dirty="0"/>
          </a:p>
          <a:p>
            <a:r>
              <a:rPr kumimoji="1" lang="en-US" altLang="ja-JP" sz="2800" dirty="0"/>
              <a:t>Reason: </a:t>
            </a:r>
            <a:r>
              <a:rPr kumimoji="1" lang="en-US" altLang="ja-JP" sz="2800" dirty="0">
                <a:solidFill>
                  <a:srgbClr val="FF0000"/>
                </a:solidFill>
              </a:rPr>
              <a:t>She is good at playing the guitar</a:t>
            </a:r>
            <a:r>
              <a:rPr kumimoji="1" lang="en-US" altLang="ja-JP" sz="2800" dirty="0"/>
              <a:t>.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64084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4EABA09-B549-B7C8-7F26-9E49101B5A6C}"/>
              </a:ext>
            </a:extLst>
          </p:cNvPr>
          <p:cNvSpPr/>
          <p:nvPr/>
        </p:nvSpPr>
        <p:spPr>
          <a:xfrm>
            <a:off x="1021404" y="3871609"/>
            <a:ext cx="9056451" cy="26751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ECBAA2E-4DEF-B948-5F9C-0804571BFCC1}"/>
              </a:ext>
            </a:extLst>
          </p:cNvPr>
          <p:cNvSpPr/>
          <p:nvPr/>
        </p:nvSpPr>
        <p:spPr>
          <a:xfrm>
            <a:off x="116732" y="87548"/>
            <a:ext cx="12003932" cy="34046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D5AC56-8975-2D1B-EF80-E18CB6DABC62}"/>
              </a:ext>
            </a:extLst>
          </p:cNvPr>
          <p:cNvSpPr txBox="1"/>
          <p:nvPr/>
        </p:nvSpPr>
        <p:spPr>
          <a:xfrm>
            <a:off x="214009" y="583659"/>
            <a:ext cx="1207526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ja-JP" sz="3200" kern="100" dirty="0"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Tips</a:t>
            </a:r>
            <a:endParaRPr lang="ja-JP" altLang="ja-JP" sz="3200" kern="100" dirty="0"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teach English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英語を教える　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make a cake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ケーキを作る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put away the desk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机を片付ける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show the pictures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写真を見せる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open the window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窓を開ける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draw a picture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絵を描く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close the window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窓を閉める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play the piano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ピアノを弾く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07DA8-653A-F9D6-D6C6-32687A093DCF}"/>
              </a:ext>
            </a:extLst>
          </p:cNvPr>
          <p:cNvSpPr txBox="1"/>
          <p:nvPr/>
        </p:nvSpPr>
        <p:spPr>
          <a:xfrm>
            <a:off x="1298642" y="4127478"/>
            <a:ext cx="1019458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>
                <a:highlight>
                  <a:srgbClr val="00FF00"/>
                </a:highlight>
              </a:rPr>
              <a:t>Communication Strategies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Yes. Uh-huh. That's right.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Oh, really? Wow!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Me, too! That's interesting! That's great!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76694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68E07-9482-20B1-82BC-7627D4EAC149}"/>
              </a:ext>
            </a:extLst>
          </p:cNvPr>
          <p:cNvSpPr txBox="1"/>
          <p:nvPr/>
        </p:nvSpPr>
        <p:spPr>
          <a:xfrm>
            <a:off x="0" y="496111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Step5 Let’s write a sentence you learned     </a:t>
            </a:r>
          </a:p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                  </a:t>
            </a:r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class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3BF351-F001-5CAC-86AE-0297010ACF6A}"/>
              </a:ext>
            </a:extLst>
          </p:cNvPr>
          <p:cNvSpPr txBox="1"/>
          <p:nvPr/>
        </p:nvSpPr>
        <p:spPr>
          <a:xfrm>
            <a:off x="1556425" y="3409544"/>
            <a:ext cx="9795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I want Yuka to play the guitar.</a:t>
            </a:r>
            <a:endParaRPr kumimoji="1" lang="ja-JP" altLang="en-US" sz="5400" b="1" u="sng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957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3E0C5-4547-6179-B7A0-267539623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44998945-BBC4-4346-D239-C4C96DF8F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C150E4-6C40-45B1-91F6-2B67C13C5AFF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goal !</a:t>
            </a:r>
            <a:endParaRPr kumimoji="1" lang="ja-JP" alt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F3DA33-BE03-B68C-0EEE-728178FD76A9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クラスメートにして欲しいことを話せるようになろう</a:t>
            </a:r>
            <a:endParaRPr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endParaRPr kumimoji="1"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Be able to</a:t>
            </a:r>
            <a:r>
              <a:rPr kumimoji="1"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talk about what you want your classmates to do  </a:t>
            </a: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                                                   </a:t>
            </a:r>
            <a:endParaRPr kumimoji="1" lang="ja-JP" altLang="en-US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544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94FE3229-5D8B-C2AB-8B45-E2105EAA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95403-E334-016A-3CD2-F8ED7D9F7A85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goal !</a:t>
            </a:r>
            <a:endParaRPr kumimoji="1" lang="ja-JP" alt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B7B099-F5A5-09CF-96EE-9917AD0780A6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クラスメートにして欲しいことを話せるようになろう</a:t>
            </a:r>
            <a:endParaRPr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endParaRPr kumimoji="1"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Be able to</a:t>
            </a:r>
            <a:r>
              <a:rPr kumimoji="1"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talk about what you want your classmates to do  </a:t>
            </a: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                                                   </a:t>
            </a:r>
            <a:endParaRPr kumimoji="1" lang="ja-JP" altLang="en-US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697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39F10E-2259-CEDF-B5E2-106603B2E8D0}"/>
              </a:ext>
            </a:extLst>
          </p:cNvPr>
          <p:cNvSpPr txBox="1"/>
          <p:nvPr/>
        </p:nvSpPr>
        <p:spPr>
          <a:xfrm>
            <a:off x="544285" y="664029"/>
            <a:ext cx="10613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Step1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 write what you listen to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7C9AA7-C3F0-F2AB-0FCB-7DE034FBC1B5}"/>
              </a:ext>
            </a:extLst>
          </p:cNvPr>
          <p:cNvSpPr txBox="1"/>
          <p:nvPr/>
        </p:nvSpPr>
        <p:spPr>
          <a:xfrm>
            <a:off x="544285" y="2416628"/>
            <a:ext cx="969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</a:t>
            </a:r>
            <a:r>
              <a:rPr lang="en-US" altLang="ja-JP" sz="48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only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listen to my story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F2C690-0D61-56E5-6421-28C9F6BBB2A3}"/>
              </a:ext>
            </a:extLst>
          </p:cNvPr>
          <p:cNvSpPr txBox="1"/>
          <p:nvPr/>
        </p:nvSpPr>
        <p:spPr>
          <a:xfrm>
            <a:off x="544285" y="4426411"/>
            <a:ext cx="7783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 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</a:t>
            </a:r>
            <a:r>
              <a:rPr kumimoji="1" lang="en-US" altLang="ja-JP" sz="48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write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your worksheet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what you listened to</a:t>
            </a:r>
            <a:endParaRPr kumimoji="1" lang="ja-JP" altLang="en-US" sz="48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2" descr="英語のリスニングのイラスト">
            <a:extLst>
              <a:ext uri="{FF2B5EF4-FFF2-40B4-BE49-F238E27FC236}">
                <a16:creationId xmlns:a16="http://schemas.microsoft.com/office/drawing/2014/main" id="{CDD372FA-EF3F-4738-71F5-65F6FC589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9" y="1981200"/>
            <a:ext cx="1978479" cy="19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作文を書く子供のイラスト（女の子）">
            <a:extLst>
              <a:ext uri="{FF2B5EF4-FFF2-40B4-BE49-F238E27FC236}">
                <a16:creationId xmlns:a16="http://schemas.microsoft.com/office/drawing/2014/main" id="{D115BCE7-EC06-C953-BE59-3892FFBB2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9" y="4377817"/>
            <a:ext cx="1978479" cy="19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00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02E3CF3E-C8CB-035B-3E1D-96C72F595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C0FDC851-4E05-9E6D-2C8E-1603D3803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74E58EFB-6C13-D96D-7A49-9BE0C995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F994A08C-55BD-3A48-E228-39C79C6F6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3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DFAC-4621-A088-3930-E069A0CBE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46449A62-DBAE-1AE2-4EE4-88B2F7CD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0B1BAD65-D80F-D381-32F9-D3CFC57AD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F31F9684-18B9-9F04-C940-0187958E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0EB47E74-DC97-9464-AD4D-AD4E79B91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1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9E1CAFC-51EB-46B9-3DF0-EC4CC6ED7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8066"/>
              </p:ext>
            </p:extLst>
          </p:nvPr>
        </p:nvGraphicFramePr>
        <p:xfrm>
          <a:off x="1710987" y="1420239"/>
          <a:ext cx="8960256" cy="3443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0128">
                  <a:extLst>
                    <a:ext uri="{9D8B030D-6E8A-4147-A177-3AD203B41FA5}">
                      <a16:colId xmlns:a16="http://schemas.microsoft.com/office/drawing/2014/main" val="4008917930"/>
                    </a:ext>
                  </a:extLst>
                </a:gridCol>
                <a:gridCol w="4480128">
                  <a:extLst>
                    <a:ext uri="{9D8B030D-6E8A-4147-A177-3AD203B41FA5}">
                      <a16:colId xmlns:a16="http://schemas.microsoft.com/office/drawing/2014/main" val="1460759538"/>
                    </a:ext>
                  </a:extLst>
                </a:gridCol>
              </a:tblGrid>
              <a:tr h="6138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Name</a:t>
                      </a:r>
                      <a:endParaRPr kumimoji="1" lang="ja-JP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/>
                        <a:t>してほしいこと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182528"/>
                  </a:ext>
                </a:extLst>
              </a:tr>
              <a:tr h="1292771">
                <a:tc>
                  <a:txBody>
                    <a:bodyPr/>
                    <a:lstStyle/>
                    <a:p>
                      <a:pPr algn="ctr"/>
                      <a:endParaRPr kumimoji="1" lang="en-US" altLang="ja-JP" sz="3200" b="1" dirty="0"/>
                    </a:p>
                    <a:p>
                      <a:pPr algn="ctr"/>
                      <a:r>
                        <a:rPr kumimoji="1" lang="en-US" altLang="ja-JP" sz="3200" b="1" dirty="0"/>
                        <a:t>Yuto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41720"/>
                  </a:ext>
                </a:extLst>
              </a:tr>
              <a:tr h="1536970">
                <a:tc>
                  <a:txBody>
                    <a:bodyPr/>
                    <a:lstStyle/>
                    <a:p>
                      <a:pPr algn="ctr"/>
                      <a:endParaRPr kumimoji="1" lang="en-US" altLang="ja-JP" sz="3200" b="1" dirty="0"/>
                    </a:p>
                    <a:p>
                      <a:pPr algn="ctr"/>
                      <a:r>
                        <a:rPr kumimoji="1" lang="en-US" altLang="ja-JP" sz="3200" b="1" dirty="0"/>
                        <a:t>Yuka</a:t>
                      </a:r>
                      <a:endParaRPr kumimoji="1" lang="ja-JP" alt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390428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A1FEF6-9479-97E1-C7C1-BDDCFBD0C950}"/>
              </a:ext>
            </a:extLst>
          </p:cNvPr>
          <p:cNvSpPr txBox="1"/>
          <p:nvPr/>
        </p:nvSpPr>
        <p:spPr>
          <a:xfrm>
            <a:off x="4885717" y="2187927"/>
            <a:ext cx="60943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ギターを</a:t>
            </a:r>
            <a:endParaRPr kumimoji="1" lang="en-US" altLang="ja-JP" sz="2800" b="1" dirty="0">
              <a:solidFill>
                <a:srgbClr val="FF0000"/>
              </a:solidFill>
            </a:endParaRPr>
          </a:p>
          <a:p>
            <a:pPr algn="ctr"/>
            <a:r>
              <a:rPr lang="ja-JP" altLang="en-US" sz="2800" b="1" dirty="0">
                <a:solidFill>
                  <a:srgbClr val="FF0000"/>
                </a:solidFill>
              </a:rPr>
              <a:t>　　　　　　　弾いてほしい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774158-2DD0-466B-E11A-C8C624F503D1}"/>
              </a:ext>
            </a:extLst>
          </p:cNvPr>
          <p:cNvSpPr txBox="1"/>
          <p:nvPr/>
        </p:nvSpPr>
        <p:spPr>
          <a:xfrm>
            <a:off x="5710136" y="3618690"/>
            <a:ext cx="47708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数学を</a:t>
            </a:r>
            <a:endParaRPr kumimoji="1" lang="en-US" altLang="ja-JP" sz="2800" b="1" dirty="0">
              <a:solidFill>
                <a:srgbClr val="FF0000"/>
              </a:solidFill>
            </a:endParaRPr>
          </a:p>
          <a:p>
            <a:pPr algn="ctr"/>
            <a:r>
              <a:rPr lang="ja-JP" altLang="en-US" sz="2800" b="1" dirty="0">
                <a:solidFill>
                  <a:srgbClr val="FF0000"/>
                </a:solidFill>
              </a:rPr>
              <a:t>　　　　　　教えてほしい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8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F8BB515E-53EC-4967-BB86-1E45264D9C4C}"/>
              </a:ext>
            </a:extLst>
          </p:cNvPr>
          <p:cNvSpPr/>
          <p:nvPr/>
        </p:nvSpPr>
        <p:spPr>
          <a:xfrm>
            <a:off x="6517758" y="3732028"/>
            <a:ext cx="3838354" cy="15310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2387CF-4046-F018-0443-60C3BDF0714F}"/>
              </a:ext>
            </a:extLst>
          </p:cNvPr>
          <p:cNvSpPr txBox="1"/>
          <p:nvPr/>
        </p:nvSpPr>
        <p:spPr>
          <a:xfrm>
            <a:off x="423530" y="2066375"/>
            <a:ext cx="11493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Step2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fill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the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blanks listening again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EC5E965-576F-D4C3-8D68-A22B4A707F03}"/>
              </a:ext>
            </a:extLst>
          </p:cNvPr>
          <p:cNvSpPr txBox="1"/>
          <p:nvPr/>
        </p:nvSpPr>
        <p:spPr>
          <a:xfrm>
            <a:off x="6974958" y="3992527"/>
            <a:ext cx="428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Just once</a:t>
            </a:r>
            <a:endParaRPr kumimoji="1" lang="ja-JP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578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20179-DE06-F4DE-4263-93C183AF6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3735FD37-EF26-88E9-959D-DDAD4F2C6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DD058FF4-6B19-620E-441D-EF15DA938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455B0E7E-8043-92C2-2806-B7D907039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90E4ED01-9AB3-1425-44A4-8D5DFFF4A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0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7ADCC-C25E-6855-7914-52357FE6B3CF}"/>
              </a:ext>
            </a:extLst>
          </p:cNvPr>
          <p:cNvSpPr txBox="1"/>
          <p:nvPr/>
        </p:nvSpPr>
        <p:spPr>
          <a:xfrm>
            <a:off x="595423" y="499287"/>
            <a:ext cx="11596577" cy="5859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Hi. Yuka. How’s it going?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Hi, Yuto. I’m good. How about you?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I’m good, too. By the way, you are good at playing the guitar.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I want 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)(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 the guitar.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Yes, of course.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+</a:t>
            </a: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Thank you! Yuka. What are you doing now?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I’m studying math. It is difficult for me.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I 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)(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 math.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Yes, I can.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Thank you!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75A975-7680-17CE-9F93-796AD4CAF3F1}"/>
              </a:ext>
            </a:extLst>
          </p:cNvPr>
          <p:cNvSpPr txBox="1"/>
          <p:nvPr/>
        </p:nvSpPr>
        <p:spPr>
          <a:xfrm>
            <a:off x="2783958" y="2073350"/>
            <a:ext cx="662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en-US" altLang="ja-JP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                  to               play</a:t>
            </a:r>
            <a:endParaRPr kumimoji="1" lang="ja-JP" altLang="en-US" sz="24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695A428-B9B2-55DF-2CF1-5DC3E7E18E62}"/>
              </a:ext>
            </a:extLst>
          </p:cNvPr>
          <p:cNvSpPr txBox="1"/>
          <p:nvPr/>
        </p:nvSpPr>
        <p:spPr>
          <a:xfrm>
            <a:off x="1871330" y="4518837"/>
            <a:ext cx="100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want                  you               to                  teach</a:t>
            </a:r>
            <a:r>
              <a:rPr kumimoji="1" lang="en-US" altLang="ja-JP" dirty="0"/>
              <a:t>	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846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481</Words>
  <Application>Microsoft Office PowerPoint</Application>
  <PresentationFormat>ワイド画面</PresentationFormat>
  <Paragraphs>107</Paragraphs>
  <Slides>16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16</vt:i4>
      </vt:variant>
    </vt:vector>
  </HeadingPairs>
  <TitlesOfParts>
    <vt:vector size="26" baseType="lpstr">
      <vt:lpstr>HGP創英角ｺﾞｼｯｸUB</vt:lpstr>
      <vt:lpstr>HGS創英角ｺﾞｼｯｸUB</vt:lpstr>
      <vt:lpstr>游ゴシック</vt:lpstr>
      <vt:lpstr>游ゴシック Light</vt:lpstr>
      <vt:lpstr>游明朝</vt:lpstr>
      <vt:lpstr>Arial</vt:lpstr>
      <vt:lpstr>Office テーマ</vt:lpstr>
      <vt:lpstr>Office テーマ</vt:lpstr>
      <vt:lpstr>Office テーマ</vt:lpstr>
      <vt:lpstr>Office テーマ</vt:lpstr>
      <vt:lpstr>Let’s ask classmates!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Yuto Morita</dc:creator>
  <cp:lastModifiedBy>Yuto Morita</cp:lastModifiedBy>
  <cp:revision>2</cp:revision>
  <dcterms:created xsi:type="dcterms:W3CDTF">2025-01-07T09:45:54Z</dcterms:created>
  <dcterms:modified xsi:type="dcterms:W3CDTF">2026-01-15T14:30:09Z</dcterms:modified>
</cp:coreProperties>
</file>