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1" r:id="rId2"/>
    <p:sldId id="272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4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C112C-F0E1-461D-A036-C22C3A427EEA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2AA0A-D60A-4E0F-9DC9-A862124A57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22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52AA0A-D60A-4E0F-9DC9-A862124A576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277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61A8FD-5110-B62F-B9E0-AA39AB783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0965BFB-2488-8A59-FDDA-3D4D3D88E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644994-A0EC-81C9-30CE-0B312C333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93DF15-1218-C39A-F85A-889577BA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6F9969-FFF9-4FBE-20E4-5C26AAB2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420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6B8413-3653-7FC7-F402-52766442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B84EAFE-4CB6-E92D-7DA6-54A4FB81E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F00C4A-FFDC-F083-8200-C0E97EFC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82EF9D-932C-3248-A678-0F535C0B5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6EB103-51A5-0A7A-30C2-026E6EE7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2389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596932-0895-EFF3-7C14-DD69D8FC5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377A8A-6506-03A4-FA4D-A0BEE40E6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AEB543-6E34-9AE1-FAEC-8E2753F2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2A858F-F9C6-59F5-8FC1-216D86C7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4FF7E1-747B-878B-1217-860752E88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91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EA8570-9D0C-C502-77DA-E676CDEE6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C742F4-46F2-83CE-9863-416BCC932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6316EE-B7DC-62EC-8785-ED050FE55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5FA5CA-7544-CE25-AD08-6A9AB4356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39100D-8AB9-EDC2-C15B-FF031689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87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22777E-7D1C-3619-2747-F874703D7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A22547-5888-2A09-CF2A-197F0CA06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1E91B0-31C5-E778-CF78-7D67ABE5D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8646B4-934C-0420-0255-CF66BC8B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429470-D0D6-92E9-7DE4-632227A8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366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BFB479-43A0-3FE8-620A-7CC6AF18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0A4737-E8D9-9C04-EF95-B4B9D5CEF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A9E0B3-64B9-D965-0689-D69EF8704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56D285-FBCC-4CA2-66F1-697ED57A6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0BE31BF-97D6-A6C0-4683-7C689B713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29E2792-5227-139B-0C03-06E9FB24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25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8C4533-6AD3-3713-3A6C-407EFAFD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2044AC-6650-A3CF-2FB1-48E504413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5506E9-77A7-8CCB-CD6D-C2D8637E8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6EA13A6-A9A1-97B6-A1D1-CA9F25171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FEF2D06-4A5F-1222-321E-0406EB1E0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93BE490-CD76-E0E6-C183-07F0C6AC1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CBE2B84-0166-FE49-9641-4A27E1A2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49925CE-27E4-67E8-9DB8-84210E785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08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3810DC-76F3-42EA-0A9A-8864387A9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1697236-AC48-B95B-6B1C-642CA47DA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6A68F65-5CA6-C426-93AE-2216193C0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FAD64EB-B58A-8C68-9D0B-24003736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698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4D0BFA6-2B40-85A0-4CC5-D6F49604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EF3196-8E36-93BA-C06C-C3BC2869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15C00-BDC5-3A64-98C8-38632652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39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D581F-553B-C1C4-4A65-9BFF58B5A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64FDC-1019-1CB5-429F-DD4B7182F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1EBA85B-2AD9-A0CB-A11C-0CEA4B70C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72EA95-49BF-96CC-418A-8280A53FB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3739B3-15AA-66C3-6D49-6E8FBB8A6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ED889A-7A07-FB06-ACCB-01C035B14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56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56C362-F6ED-C89E-B859-F3F86A27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0509BA0-4596-B8FC-F9C4-87FA19613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8D4D7A-5ABE-31E0-E395-D6D6DB208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25C0026-11D3-19AA-FF0D-4127300B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E93CC4-F8B3-D15C-FF87-045E9A88B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F9034B-899E-7BD7-38E7-45D5FDDCD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554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121FA58-AFB8-14DC-D37F-6CDCB8EA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4E9C62-56B2-5615-7973-3E0BF5BD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89C1D-930D-54B9-5E4B-24E438965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5FB6E4-9259-461B-899D-CC441A68AE3B}" type="datetimeFigureOut">
              <a:rPr kumimoji="1" lang="ja-JP" altLang="en-US" smtClean="0"/>
              <a:t>2025/7/22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E73F67-119F-82B0-C11A-65A608047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926F8D-5935-25E9-B270-536ED8A34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62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097D832-BDB0-98D7-6098-EF0D56B94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856034"/>
            <a:ext cx="4538139" cy="1818986"/>
          </a:xfrm>
        </p:spPr>
        <p:txBody>
          <a:bodyPr>
            <a:normAutofit fontScale="90000"/>
          </a:bodyPr>
          <a:lstStyle/>
          <a:p>
            <a:pPr algn="l"/>
            <a:r>
              <a:rPr kumimoji="1" lang="en-US" altLang="ja-JP" sz="6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 ask classmates!</a:t>
            </a:r>
            <a:endParaRPr kumimoji="1" lang="ja-JP" altLang="en-US" sz="6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F5F7FB1-78EF-614E-8075-E7ABFD7A0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pPr algn="l"/>
            <a:endParaRPr kumimoji="1" lang="ja-JP" altLang="en-US"/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5130" name="Straight Connector 51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110004020202020204"/>
                <a:ea typeface="+mn-ea"/>
                <a:cs typeface="+mn-cs"/>
              </a:endParaRPr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+mn-ea"/>
              <a:cs typeface="+mn-cs"/>
            </a:endParaRPr>
          </a:p>
        </p:txBody>
      </p:sp>
      <p:pic>
        <p:nvPicPr>
          <p:cNvPr id="5122" name="Picture 2" descr="休み時間にクラスメイトと雑談をする男の子のイラスト（ソフト）">
            <a:extLst>
              <a:ext uri="{FF2B5EF4-FFF2-40B4-BE49-F238E27FC236}">
                <a16:creationId xmlns:a16="http://schemas.microsoft.com/office/drawing/2014/main" id="{DBA4FB67-3FBC-CF9E-4C49-CEAEF675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0572" y="569297"/>
            <a:ext cx="5608830" cy="56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0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4EA0069-E4ED-3D62-AD67-EC8D801AAB48}"/>
              </a:ext>
            </a:extLst>
          </p:cNvPr>
          <p:cNvSpPr txBox="1"/>
          <p:nvPr/>
        </p:nvSpPr>
        <p:spPr>
          <a:xfrm>
            <a:off x="1254868" y="1245140"/>
            <a:ext cx="9912485" cy="4552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Practice</a:t>
            </a:r>
            <a:r>
              <a:rPr lang="ja-JP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：週末にすること・しないこと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en-US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have to, don’t have to</a:t>
            </a:r>
            <a:r>
              <a:rPr lang="ja-JP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を使って</a:t>
            </a:r>
            <a:endParaRPr lang="en-US" altLang="ja-JP" sz="2800" kern="100" dirty="0">
              <a:effectLst/>
              <a:latin typeface="Comic Sans MS" panose="030F0702030302020204" pitchFamily="66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en-US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すること：＿＿＿＿＿＿＿＿＿＿＿＿＿＿＿＿＿＿＿＿＿＿</a:t>
            </a:r>
            <a:endParaRPr lang="en-US" altLang="ja-JP" sz="2800" kern="100" dirty="0">
              <a:effectLst/>
              <a:latin typeface="Comic Sans MS" panose="030F0702030302020204" pitchFamily="66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8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しないこと：＿＿＿＿＿＿＿＿＿＿＿＿＿＿＿＿＿＿＿＿＿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5122" name="Picture 2" descr="書く練習イラスト｜無料イラスト・フリー素材なら「イラストAC」">
            <a:extLst>
              <a:ext uri="{FF2B5EF4-FFF2-40B4-BE49-F238E27FC236}">
                <a16:creationId xmlns:a16="http://schemas.microsoft.com/office/drawing/2014/main" id="{7EC9E049-DCD0-6D8F-4C88-090F1C9AB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034" y="118684"/>
            <a:ext cx="3852153" cy="273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941E1F-BDDD-50B2-AA73-FE165D469005}"/>
              </a:ext>
            </a:extLst>
          </p:cNvPr>
          <p:cNvSpPr txBox="1"/>
          <p:nvPr/>
        </p:nvSpPr>
        <p:spPr>
          <a:xfrm>
            <a:off x="4225047" y="3741582"/>
            <a:ext cx="6663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 have to  study English.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67CF28-59E1-1CBE-6C71-DAA3B9885FD6}"/>
              </a:ext>
            </a:extLst>
          </p:cNvPr>
          <p:cNvSpPr txBox="1"/>
          <p:nvPr/>
        </p:nvSpPr>
        <p:spPr>
          <a:xfrm>
            <a:off x="4225047" y="5089640"/>
            <a:ext cx="6206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 don’t have to clean my room.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9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411B07-4A53-862A-6907-4702A5B6514A}"/>
              </a:ext>
            </a:extLst>
          </p:cNvPr>
          <p:cNvSpPr txBox="1"/>
          <p:nvPr/>
        </p:nvSpPr>
        <p:spPr>
          <a:xfrm>
            <a:off x="685799" y="203060"/>
            <a:ext cx="10763655" cy="1692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Step 4 Let’s play BINGO!</a:t>
            </a:r>
            <a:endParaRPr lang="ja-JP" altLang="ja-JP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u="sng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How to play </a:t>
            </a:r>
            <a:endParaRPr lang="ja-JP" altLang="ja-JP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nsolas" panose="020B0609020204030204" pitchFamily="49" charset="0"/>
                <a:ea typeface="游明朝" panose="02020400000000000000" pitchFamily="18" charset="-128"/>
                <a:cs typeface="Times New Roman" panose="02020603050405020304" pitchFamily="18" charset="0"/>
              </a:rPr>
              <a:t>Y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ou make “have to” or “don’t have to” lines. 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have to-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, don’t have to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－</a:t>
            </a:r>
            <a:r>
              <a:rPr lang="ja-JP" altLang="ja-JP" sz="2400" kern="100" dirty="0">
                <a:effectLst/>
                <a:latin typeface="Segoe UI Symbol" panose="020B0502040204020203" pitchFamily="34" charset="0"/>
                <a:ea typeface="游明朝" panose="02020400000000000000" pitchFamily="18" charset="-128"/>
                <a:cs typeface="Segoe UI Symbol" panose="020B0502040204020203" pitchFamily="34" charset="0"/>
              </a:rPr>
              <a:t>✕</a:t>
            </a:r>
            <a:endParaRPr lang="ja-JP" altLang="ja-JP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7" name="図 6" descr="ダイアグラム が含まれている画像">
            <a:extLst>
              <a:ext uri="{FF2B5EF4-FFF2-40B4-BE49-F238E27FC236}">
                <a16:creationId xmlns:a16="http://schemas.microsoft.com/office/drawing/2014/main" id="{5DC77297-FAE0-3BBB-C0AA-BD5C7D14B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"/>
          <a:stretch>
            <a:fillRect/>
          </a:stretch>
        </p:blipFill>
        <p:spPr>
          <a:xfrm>
            <a:off x="223736" y="1934359"/>
            <a:ext cx="8125125" cy="469662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AAC1148-D78A-4A0A-B488-9823ABB6C76A}"/>
              </a:ext>
            </a:extLst>
          </p:cNvPr>
          <p:cNvSpPr/>
          <p:nvPr/>
        </p:nvSpPr>
        <p:spPr>
          <a:xfrm>
            <a:off x="8725711" y="1934359"/>
            <a:ext cx="2723744" cy="4696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B6A96D-7925-57EC-5E5B-C98943D5393E}"/>
              </a:ext>
            </a:extLst>
          </p:cNvPr>
          <p:cNvSpPr txBox="1"/>
          <p:nvPr/>
        </p:nvSpPr>
        <p:spPr>
          <a:xfrm>
            <a:off x="8799478" y="2076789"/>
            <a:ext cx="3392522" cy="420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ja-JP" sz="2000" u="sng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Tips</a:t>
            </a:r>
            <a:endParaRPr lang="ja-JP" altLang="ja-JP" sz="2000" u="sng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w</a:t>
            </a: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alk your dog,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clean your room,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eat vegetables,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use your computer,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r</a:t>
            </a: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un,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study English,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get up early,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go to bed early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7608ACE-6A66-661A-3D3D-DC614A3300F6}"/>
              </a:ext>
            </a:extLst>
          </p:cNvPr>
          <p:cNvSpPr txBox="1"/>
          <p:nvPr/>
        </p:nvSpPr>
        <p:spPr>
          <a:xfrm>
            <a:off x="589333" y="2165471"/>
            <a:ext cx="2208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</a:rPr>
              <a:t>w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alk your dog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89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 が含まれている画像">
            <a:extLst>
              <a:ext uri="{FF2B5EF4-FFF2-40B4-BE49-F238E27FC236}">
                <a16:creationId xmlns:a16="http://schemas.microsoft.com/office/drawing/2014/main" id="{8ACFF944-689F-A6BB-D4CA-10F459155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"/>
          <a:stretch>
            <a:fillRect/>
          </a:stretch>
        </p:blipFill>
        <p:spPr>
          <a:xfrm>
            <a:off x="136187" y="0"/>
            <a:ext cx="8251453" cy="475555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7C1F55-2F82-0B75-0A71-BA09F4335835}"/>
              </a:ext>
            </a:extLst>
          </p:cNvPr>
          <p:cNvSpPr txBox="1"/>
          <p:nvPr/>
        </p:nvSpPr>
        <p:spPr>
          <a:xfrm>
            <a:off x="496110" y="251006"/>
            <a:ext cx="7675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  <a:r>
              <a:rPr kumimoji="1"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alk your dog            </a:t>
            </a:r>
            <a:r>
              <a:rPr kumimoji="1" lang="en-US" altLang="ja-JP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 go to bed early                eat vegetables</a:t>
            </a:r>
            <a:endParaRPr kumimoji="1" lang="ja-JP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8EB8ED3-E3BE-0342-5121-0A3306847D60}"/>
              </a:ext>
            </a:extLst>
          </p:cNvPr>
          <p:cNvSpPr txBox="1"/>
          <p:nvPr/>
        </p:nvSpPr>
        <p:spPr>
          <a:xfrm>
            <a:off x="350195" y="1702341"/>
            <a:ext cx="825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kumimoji="1" lang="en-US" altLang="ja-JP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un                                                                      clean your room</a:t>
            </a:r>
            <a:endParaRPr kumimoji="1" lang="ja-JP" alt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E3754A-7DF7-37C0-E1D2-65E5E9CE5177}"/>
              </a:ext>
            </a:extLst>
          </p:cNvPr>
          <p:cNvSpPr txBox="1"/>
          <p:nvPr/>
        </p:nvSpPr>
        <p:spPr>
          <a:xfrm>
            <a:off x="496110" y="3153676"/>
            <a:ext cx="7675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get up early               use your computer         study English</a:t>
            </a:r>
            <a:endParaRPr kumimoji="1" lang="ja-JP" alt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テキスト ボックス 12">
            <a:extLst>
              <a:ext uri="{FF2B5EF4-FFF2-40B4-BE49-F238E27FC236}">
                <a16:creationId xmlns:a16="http://schemas.microsoft.com/office/drawing/2014/main" id="{D24AD1E4-D85E-404A-976F-06EBB55DF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4459" y="5114060"/>
            <a:ext cx="4426085" cy="11350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  </a:t>
            </a:r>
            <a:r>
              <a:rPr kumimoji="0" lang="ja-JP" altLang="ja-JP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〇</a:t>
            </a:r>
            <a:r>
              <a:rPr kumimoji="0" lang="en-US" altLang="ja-JP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lines</a:t>
            </a:r>
            <a:endParaRPr kumimoji="0" lang="en-US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8518183-9BEC-58AB-83FE-888842EB7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95" y="-63941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8BA2AB1-439A-1EDA-FDFE-8781C2313021}"/>
              </a:ext>
            </a:extLst>
          </p:cNvPr>
          <p:cNvSpPr/>
          <p:nvPr/>
        </p:nvSpPr>
        <p:spPr>
          <a:xfrm>
            <a:off x="8469312" y="437745"/>
            <a:ext cx="3710883" cy="4192621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5B853D-1ECD-4384-C8BB-63B6FB8C6778}"/>
              </a:ext>
            </a:extLst>
          </p:cNvPr>
          <p:cNvSpPr txBox="1"/>
          <p:nvPr/>
        </p:nvSpPr>
        <p:spPr>
          <a:xfrm>
            <a:off x="8469312" y="651116"/>
            <a:ext cx="3710883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Model dialogue</a:t>
            </a: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Winner-A, Loser-B</a:t>
            </a: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A: Hello, (      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How are you?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B: Hello, (      ). I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Segoe UI Symbol" panose="020B0502040204020203" pitchFamily="34" charset="0"/>
              </a:rPr>
              <a:t>’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m fine.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How about you?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A: I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Segoe UI Symbol" panose="020B0502040204020203" pitchFamily="34" charset="0"/>
              </a:rPr>
              <a:t>’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m good.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Do you have to </a:t>
            </a:r>
            <a:r>
              <a:rPr kumimoji="0" lang="en-US" altLang="ja-JP" sz="1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clean your room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Segoe UI Symbol" panose="020B0502040204020203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B: 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  <a:ea typeface="游明朝" panose="02020400000000000000" pitchFamily="18" charset="-128"/>
                <a:cs typeface="Times New Roman" panose="02020603050405020304" pitchFamily="18" charset="0"/>
              </a:rPr>
              <a:t>Y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es, I do. / No, I don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’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A: That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’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s great!  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游明朝" panose="02020400000000000000" pitchFamily="18" charset="-128"/>
                <a:cs typeface="Courier New" panose="02070309020205020404" pitchFamily="49" charset="0"/>
              </a:rPr>
              <a:t>←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Rejoinders</a:t>
            </a:r>
            <a:endParaRPr lang="ja-JP" altLang="en-US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653D6615-7D4A-32AD-2E7E-4AA5D4D19E0C}"/>
              </a:ext>
            </a:extLst>
          </p:cNvPr>
          <p:cNvSpPr/>
          <p:nvPr/>
        </p:nvSpPr>
        <p:spPr>
          <a:xfrm>
            <a:off x="496110" y="4755550"/>
            <a:ext cx="4884223" cy="17023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59CE8D2-A811-F4E7-8743-9D9C7C8991BF}"/>
              </a:ext>
            </a:extLst>
          </p:cNvPr>
          <p:cNvSpPr txBox="1"/>
          <p:nvPr/>
        </p:nvSpPr>
        <p:spPr>
          <a:xfrm>
            <a:off x="582722" y="4896761"/>
            <a:ext cx="4884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Rejoinders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ja-JP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うなずく：</a:t>
            </a: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I see. </a:t>
            </a:r>
            <a:endParaRPr lang="en-US" altLang="ja-JP" sz="2000" kern="100" dirty="0">
              <a:latin typeface="Comic Sans MS" panose="030F0702030302020204" pitchFamily="66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ja-JP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コメント：</a:t>
            </a: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That’s great!/Wonderful!     </a:t>
            </a:r>
          </a:p>
          <a:p>
            <a:pPr algn="just">
              <a:buNone/>
            </a:pP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驚き：</a:t>
            </a:r>
            <a:r>
              <a:rPr lang="en-US" altLang="ja-JP" sz="20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Wow!/Really?</a:t>
            </a: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C69A44B-473C-F245-3D3A-0FAC594878CA}"/>
              </a:ext>
            </a:extLst>
          </p:cNvPr>
          <p:cNvSpPr txBox="1"/>
          <p:nvPr/>
        </p:nvSpPr>
        <p:spPr>
          <a:xfrm>
            <a:off x="7130373" y="2260906"/>
            <a:ext cx="95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Taiyo</a:t>
            </a:r>
            <a:endParaRPr kumimoji="1" lang="ja-JP" altLang="en-US" sz="20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ADF3861-881C-1363-BF1B-AFC8405D48D9}"/>
              </a:ext>
            </a:extLst>
          </p:cNvPr>
          <p:cNvSpPr txBox="1"/>
          <p:nvPr/>
        </p:nvSpPr>
        <p:spPr>
          <a:xfrm>
            <a:off x="4446477" y="4159769"/>
            <a:ext cx="93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/>
              <a:t>Taiyo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9089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07AA9C-A038-79F9-82C5-2BAA427448E9}"/>
              </a:ext>
            </a:extLst>
          </p:cNvPr>
          <p:cNvSpPr txBox="1"/>
          <p:nvPr/>
        </p:nvSpPr>
        <p:spPr>
          <a:xfrm>
            <a:off x="593386" y="632298"/>
            <a:ext cx="10398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omic Sans MS" panose="030F0702030302020204" pitchFamily="66" charset="0"/>
              </a:rPr>
              <a:t>Step 5</a:t>
            </a:r>
            <a:r>
              <a:rPr kumimoji="1" lang="ja-JP" altLang="en-US" sz="3600" b="1" dirty="0">
                <a:latin typeface="Comic Sans MS" panose="030F0702030302020204" pitchFamily="66" charset="0"/>
              </a:rPr>
              <a:t>　今日学んだ表現を書こう！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7A2031-07EB-02B5-EEAD-7FBACC261ACA}"/>
              </a:ext>
            </a:extLst>
          </p:cNvPr>
          <p:cNvSpPr txBox="1"/>
          <p:nvPr/>
        </p:nvSpPr>
        <p:spPr>
          <a:xfrm>
            <a:off x="885217" y="3244334"/>
            <a:ext cx="101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＿＿＿＿＿＿＿＿＿＿＿＿＿＿＿＿＿＿＿＿＿＿＿＿＿＿＿＿＿＿＿＿＿＿＿＿＿＿＿＿＿＿＿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2C8411-BBE7-F298-8C87-C3322B4BE6A3}"/>
              </a:ext>
            </a:extLst>
          </p:cNvPr>
          <p:cNvSpPr txBox="1"/>
          <p:nvPr/>
        </p:nvSpPr>
        <p:spPr>
          <a:xfrm>
            <a:off x="1692612" y="2505670"/>
            <a:ext cx="9503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solidFill>
                  <a:srgbClr val="FF0000"/>
                </a:solidFill>
                <a:latin typeface="Comic Sans MS" panose="030F0702030302020204" pitchFamily="66" charset="0"/>
              </a:rPr>
              <a:t>I have to get up early.</a:t>
            </a:r>
            <a:endParaRPr kumimoji="1" lang="ja-JP" altLang="en-US" sz="5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10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A599-C35A-76A4-B864-0D1B08B92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B65627BD-B46B-A5BD-E092-E77571967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78FBF1-C43E-3E98-4A13-FB746224A503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Today’s goal !</a:t>
            </a:r>
            <a:endParaRPr kumimoji="1" lang="ja-JP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7FBEED-0CB1-2377-B89F-7F44C20629B7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クラスメートの習慣を知ろう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Be able to </a:t>
            </a:r>
            <a:r>
              <a:rPr lang="en-US" altLang="ja-JP" sz="3200" b="1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learn about the habits of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your classmates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                                                   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34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94FE3229-5D8B-C2AB-8B45-E2105EAA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95403-E334-016A-3CD2-F8ED7D9F7A85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Today’s goal !</a:t>
            </a:r>
            <a:endParaRPr kumimoji="1" lang="ja-JP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B7B099-F5A5-09CF-96EE-9917AD0780A6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クラスメートの習慣を知ろう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Be able to </a:t>
            </a:r>
            <a:r>
              <a:rPr lang="en-US" altLang="ja-JP" sz="3200" b="1" dirty="0">
                <a:solidFill>
                  <a:prstClr val="black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learn about the habits of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your classmates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+mn-cs"/>
              </a:rPr>
              <a:t>                                                    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97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8637CA-E031-38B6-F258-375FFAF8C55A}"/>
              </a:ext>
            </a:extLst>
          </p:cNvPr>
          <p:cNvSpPr txBox="1"/>
          <p:nvPr/>
        </p:nvSpPr>
        <p:spPr>
          <a:xfrm>
            <a:off x="447472" y="769364"/>
            <a:ext cx="10690698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mic Sans MS" panose="030F0702030302020204" pitchFamily="66" charset="0"/>
                <a:ea typeface="HGP創英角ｺﾞｼｯｸUB" panose="020B0900000000000000" pitchFamily="50" charset="-128"/>
              </a:rPr>
              <a:t>Step1 Let’s write what you listen 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mic Sans MS" panose="030F0702030302020204" pitchFamily="66" charset="0"/>
              <a:ea typeface="游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mic Sans MS" panose="030F0702030302020204" pitchFamily="66" charset="0"/>
              <a:ea typeface="游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①you </a:t>
            </a:r>
            <a:r>
              <a:rPr kumimoji="1" lang="ja-JP" altLang="en-US" sz="40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only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 listen to </a:t>
            </a: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the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 </a:t>
            </a: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conversation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② you </a:t>
            </a:r>
            <a:r>
              <a:rPr kumimoji="1" lang="ja-JP" altLang="en-US" sz="40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write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 your worksheet 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             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what you listened to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pic>
        <p:nvPicPr>
          <p:cNvPr id="9" name="Picture 2" descr="英語のリスニングのイラスト">
            <a:extLst>
              <a:ext uri="{FF2B5EF4-FFF2-40B4-BE49-F238E27FC236}">
                <a16:creationId xmlns:a16="http://schemas.microsoft.com/office/drawing/2014/main" id="{4A8C5A47-EFB9-B81E-87CA-1256FAD1A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736" y="2083342"/>
            <a:ext cx="2100074" cy="210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作文を書く子供のイラスト（女の子）">
            <a:extLst>
              <a:ext uri="{FF2B5EF4-FFF2-40B4-BE49-F238E27FC236}">
                <a16:creationId xmlns:a16="http://schemas.microsoft.com/office/drawing/2014/main" id="{F103CAAF-BA6A-D3DC-D595-AB9F8AEA2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456" y="4345217"/>
            <a:ext cx="2304354" cy="230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18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洗濯をする男性：イラスト無料">
            <a:extLst>
              <a:ext uri="{FF2B5EF4-FFF2-40B4-BE49-F238E27FC236}">
                <a16:creationId xmlns:a16="http://schemas.microsoft.com/office/drawing/2014/main" id="{EA7CDB86-F995-B220-BFED-1FD738C2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0480" y="3671316"/>
            <a:ext cx="2577430" cy="254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5" name="Straight Connector 3084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部屋の掃除イラスト｜無料イラスト・フリー素材なら「イラストAC」">
            <a:extLst>
              <a:ext uri="{FF2B5EF4-FFF2-40B4-BE49-F238E27FC236}">
                <a16:creationId xmlns:a16="http://schemas.microsoft.com/office/drawing/2014/main" id="{09479137-8F42-3185-A46C-6D36B568B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5030" y="3671315"/>
            <a:ext cx="3119512" cy="254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9" name="Straight Connector 3088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顕微鏡を覗く男の子と記録する女の子のフリーイラスト | フリーイラスト・クラシック（フリクラ）">
            <a:extLst>
              <a:ext uri="{FF2B5EF4-FFF2-40B4-BE49-F238E27FC236}">
                <a16:creationId xmlns:a16="http://schemas.microsoft.com/office/drawing/2014/main" id="{53025663-D0AF-9FCE-C6BA-19289192D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6320" y="539010"/>
            <a:ext cx="2545862" cy="254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数学を勉強するセーラー服女子 – イラストせんせい|使いやすいフリー素材集">
            <a:extLst>
              <a:ext uri="{FF2B5EF4-FFF2-40B4-BE49-F238E27FC236}">
                <a16:creationId xmlns:a16="http://schemas.microsoft.com/office/drawing/2014/main" id="{12FF66E3-8F7A-2B9E-BB8D-B57C6D657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2211" y="531403"/>
            <a:ext cx="2553469" cy="255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79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D1354-1F5E-4155-0E29-D5B0877AC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洗濯をする男性：イラスト無料">
            <a:extLst>
              <a:ext uri="{FF2B5EF4-FFF2-40B4-BE49-F238E27FC236}">
                <a16:creationId xmlns:a16="http://schemas.microsoft.com/office/drawing/2014/main" id="{44CEC2E4-BEF8-175F-F1E4-DA5F23B30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0480" y="3671316"/>
            <a:ext cx="2577430" cy="254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5" name="Straight Connector 3084">
            <a:extLst>
              <a:ext uri="{FF2B5EF4-FFF2-40B4-BE49-F238E27FC236}">
                <a16:creationId xmlns:a16="http://schemas.microsoft.com/office/drawing/2014/main" id="{C871FE45-CF51-9BBF-39E6-8AD93E192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部屋の掃除イラスト｜無料イラスト・フリー素材なら「イラストAC」">
            <a:extLst>
              <a:ext uri="{FF2B5EF4-FFF2-40B4-BE49-F238E27FC236}">
                <a16:creationId xmlns:a16="http://schemas.microsoft.com/office/drawing/2014/main" id="{2AF7533E-1AD9-873F-5931-3A65F4C8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5030" y="3671315"/>
            <a:ext cx="3119512" cy="254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5436309D-AFEB-8B44-58BB-0A7757572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9" name="Straight Connector 3088">
            <a:extLst>
              <a:ext uri="{FF2B5EF4-FFF2-40B4-BE49-F238E27FC236}">
                <a16:creationId xmlns:a16="http://schemas.microsoft.com/office/drawing/2014/main" id="{06FDB417-E280-7DD5-315B-07E2B5604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顕微鏡を覗く男の子と記録する女の子のフリーイラスト | フリーイラスト・クラシック（フリクラ）">
            <a:extLst>
              <a:ext uri="{FF2B5EF4-FFF2-40B4-BE49-F238E27FC236}">
                <a16:creationId xmlns:a16="http://schemas.microsoft.com/office/drawing/2014/main" id="{3861D7D0-B152-A7AA-B7A1-3839C6520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6320" y="539010"/>
            <a:ext cx="2545862" cy="254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数学を勉強するセーラー服女子 – イラストせんせい|使いやすいフリー素材集">
            <a:extLst>
              <a:ext uri="{FF2B5EF4-FFF2-40B4-BE49-F238E27FC236}">
                <a16:creationId xmlns:a16="http://schemas.microsoft.com/office/drawing/2014/main" id="{50C6B60E-4019-41A2-E1DB-0E526298B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2211" y="531403"/>
            <a:ext cx="2553469" cy="255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8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AE2F11D-50E8-DF5A-EAFC-F284540B1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110319"/>
              </p:ext>
            </p:extLst>
          </p:nvPr>
        </p:nvGraphicFramePr>
        <p:xfrm>
          <a:off x="1653702" y="1342417"/>
          <a:ext cx="9202366" cy="36478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03146">
                  <a:extLst>
                    <a:ext uri="{9D8B030D-6E8A-4147-A177-3AD203B41FA5}">
                      <a16:colId xmlns:a16="http://schemas.microsoft.com/office/drawing/2014/main" val="1198006283"/>
                    </a:ext>
                  </a:extLst>
                </a:gridCol>
                <a:gridCol w="3945492">
                  <a:extLst>
                    <a:ext uri="{9D8B030D-6E8A-4147-A177-3AD203B41FA5}">
                      <a16:colId xmlns:a16="http://schemas.microsoft.com/office/drawing/2014/main" val="720946572"/>
                    </a:ext>
                  </a:extLst>
                </a:gridCol>
                <a:gridCol w="3653728">
                  <a:extLst>
                    <a:ext uri="{9D8B030D-6E8A-4147-A177-3AD203B41FA5}">
                      <a16:colId xmlns:a16="http://schemas.microsoft.com/office/drawing/2014/main" val="4002591985"/>
                    </a:ext>
                  </a:extLst>
                </a:gridCol>
              </a:tblGrid>
              <a:tr h="729574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2800" kern="100" dirty="0">
                          <a:effectLst/>
                        </a:rPr>
                        <a:t>しなければならない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2800" kern="100" dirty="0">
                          <a:effectLst/>
                        </a:rPr>
                        <a:t>しなくてもよい</a:t>
                      </a:r>
                      <a:endParaRPr lang="ja-JP" sz="16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5524463"/>
                  </a:ext>
                </a:extLst>
              </a:tr>
              <a:tr h="14591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kern="100" dirty="0">
                          <a:effectLst/>
                        </a:rPr>
                        <a:t>Yuto</a:t>
                      </a:r>
                      <a:endParaRPr lang="ja-JP" sz="1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</a:endParaRPr>
                    </a:p>
                    <a:p>
                      <a:pPr algn="just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520188"/>
                  </a:ext>
                </a:extLst>
              </a:tr>
              <a:tr h="14591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200" kern="100" dirty="0">
                          <a:effectLst/>
                        </a:rPr>
                        <a:t>Yuka</a:t>
                      </a:r>
                      <a:endParaRPr lang="ja-JP" sz="1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ja-JP" sz="1050" kern="100" dirty="0">
                        <a:effectLst/>
                      </a:endParaRPr>
                    </a:p>
                    <a:p>
                      <a:pPr algn="just">
                        <a:buNone/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0707807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18D388-D558-7A52-CB46-53E1C9D7C1F5}"/>
              </a:ext>
            </a:extLst>
          </p:cNvPr>
          <p:cNvSpPr txBox="1"/>
          <p:nvPr/>
        </p:nvSpPr>
        <p:spPr>
          <a:xfrm>
            <a:off x="3482503" y="2402732"/>
            <a:ext cx="7373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理科を勉強する　　　　　　洗濯をする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9E8A51-88A7-DFAB-E879-6533FD39E5C3}"/>
              </a:ext>
            </a:extLst>
          </p:cNvPr>
          <p:cNvSpPr txBox="1"/>
          <p:nvPr/>
        </p:nvSpPr>
        <p:spPr>
          <a:xfrm>
            <a:off x="3560323" y="3929974"/>
            <a:ext cx="6977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部屋を掃除する　　　　　数学を勉強する</a:t>
            </a:r>
          </a:p>
        </p:txBody>
      </p:sp>
    </p:spTree>
    <p:extLst>
      <p:ext uri="{BB962C8B-B14F-4D97-AF65-F5344CB8AC3E}">
        <p14:creationId xmlns:p14="http://schemas.microsoft.com/office/powerpoint/2010/main" val="230423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6C17EE-ABE2-6B18-E6F2-719AB8C4DB0E}"/>
              </a:ext>
            </a:extLst>
          </p:cNvPr>
          <p:cNvSpPr txBox="1"/>
          <p:nvPr/>
        </p:nvSpPr>
        <p:spPr>
          <a:xfrm>
            <a:off x="924128" y="1045883"/>
            <a:ext cx="1057396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mic Sans MS" panose="030F0702030302020204" pitchFamily="66" charset="0"/>
                <a:ea typeface="HGP創英角ｺﾞｼｯｸUB" panose="020B0900000000000000" pitchFamily="50" charset="-128"/>
              </a:rPr>
              <a:t>Step2 Let’s circle  the 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mic Sans MS" panose="030F0702030302020204" pitchFamily="66" charset="0"/>
                <a:ea typeface="HGP創英角ｺﾞｼｯｸUB" panose="020B0900000000000000" pitchFamily="50" charset="-128"/>
              </a:rPr>
              <a:t>　　　　　　　　　　　　　　　　</a:t>
            </a: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mic Sans MS" panose="030F0702030302020204" pitchFamily="66" charset="0"/>
                <a:ea typeface="HGP創英角ｺﾞｼｯｸUB" panose="020B0900000000000000" pitchFamily="50" charset="-128"/>
              </a:rPr>
              <a:t>you listen to</a:t>
            </a:r>
            <a:endParaRPr kumimoji="1" lang="ja-JP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mic Sans MS" panose="030F0702030302020204" pitchFamily="66" charset="0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B8B257-406B-FC77-1E86-55334BCA6CEB}"/>
              </a:ext>
            </a:extLst>
          </p:cNvPr>
          <p:cNvSpPr txBox="1"/>
          <p:nvPr/>
        </p:nvSpPr>
        <p:spPr>
          <a:xfrm>
            <a:off x="3047189" y="3244334"/>
            <a:ext cx="60943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(</a:t>
            </a:r>
            <a:r>
              <a:rPr kumimoji="1" lang="ja-JP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</a:t>
            </a:r>
            <a:r>
              <a:rPr kumimoji="1" lang="en-US" altLang="ja-JP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A/B</a:t>
            </a:r>
            <a:r>
              <a:rPr kumimoji="1" lang="ja-JP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</a:t>
            </a:r>
            <a:r>
              <a:rPr kumimoji="1" lang="en-US" altLang="ja-JP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)</a:t>
            </a:r>
            <a:endParaRPr kumimoji="1" lang="ja-JP" altLang="en-US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3BD97D2-0FCD-91F7-625E-32989681E59D}"/>
              </a:ext>
            </a:extLst>
          </p:cNvPr>
          <p:cNvSpPr txBox="1"/>
          <p:nvPr/>
        </p:nvSpPr>
        <p:spPr>
          <a:xfrm>
            <a:off x="4153711" y="3244334"/>
            <a:ext cx="23857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t>〇</a:t>
            </a:r>
          </a:p>
        </p:txBody>
      </p:sp>
    </p:spTree>
    <p:extLst>
      <p:ext uri="{BB962C8B-B14F-4D97-AF65-F5344CB8AC3E}">
        <p14:creationId xmlns:p14="http://schemas.microsoft.com/office/powerpoint/2010/main" val="3030374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8A0F48-CEDA-FB40-6EB5-1F1235FE4D4A}"/>
              </a:ext>
            </a:extLst>
          </p:cNvPr>
          <p:cNvSpPr txBox="1"/>
          <p:nvPr/>
        </p:nvSpPr>
        <p:spPr>
          <a:xfrm>
            <a:off x="982494" y="632298"/>
            <a:ext cx="10612876" cy="5022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A: Hello, </a:t>
            </a:r>
            <a:r>
              <a:rPr lang="en-US" altLang="ja-JP" sz="2400" kern="100" dirty="0">
                <a:effectLst/>
                <a:latin typeface="Consolas" panose="020B0609020204030204" pitchFamily="49" charset="0"/>
                <a:ea typeface="游明朝" panose="02020400000000000000" pitchFamily="18" charset="-128"/>
                <a:cs typeface="Times New Roman" panose="02020603050405020304" pitchFamily="18" charset="0"/>
              </a:rPr>
              <a:t>Y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uka. How are you?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B: Hello, </a:t>
            </a:r>
            <a:r>
              <a:rPr lang="en-US" altLang="ja-JP" sz="2400" kern="100" dirty="0">
                <a:effectLst/>
                <a:latin typeface="Consolas" panose="020B0609020204030204" pitchFamily="49" charset="0"/>
                <a:ea typeface="游明朝" panose="02020400000000000000" pitchFamily="18" charset="-128"/>
                <a:cs typeface="Times New Roman" panose="02020603050405020304" pitchFamily="18" charset="0"/>
              </a:rPr>
              <a:t>Y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uto. I’m fine. How about you?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A: I’m not good because I ( have to ) ( have ) study science.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B: Oh, I see. Today, I had a math test, 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152400"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so I ( don’t have to ) (</a:t>
            </a:r>
            <a:r>
              <a:rPr lang="en-US" altLang="ja-JP" sz="2400" kern="100" dirty="0" err="1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amn’t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 have to ) study math.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A: That’s good. Every Wednesday, my sister washes clothes,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     so I don’t ( have to ) ( have ) wash clothes today.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B: I see, but I have ( to clean ) ( clean ) my room today.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A: Wonderful!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73EEC8-1767-1E8D-39C7-5BD076E5AA44}"/>
              </a:ext>
            </a:extLst>
          </p:cNvPr>
          <p:cNvSpPr txBox="1"/>
          <p:nvPr/>
        </p:nvSpPr>
        <p:spPr>
          <a:xfrm>
            <a:off x="5115128" y="1806175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〇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5966FD-7C51-E64F-514B-8747C585397E}"/>
              </a:ext>
            </a:extLst>
          </p:cNvPr>
          <p:cNvSpPr txBox="1"/>
          <p:nvPr/>
        </p:nvSpPr>
        <p:spPr>
          <a:xfrm>
            <a:off x="3397384" y="3994081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F51B6B-9CC3-8A61-F389-608DEDEAEBAF}"/>
              </a:ext>
            </a:extLst>
          </p:cNvPr>
          <p:cNvSpPr txBox="1"/>
          <p:nvPr/>
        </p:nvSpPr>
        <p:spPr>
          <a:xfrm>
            <a:off x="2619172" y="2980052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〇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1F56B13-1692-4AD4-8449-F058E6BCEC2E}"/>
              </a:ext>
            </a:extLst>
          </p:cNvPr>
          <p:cNvSpPr txBox="1"/>
          <p:nvPr/>
        </p:nvSpPr>
        <p:spPr>
          <a:xfrm>
            <a:off x="4332456" y="4560856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〇</a:t>
            </a:r>
          </a:p>
        </p:txBody>
      </p:sp>
    </p:spTree>
    <p:extLst>
      <p:ext uri="{BB962C8B-B14F-4D97-AF65-F5344CB8AC3E}">
        <p14:creationId xmlns:p14="http://schemas.microsoft.com/office/powerpoint/2010/main" val="49247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A13F18-3D0F-B26A-4D58-64466CE080A1}"/>
              </a:ext>
            </a:extLst>
          </p:cNvPr>
          <p:cNvSpPr/>
          <p:nvPr/>
        </p:nvSpPr>
        <p:spPr>
          <a:xfrm>
            <a:off x="311285" y="1449421"/>
            <a:ext cx="11227340" cy="50097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A1420B-FDD7-3BB7-AE02-E7F45759DD23}"/>
              </a:ext>
            </a:extLst>
          </p:cNvPr>
          <p:cNvSpPr txBox="1"/>
          <p:nvPr/>
        </p:nvSpPr>
        <p:spPr>
          <a:xfrm>
            <a:off x="-347764" y="510862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  <a:ea typeface="HGP創英角ｺﾞｼｯｸUB" panose="020B0900000000000000" pitchFamily="50" charset="-128"/>
              </a:rPr>
              <a:t>Step3 grammar point</a:t>
            </a:r>
            <a:endParaRPr lang="ja-JP" alt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8EA257-35C2-289A-AB14-E3121FE340E9}"/>
              </a:ext>
            </a:extLst>
          </p:cNvPr>
          <p:cNvSpPr txBox="1"/>
          <p:nvPr/>
        </p:nvSpPr>
        <p:spPr>
          <a:xfrm>
            <a:off x="653375" y="1682884"/>
            <a:ext cx="10885250" cy="446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I have to study science.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訳：　　　　　　　　　　　　　　　　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  <a:buNone/>
            </a:pP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肯定文：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（　　　　　）（　　　　　　）（　　　　　　）～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. 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訳：私は～をしなければならない。</a:t>
            </a:r>
            <a:endParaRPr lang="en-US" altLang="ja-JP" sz="2400" kern="100" dirty="0">
              <a:effectLst/>
              <a:latin typeface="Comic Sans MS" panose="030F0702030302020204" pitchFamily="66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否定文：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（　　　　　）（　　　　　）（　　　　</a:t>
            </a:r>
            <a:r>
              <a:rPr lang="ja-JP" altLang="en-US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r>
              <a:rPr lang="ja-JP" altLang="en-US" sz="2400" kern="100" dirty="0"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　　　</a:t>
            </a:r>
            <a:r>
              <a:rPr lang="ja-JP" altLang="en-US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　　）～</a:t>
            </a:r>
            <a:r>
              <a:rPr lang="en-US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. 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ja-JP" altLang="ja-JP" sz="2400" kern="100" dirty="0">
                <a:effectLst/>
                <a:latin typeface="Comic Sans MS" panose="030F0702030302020204" pitchFamily="66" charset="0"/>
                <a:ea typeface="游明朝" panose="02020400000000000000" pitchFamily="18" charset="-128"/>
                <a:cs typeface="Times New Roman" panose="02020603050405020304" pitchFamily="18" charset="0"/>
              </a:rPr>
              <a:t>訳：私は～をしなくてもよい。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E7B8B0-4CDA-6E4A-FA84-BB1BC5B7CF5E}"/>
              </a:ext>
            </a:extLst>
          </p:cNvPr>
          <p:cNvSpPr txBox="1"/>
          <p:nvPr/>
        </p:nvSpPr>
        <p:spPr>
          <a:xfrm>
            <a:off x="1284051" y="2344366"/>
            <a:ext cx="5262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</a:rPr>
              <a:t>私は理科を勉強しなければならない。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CB10BEB-02CF-933C-D3DA-0CEAA4929076}"/>
              </a:ext>
            </a:extLst>
          </p:cNvPr>
          <p:cNvSpPr txBox="1"/>
          <p:nvPr/>
        </p:nvSpPr>
        <p:spPr>
          <a:xfrm>
            <a:off x="2536486" y="3467513"/>
            <a:ext cx="6420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</a:rPr>
              <a:t>　</a:t>
            </a:r>
            <a:r>
              <a:rPr kumimoji="1" lang="en-US" altLang="ja-JP" sz="2400" dirty="0">
                <a:solidFill>
                  <a:srgbClr val="FF0000"/>
                </a:solidFill>
              </a:rPr>
              <a:t>have                   to       </a:t>
            </a:r>
            <a:r>
              <a:rPr kumimoji="1" lang="ja-JP" altLang="en-US" sz="2400" dirty="0">
                <a:solidFill>
                  <a:srgbClr val="FF0000"/>
                </a:solidFill>
              </a:rPr>
              <a:t>　　</a:t>
            </a:r>
            <a:r>
              <a:rPr kumimoji="1" lang="en-US" altLang="ja-JP" sz="2400" dirty="0">
                <a:solidFill>
                  <a:srgbClr val="FF0000"/>
                </a:solidFill>
              </a:rPr>
              <a:t>    </a:t>
            </a:r>
            <a:r>
              <a:rPr kumimoji="1" lang="ja-JP" altLang="en-US" sz="2400" dirty="0">
                <a:solidFill>
                  <a:srgbClr val="FF0000"/>
                </a:solidFill>
              </a:rPr>
              <a:t>動詞の原形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8C0F75-7A3E-F39E-4FAF-24CFEEAEF1DA}"/>
              </a:ext>
            </a:extLst>
          </p:cNvPr>
          <p:cNvSpPr txBox="1"/>
          <p:nvPr/>
        </p:nvSpPr>
        <p:spPr>
          <a:xfrm>
            <a:off x="2451371" y="5097294"/>
            <a:ext cx="804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</a:rPr>
              <a:t>don’t                     have                 to         </a:t>
            </a:r>
            <a:r>
              <a:rPr kumimoji="1" lang="ja-JP" altLang="en-US" sz="2400" dirty="0">
                <a:solidFill>
                  <a:srgbClr val="FF0000"/>
                </a:solidFill>
              </a:rPr>
              <a:t>　動詞の原形</a:t>
            </a:r>
          </a:p>
        </p:txBody>
      </p:sp>
    </p:spTree>
    <p:extLst>
      <p:ext uri="{BB962C8B-B14F-4D97-AF65-F5344CB8AC3E}">
        <p14:creationId xmlns:p14="http://schemas.microsoft.com/office/powerpoint/2010/main" val="56118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2669</TotalTime>
  <Words>543</Words>
  <Application>Microsoft Office PowerPoint</Application>
  <PresentationFormat>ワイド画面</PresentationFormat>
  <Paragraphs>114</Paragraphs>
  <Slides>14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HGP創英角ｺﾞｼｯｸUB</vt:lpstr>
      <vt:lpstr>HGS創英角ｺﾞｼｯｸUB</vt:lpstr>
      <vt:lpstr>游ゴシック</vt:lpstr>
      <vt:lpstr>游ゴシック Light</vt:lpstr>
      <vt:lpstr>游明朝</vt:lpstr>
      <vt:lpstr>Arial</vt:lpstr>
      <vt:lpstr>Comic Sans MS</vt:lpstr>
      <vt:lpstr>Consolas</vt:lpstr>
      <vt:lpstr>Courier New</vt:lpstr>
      <vt:lpstr>Segoe UI Symbol</vt:lpstr>
      <vt:lpstr>1_Office テーマ</vt:lpstr>
      <vt:lpstr>Let’s ask classmates!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22011041 森田　悠斗</dc:creator>
  <cp:lastModifiedBy>22011041 森田　悠斗</cp:lastModifiedBy>
  <cp:revision>4</cp:revision>
  <dcterms:created xsi:type="dcterms:W3CDTF">2025-07-20T16:33:26Z</dcterms:created>
  <dcterms:modified xsi:type="dcterms:W3CDTF">2025-07-22T13:13:59Z</dcterms:modified>
</cp:coreProperties>
</file>