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5143500" cx="9144000"/>
  <p:notesSz cx="6858000" cy="9144000"/>
  <p:embeddedFontLst>
    <p:embeddedFont>
      <p:font typeface="Nunito"/>
      <p:regular r:id="rId15"/>
      <p:bold r:id="rId16"/>
      <p:italic r:id="rId17"/>
      <p:boldItalic r:id="rId18"/>
    </p:embeddedFont>
    <p:embeddedFont>
      <p:font typeface="Lato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0952655-B751-48B0-AC66-9395CF007911}">
  <a:tblStyle styleId="{40952655-B751-48B0-AC66-9395CF00791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bold.fntdata"/><Relationship Id="rId11" Type="http://schemas.openxmlformats.org/officeDocument/2006/relationships/slide" Target="slides/slide5.xml"/><Relationship Id="rId22" Type="http://schemas.openxmlformats.org/officeDocument/2006/relationships/font" Target="fonts/Lato-boldItalic.fntdata"/><Relationship Id="rId10" Type="http://schemas.openxmlformats.org/officeDocument/2006/relationships/slide" Target="slides/slide4.xml"/><Relationship Id="rId21" Type="http://schemas.openxmlformats.org/officeDocument/2006/relationships/font" Target="fonts/Lato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Nunito-regular.fntdata"/><Relationship Id="rId14" Type="http://schemas.openxmlformats.org/officeDocument/2006/relationships/slide" Target="slides/slide8.xml"/><Relationship Id="rId17" Type="http://schemas.openxmlformats.org/officeDocument/2006/relationships/font" Target="fonts/Nunito-italic.fntdata"/><Relationship Id="rId16" Type="http://schemas.openxmlformats.org/officeDocument/2006/relationships/font" Target="fonts/Nunito-bold.fntdata"/><Relationship Id="rId5" Type="http://schemas.openxmlformats.org/officeDocument/2006/relationships/slideMaster" Target="slideMasters/slideMaster1.xml"/><Relationship Id="rId19" Type="http://schemas.openxmlformats.org/officeDocument/2006/relationships/font" Target="fonts/Lato-regular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Nunito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6f670f10b5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6f670f10b5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9dbe25ce15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9dbe25ce15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6f670f10b5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6f670f10b5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6f670f10b5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6f670f10b5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6f670f10b5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6f670f10b5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6f670f10b5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6f670f10b5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6f670f10b5_0_1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6f670f10b5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Let’s make a plan!</a:t>
            </a:r>
            <a:endParaRPr/>
          </a:p>
        </p:txBody>
      </p:sp>
      <p:sp>
        <p:nvSpPr>
          <p:cNvPr id="129" name="Google Shape;129;p13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Takehiro Asai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Step1 Complete the table below</a:t>
            </a:r>
            <a:endParaRPr/>
          </a:p>
        </p:txBody>
      </p:sp>
      <p:sp>
        <p:nvSpPr>
          <p:cNvPr id="135" name="Google Shape;135;p1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rgbClr val="5E696C"/>
                </a:solidFill>
                <a:latin typeface="Lato"/>
                <a:ea typeface="Lato"/>
                <a:cs typeface="Lato"/>
                <a:sym typeface="Lato"/>
              </a:rPr>
              <a:t>Rule</a:t>
            </a:r>
            <a:endParaRPr sz="1800">
              <a:solidFill>
                <a:srgbClr val="5E696C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1800">
                <a:solidFill>
                  <a:srgbClr val="5E696C"/>
                </a:solidFill>
                <a:latin typeface="Lato"/>
                <a:ea typeface="Lato"/>
                <a:cs typeface="Lato"/>
                <a:sym typeface="Lato"/>
              </a:rPr>
              <a:t>・First, you have to watch video only, you must not see your worksheet.</a:t>
            </a:r>
            <a:endParaRPr sz="1800">
              <a:solidFill>
                <a:srgbClr val="5E696C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1800">
                <a:solidFill>
                  <a:srgbClr val="5E696C"/>
                </a:solidFill>
                <a:latin typeface="Lato"/>
                <a:ea typeface="Lato"/>
                <a:cs typeface="Lato"/>
                <a:sym typeface="Lato"/>
              </a:rPr>
              <a:t>・Second, you can write your answers on your worksheet.(Please do not look at Step 2)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Step1</a:t>
            </a:r>
            <a:endParaRPr/>
          </a:p>
        </p:txBody>
      </p:sp>
      <p:sp>
        <p:nvSpPr>
          <p:cNvPr id="141" name="Google Shape;141;p15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42" name="Google Shape;142;p15"/>
          <p:cNvGraphicFramePr/>
          <p:nvPr/>
        </p:nvGraphicFramePr>
        <p:xfrm>
          <a:off x="952500" y="1662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{40952655-B751-48B0-AC66-9395CF007911}</a:tableStyleId>
              </a:tblPr>
              <a:tblGrid>
                <a:gridCol w="7239000"/>
              </a:tblGrid>
              <a:tr h="658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/>
                        <a:t>Weekend plan</a:t>
                      </a:r>
                      <a:endParaRPr/>
                    </a:p>
                  </a:txBody>
                  <a:tcPr marT="91425" marB="91425" marR="91425" marL="91425">
                    <a:noFill/>
                  </a:tcPr>
                </a:tc>
              </a:tr>
              <a:tr h="11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(1)What are they going to do?</a:t>
                      </a:r>
                      <a:endParaRPr/>
                    </a:p>
                  </a:txBody>
                  <a:tcPr marT="91425" marB="91425" marR="91425" marL="91425">
                    <a:noFill/>
                  </a:tcPr>
                </a:tc>
              </a:tr>
              <a:tr h="1284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ja" sz="11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(2)Where are they going to go?</a:t>
                      </a:r>
                      <a:endParaRPr/>
                    </a:p>
                  </a:txBody>
                  <a:tcPr marT="91425" marB="91425" marR="91425" marL="91425">
                    <a:noFill/>
                  </a:tcPr>
                </a:tc>
              </a:tr>
            </a:tbl>
          </a:graphicData>
        </a:graphic>
      </p:graphicFrame>
      <p:sp>
        <p:nvSpPr>
          <p:cNvPr id="143" name="Google Shape;143;p15"/>
          <p:cNvSpPr txBox="1"/>
          <p:nvPr/>
        </p:nvSpPr>
        <p:spPr>
          <a:xfrm>
            <a:off x="1183875" y="2743725"/>
            <a:ext cx="5311500" cy="5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They are going to watch new Zibri movie.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5"/>
          <p:cNvSpPr txBox="1"/>
          <p:nvPr/>
        </p:nvSpPr>
        <p:spPr>
          <a:xfrm>
            <a:off x="1191875" y="3903625"/>
            <a:ext cx="53835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They are going to go the new movie theater near a hospital.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Step2. Please make a circle on the correct answers and fill in the blanks.</a:t>
            </a:r>
            <a:endParaRPr/>
          </a:p>
        </p:txBody>
      </p:sp>
      <p:sp>
        <p:nvSpPr>
          <p:cNvPr id="150" name="Google Shape;150;p16"/>
          <p:cNvSpPr txBox="1"/>
          <p:nvPr>
            <p:ph idx="1" type="body"/>
          </p:nvPr>
        </p:nvSpPr>
        <p:spPr>
          <a:xfrm>
            <a:off x="819150" y="2148850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-316907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AutoNum type="arabicParenBoth"/>
            </a:pPr>
            <a:r>
              <a:rPr lang="ja" sz="2528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 Have / Has ) you already ( decide / decided ) what you are going to do next weekend?</a:t>
            </a:r>
            <a:endParaRPr sz="2528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528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→ Yes, I ( have / has )</a:t>
            </a:r>
            <a:endParaRPr sz="2528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28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6907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AutoNum type="arabicParenBoth"/>
            </a:pPr>
            <a:r>
              <a:rPr lang="ja" sz="2528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Have you ( already / yet ) ( watched / watch ) this new movie?</a:t>
            </a:r>
            <a:endParaRPr sz="2528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528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No, I ( have / haven't ) </a:t>
            </a:r>
            <a:endParaRPr sz="2528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28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6907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AutoNum type="arabicParenBoth"/>
            </a:pPr>
            <a:r>
              <a:rPr lang="ja" sz="2528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Have you already ( be / been ) to a new theater near the hospital?</a:t>
            </a:r>
            <a:endParaRPr sz="2528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528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→ No, I ( haven’t / have ) .</a:t>
            </a:r>
            <a:endParaRPr sz="2528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28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6907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/>
              <a:buAutoNum type="arabicParenBoth"/>
            </a:pPr>
            <a:r>
              <a:rPr lang="ja" sz="2528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I’ve (                             ) (                                   ) tickets for us</a:t>
            </a:r>
            <a:endParaRPr b="1" sz="2528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6"/>
          <p:cNvSpPr/>
          <p:nvPr/>
        </p:nvSpPr>
        <p:spPr>
          <a:xfrm>
            <a:off x="1425875" y="2229800"/>
            <a:ext cx="530700" cy="2616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6"/>
          <p:cNvSpPr/>
          <p:nvPr/>
        </p:nvSpPr>
        <p:spPr>
          <a:xfrm>
            <a:off x="4041300" y="2229800"/>
            <a:ext cx="530700" cy="2616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6"/>
          <p:cNvSpPr/>
          <p:nvPr/>
        </p:nvSpPr>
        <p:spPr>
          <a:xfrm>
            <a:off x="2188750" y="2440950"/>
            <a:ext cx="530700" cy="2616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6"/>
          <p:cNvSpPr/>
          <p:nvPr/>
        </p:nvSpPr>
        <p:spPr>
          <a:xfrm>
            <a:off x="2188750" y="2813850"/>
            <a:ext cx="530700" cy="2616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6"/>
          <p:cNvSpPr/>
          <p:nvPr/>
        </p:nvSpPr>
        <p:spPr>
          <a:xfrm>
            <a:off x="2610425" y="3075450"/>
            <a:ext cx="530700" cy="2616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6"/>
          <p:cNvSpPr/>
          <p:nvPr/>
        </p:nvSpPr>
        <p:spPr>
          <a:xfrm>
            <a:off x="3230425" y="2813850"/>
            <a:ext cx="530700" cy="2616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6"/>
          <p:cNvSpPr txBox="1"/>
          <p:nvPr/>
        </p:nvSpPr>
        <p:spPr>
          <a:xfrm>
            <a:off x="1956575" y="3974525"/>
            <a:ext cx="11169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already</a:t>
            </a:r>
            <a:endParaRPr sz="15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6"/>
          <p:cNvSpPr txBox="1"/>
          <p:nvPr/>
        </p:nvSpPr>
        <p:spPr>
          <a:xfrm>
            <a:off x="3372050" y="3974525"/>
            <a:ext cx="13638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bought</a:t>
            </a:r>
            <a:endParaRPr sz="13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6"/>
          <p:cNvSpPr/>
          <p:nvPr/>
        </p:nvSpPr>
        <p:spPr>
          <a:xfrm>
            <a:off x="3000250" y="3420163"/>
            <a:ext cx="530700" cy="2616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6"/>
          <p:cNvSpPr/>
          <p:nvPr/>
        </p:nvSpPr>
        <p:spPr>
          <a:xfrm>
            <a:off x="2079725" y="3614050"/>
            <a:ext cx="530700" cy="261600"/>
          </a:xfrm>
          <a:prstGeom prst="ellipse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17" title="スクリーンショット 2025-10-28 16003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4325" y="1463850"/>
            <a:ext cx="6654925" cy="319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7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Step3 Grammar point</a:t>
            </a:r>
            <a:endParaRPr/>
          </a:p>
        </p:txBody>
      </p:sp>
      <p:sp>
        <p:nvSpPr>
          <p:cNvPr id="167" name="Google Shape;167;p17"/>
          <p:cNvSpPr txBox="1"/>
          <p:nvPr/>
        </p:nvSpPr>
        <p:spPr>
          <a:xfrm>
            <a:off x="1734450" y="2213750"/>
            <a:ext cx="41493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あなたはすでに新しい映画館に行ったことがありますか。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7"/>
          <p:cNvSpPr txBox="1"/>
          <p:nvPr/>
        </p:nvSpPr>
        <p:spPr>
          <a:xfrm>
            <a:off x="1802075" y="1841375"/>
            <a:ext cx="5386200" cy="2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私はすでに新しい映画館に行ったことがあります。</a:t>
            </a:r>
            <a:endParaRPr sz="12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7"/>
          <p:cNvSpPr txBox="1"/>
          <p:nvPr/>
        </p:nvSpPr>
        <p:spPr>
          <a:xfrm>
            <a:off x="3342300" y="2514113"/>
            <a:ext cx="15933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動詞の過去分詞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7"/>
          <p:cNvSpPr txBox="1"/>
          <p:nvPr/>
        </p:nvSpPr>
        <p:spPr>
          <a:xfrm>
            <a:off x="2122050" y="2551475"/>
            <a:ext cx="1158900" cy="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have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7"/>
          <p:cNvSpPr txBox="1"/>
          <p:nvPr/>
        </p:nvSpPr>
        <p:spPr>
          <a:xfrm>
            <a:off x="2604975" y="3216575"/>
            <a:ext cx="972000" cy="1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I’ve 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7"/>
          <p:cNvSpPr txBox="1"/>
          <p:nvPr/>
        </p:nvSpPr>
        <p:spPr>
          <a:xfrm>
            <a:off x="5466625" y="3216575"/>
            <a:ext cx="695400" cy="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7"/>
          <p:cNvSpPr txBox="1"/>
          <p:nvPr/>
        </p:nvSpPr>
        <p:spPr>
          <a:xfrm>
            <a:off x="6322725" y="3259225"/>
            <a:ext cx="11589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haven’t</a:t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8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Step4. Activity Bingo</a:t>
            </a:r>
            <a:endParaRPr/>
          </a:p>
        </p:txBody>
      </p:sp>
      <p:sp>
        <p:nvSpPr>
          <p:cNvPr id="179" name="Google Shape;179;p18"/>
          <p:cNvSpPr txBox="1"/>
          <p:nvPr>
            <p:ph idx="1" type="body"/>
          </p:nvPr>
        </p:nvSpPr>
        <p:spPr>
          <a:xfrm>
            <a:off x="819150" y="1623850"/>
            <a:ext cx="7505700" cy="281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0" name="Google Shape;180;p18" title="スクリーンショット 2025-10-28 16061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4925" y="1800200"/>
            <a:ext cx="6456749" cy="253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9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Step4. </a:t>
            </a:r>
            <a:endParaRPr/>
          </a:p>
        </p:txBody>
      </p:sp>
      <p:sp>
        <p:nvSpPr>
          <p:cNvPr id="186" name="Google Shape;186;p19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7" name="Google Shape;187;p19" title="スクリーンショット 2025-10-28 16065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525" y="375050"/>
            <a:ext cx="7786676" cy="448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0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Step5. Writing</a:t>
            </a:r>
            <a:endParaRPr/>
          </a:p>
        </p:txBody>
      </p:sp>
      <p:sp>
        <p:nvSpPr>
          <p:cNvPr id="193" name="Google Shape;193;p20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Example: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Have you already eaten lunch today?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I’ve already been to a new theater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endParaRPr sz="16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4" name="Google Shape;19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2525" y="1899738"/>
            <a:ext cx="1944850" cy="226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