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Nuni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4475891-EA54-4268-ACC2-5954F59D460B}">
  <a:tblStyle styleId="{C4475891-EA54-4268-ACC2-5954F59D46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Nunito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Nunito-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Nuni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b4ce28084c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b4ce28084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4977b4f9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4977b4f9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b4977b4f9b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b4977b4f9b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b4977b4f9b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b4977b4f9b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b4977b4f9b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b4977b4f9b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b4977b4f9b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b4977b4f9b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b4ce28084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b4ce28084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b4ce28084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b4ce28084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b4977b4f9b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b4977b4f9b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Mother’s Lullaby</a:t>
            </a:r>
            <a:endParaRPr/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Takehiro Asai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 4. Self-evaluation and reflection logs</a:t>
            </a:r>
            <a:endParaRPr/>
          </a:p>
        </p:txBody>
      </p:sp>
      <p:sp>
        <p:nvSpPr>
          <p:cNvPr id="204" name="Google Shape;204;p22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5" name="Google Shape;20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50" y="1514300"/>
            <a:ext cx="7291050" cy="324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title"/>
          </p:nvPr>
        </p:nvSpPr>
        <p:spPr>
          <a:xfrm>
            <a:off x="684575" y="51665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800">
                <a:latin typeface="Times New Roman"/>
                <a:ea typeface="Times New Roman"/>
                <a:cs typeface="Times New Roman"/>
                <a:sym typeface="Times New Roman"/>
              </a:rPr>
              <a:t>Step 1. Match the short summary and pictures!</a:t>
            </a:r>
            <a:endParaRPr sz="3600"/>
          </a:p>
        </p:txBody>
      </p:sp>
      <p:sp>
        <p:nvSpPr>
          <p:cNvPr id="135" name="Google Shape;135;p1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6" name="Google Shape;13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855650"/>
            <a:ext cx="8520600" cy="411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/>
          <p:nvPr>
            <p:ph type="title"/>
          </p:nvPr>
        </p:nvSpPr>
        <p:spPr>
          <a:xfrm>
            <a:off x="705750" y="422950"/>
            <a:ext cx="7505700" cy="58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>
                <a:latin typeface="Times New Roman"/>
                <a:ea typeface="Times New Roman"/>
                <a:cs typeface="Times New Roman"/>
                <a:sym typeface="Times New Roman"/>
              </a:rPr>
              <a:t>Step 1. Match the short summary and pictures!</a:t>
            </a:r>
            <a:endParaRPr sz="2300"/>
          </a:p>
        </p:txBody>
      </p:sp>
      <p:sp>
        <p:nvSpPr>
          <p:cNvPr id="142" name="Google Shape;142;p15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225" y="927800"/>
            <a:ext cx="6690475" cy="379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 txBox="1"/>
          <p:nvPr/>
        </p:nvSpPr>
        <p:spPr>
          <a:xfrm>
            <a:off x="814400" y="1082425"/>
            <a:ext cx="8040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①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3075" y="1473400"/>
            <a:ext cx="2597850" cy="319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/>
          <p:cNvSpPr txBox="1"/>
          <p:nvPr>
            <p:ph type="title"/>
          </p:nvPr>
        </p:nvSpPr>
        <p:spPr>
          <a:xfrm>
            <a:off x="769875" y="350825"/>
            <a:ext cx="7505700" cy="71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latin typeface="Times New Roman"/>
                <a:ea typeface="Times New Roman"/>
                <a:cs typeface="Times New Roman"/>
                <a:sym typeface="Times New Roman"/>
              </a:rPr>
              <a:t>Step 1. Match the short summary and pictures!</a:t>
            </a:r>
            <a:endParaRPr sz="3800"/>
          </a:p>
        </p:txBody>
      </p:sp>
      <p:sp>
        <p:nvSpPr>
          <p:cNvPr id="151" name="Google Shape;151;p16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225" y="927800"/>
            <a:ext cx="7030674" cy="379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 txBox="1"/>
          <p:nvPr/>
        </p:nvSpPr>
        <p:spPr>
          <a:xfrm>
            <a:off x="902050" y="3710950"/>
            <a:ext cx="6597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②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989650" y="1463900"/>
            <a:ext cx="639300" cy="2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⑦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6"/>
          <p:cNvSpPr txBox="1"/>
          <p:nvPr/>
        </p:nvSpPr>
        <p:spPr>
          <a:xfrm>
            <a:off x="963850" y="1793775"/>
            <a:ext cx="5361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③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6"/>
          <p:cNvSpPr txBox="1"/>
          <p:nvPr/>
        </p:nvSpPr>
        <p:spPr>
          <a:xfrm>
            <a:off x="958725" y="2278450"/>
            <a:ext cx="4638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⑤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6"/>
          <p:cNvSpPr txBox="1"/>
          <p:nvPr/>
        </p:nvSpPr>
        <p:spPr>
          <a:xfrm>
            <a:off x="969025" y="2762775"/>
            <a:ext cx="4845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④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>
            <a:off x="907175" y="4226675"/>
            <a:ext cx="5361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⑥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6"/>
          <p:cNvSpPr txBox="1"/>
          <p:nvPr/>
        </p:nvSpPr>
        <p:spPr>
          <a:xfrm>
            <a:off x="989650" y="1061825"/>
            <a:ext cx="484500" cy="2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①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6"/>
          <p:cNvSpPr txBox="1"/>
          <p:nvPr/>
        </p:nvSpPr>
        <p:spPr>
          <a:xfrm>
            <a:off x="969025" y="3206075"/>
            <a:ext cx="4845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⑧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Put the pictures in the right order! ① to ⑧</a:t>
            </a:r>
            <a:endParaRPr/>
          </a:p>
        </p:txBody>
      </p:sp>
      <p:sp>
        <p:nvSpPr>
          <p:cNvPr id="166" name="Google Shape;166;p17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1600"/>
              <a:t>First　</a:t>
            </a:r>
            <a:r>
              <a:rPr lang="ja"/>
              <a:t>　　　　　　　　　　　　　　　　　　　　　　　　　　　　　　　　　　　　　　</a:t>
            </a:r>
            <a:r>
              <a:rPr lang="ja" sz="1600"/>
              <a:t>Last</a:t>
            </a:r>
            <a:r>
              <a:rPr lang="ja"/>
              <a:t>　　　　　　　</a:t>
            </a:r>
            <a:endParaRPr/>
          </a:p>
        </p:txBody>
      </p:sp>
      <p:graphicFrame>
        <p:nvGraphicFramePr>
          <p:cNvPr id="167" name="Google Shape;167;p17"/>
          <p:cNvGraphicFramePr/>
          <p:nvPr/>
        </p:nvGraphicFramePr>
        <p:xfrm>
          <a:off x="952500" y="2762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{C4475891-EA54-4268-ACC2-5954F59D460B}</a:tableStyleId>
              </a:tblPr>
              <a:tblGrid>
                <a:gridCol w="904875"/>
                <a:gridCol w="904875"/>
                <a:gridCol w="904875"/>
                <a:gridCol w="904875"/>
                <a:gridCol w="904875"/>
                <a:gridCol w="904875"/>
                <a:gridCol w="904875"/>
                <a:gridCol w="904875"/>
              </a:tblGrid>
              <a:tr h="1133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</a:tr>
            </a:tbl>
          </a:graphicData>
        </a:graphic>
      </p:graphicFrame>
      <p:pic>
        <p:nvPicPr>
          <p:cNvPr id="168" name="Google Shape;16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7025" y="1714500"/>
            <a:ext cx="3409950" cy="24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7"/>
          <p:cNvSpPr txBox="1"/>
          <p:nvPr/>
        </p:nvSpPr>
        <p:spPr>
          <a:xfrm>
            <a:off x="1098975" y="3050225"/>
            <a:ext cx="635400" cy="7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⑤</a:t>
            </a:r>
            <a:endParaRPr sz="2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 2. Let’s Talk</a:t>
            </a:r>
            <a:endParaRPr/>
          </a:p>
        </p:txBody>
      </p:sp>
      <p:sp>
        <p:nvSpPr>
          <p:cNvPr id="175" name="Google Shape;175;p18"/>
          <p:cNvSpPr txBox="1"/>
          <p:nvPr>
            <p:ph idx="1" type="body"/>
          </p:nvPr>
        </p:nvSpPr>
        <p:spPr>
          <a:xfrm>
            <a:off x="819150" y="1587575"/>
            <a:ext cx="7505700" cy="285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030"/>
              <a:t>① How did you feel about this story? and why?</a:t>
            </a:r>
            <a:endParaRPr sz="303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03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030"/>
              <a:t>② Which scene was the most memorable? (let’s try to explain this scene in your own words)</a:t>
            </a:r>
            <a:endParaRPr sz="303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03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030"/>
              <a:t>③ Why did you choose this scene?</a:t>
            </a:r>
            <a:endParaRPr sz="303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8"/>
          <p:cNvSpPr txBox="1"/>
          <p:nvPr/>
        </p:nvSpPr>
        <p:spPr>
          <a:xfrm>
            <a:off x="1224550" y="1979300"/>
            <a:ext cx="6267900" cy="4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u="sng">
                <a:latin typeface="Times New Roman"/>
                <a:ea typeface="Times New Roman"/>
                <a:cs typeface="Times New Roman"/>
                <a:sym typeface="Times New Roman"/>
              </a:rPr>
              <a:t> I felt very angry because people got hurt in the war. </a:t>
            </a:r>
            <a:endParaRPr i="1" sz="1800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1183300" y="2915175"/>
            <a:ext cx="6267900" cy="4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u="sng">
                <a:latin typeface="Times New Roman"/>
                <a:ea typeface="Times New Roman"/>
                <a:cs typeface="Times New Roman"/>
                <a:sym typeface="Times New Roman"/>
              </a:rPr>
              <a:t>The most memorable scene is when the girl sings a song to the boy.</a:t>
            </a:r>
            <a:endParaRPr sz="1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8"/>
          <p:cNvSpPr txBox="1"/>
          <p:nvPr/>
        </p:nvSpPr>
        <p:spPr>
          <a:xfrm>
            <a:off x="1183300" y="3851050"/>
            <a:ext cx="6267900" cy="4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u="sng">
                <a:latin typeface="Times New Roman"/>
                <a:ea typeface="Times New Roman"/>
                <a:cs typeface="Times New Roman"/>
                <a:sym typeface="Times New Roman"/>
              </a:rPr>
              <a:t>Because I was impressed that the girl was helping the boy.</a:t>
            </a:r>
            <a:endParaRPr sz="2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 2. Let’s Talk</a:t>
            </a:r>
            <a:endParaRPr/>
          </a:p>
        </p:txBody>
      </p:sp>
      <p:sp>
        <p:nvSpPr>
          <p:cNvPr id="184" name="Google Shape;184;p19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3875" y="1604975"/>
            <a:ext cx="6402775" cy="28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>
            <p:ph type="title"/>
          </p:nvPr>
        </p:nvSpPr>
        <p:spPr>
          <a:xfrm>
            <a:off x="819150" y="352950"/>
            <a:ext cx="7505700" cy="5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 2. Let’s Talk </a:t>
            </a:r>
            <a:endParaRPr/>
          </a:p>
        </p:txBody>
      </p:sp>
      <p:sp>
        <p:nvSpPr>
          <p:cNvPr id="191" name="Google Shape;191;p20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0025" y="1103575"/>
            <a:ext cx="6095050" cy="344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1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3. Let’s write ~ Fun Essay~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1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Please write a Fun Essay on this topic. 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did you learn from this story?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Word count : 80 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