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6858000" cx="12192000"/>
  <p:notesSz cx="6735750" cy="9866300"/>
  <p:embeddedFontLst>
    <p:embeddedFont>
      <p:font typeface="ADLaM Display"/>
      <p:regular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6" roundtripDataSignature="AMtx7mh20UPoTZKlAH7pqYJRJ+PBEQcm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B770780-A98A-4378-911E-FAC39FA340F6}">
  <a:tblStyle styleId="{FB770780-A98A-4378-911E-FAC39FA340F6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customschemas.google.com/relationships/presentationmetadata" Target="metadata"/><Relationship Id="rId25" Type="http://schemas.openxmlformats.org/officeDocument/2006/relationships/font" Target="fonts/ADLaMDisplay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18831" cy="4950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15373" y="0"/>
            <a:ext cx="2918831" cy="4950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409575" y="1233488"/>
            <a:ext cx="5916613" cy="3328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371286"/>
            <a:ext cx="2918831" cy="4950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ba8cf1a2ad_0_0:notes"/>
          <p:cNvSpPr/>
          <p:nvPr>
            <p:ph idx="2" type="sldImg"/>
          </p:nvPr>
        </p:nvSpPr>
        <p:spPr>
          <a:xfrm>
            <a:off x="409575" y="1233488"/>
            <a:ext cx="5916600" cy="3329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ba8cf1a2ad_0_0:notes"/>
          <p:cNvSpPr txBox="1"/>
          <p:nvPr>
            <p:ph idx="1" type="body"/>
          </p:nvPr>
        </p:nvSpPr>
        <p:spPr>
          <a:xfrm>
            <a:off x="673577" y="4748163"/>
            <a:ext cx="5388600" cy="3885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g3ba8cf1a2ad_0_0:notes"/>
          <p:cNvSpPr txBox="1"/>
          <p:nvPr>
            <p:ph idx="12" type="sldNum"/>
          </p:nvPr>
        </p:nvSpPr>
        <p:spPr>
          <a:xfrm>
            <a:off x="3815373" y="9371286"/>
            <a:ext cx="2918700" cy="4950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9:notes"/>
          <p:cNvSpPr txBox="1"/>
          <p:nvPr>
            <p:ph idx="1" type="body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9:notes"/>
          <p:cNvSpPr/>
          <p:nvPr>
            <p:ph idx="2" type="sldImg"/>
          </p:nvPr>
        </p:nvSpPr>
        <p:spPr>
          <a:xfrm>
            <a:off x="409575" y="1233488"/>
            <a:ext cx="5916613" cy="3328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0:notes"/>
          <p:cNvSpPr txBox="1"/>
          <p:nvPr>
            <p:ph idx="1" type="body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0:notes"/>
          <p:cNvSpPr/>
          <p:nvPr>
            <p:ph idx="2" type="sldImg"/>
          </p:nvPr>
        </p:nvSpPr>
        <p:spPr>
          <a:xfrm>
            <a:off x="409575" y="1233488"/>
            <a:ext cx="5916613" cy="3328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1:notes"/>
          <p:cNvSpPr txBox="1"/>
          <p:nvPr>
            <p:ph idx="1" type="body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1:notes"/>
          <p:cNvSpPr/>
          <p:nvPr>
            <p:ph idx="2" type="sldImg"/>
          </p:nvPr>
        </p:nvSpPr>
        <p:spPr>
          <a:xfrm>
            <a:off x="409575" y="1233488"/>
            <a:ext cx="5916613" cy="3328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2:notes"/>
          <p:cNvSpPr txBox="1"/>
          <p:nvPr>
            <p:ph idx="1" type="body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2:notes"/>
          <p:cNvSpPr/>
          <p:nvPr>
            <p:ph idx="2" type="sldImg"/>
          </p:nvPr>
        </p:nvSpPr>
        <p:spPr>
          <a:xfrm>
            <a:off x="409575" y="1233488"/>
            <a:ext cx="5916613" cy="3328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3:notes"/>
          <p:cNvSpPr txBox="1"/>
          <p:nvPr>
            <p:ph idx="1" type="body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13:notes"/>
          <p:cNvSpPr/>
          <p:nvPr>
            <p:ph idx="2" type="sldImg"/>
          </p:nvPr>
        </p:nvSpPr>
        <p:spPr>
          <a:xfrm>
            <a:off x="409575" y="1233488"/>
            <a:ext cx="5916613" cy="3328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4:notes"/>
          <p:cNvSpPr txBox="1"/>
          <p:nvPr>
            <p:ph idx="1" type="body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14:notes"/>
          <p:cNvSpPr/>
          <p:nvPr>
            <p:ph idx="2" type="sldImg"/>
          </p:nvPr>
        </p:nvSpPr>
        <p:spPr>
          <a:xfrm>
            <a:off x="409575" y="1233488"/>
            <a:ext cx="5916613" cy="3328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5:notes"/>
          <p:cNvSpPr txBox="1"/>
          <p:nvPr>
            <p:ph idx="1" type="body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15:notes"/>
          <p:cNvSpPr/>
          <p:nvPr>
            <p:ph idx="2" type="sldImg"/>
          </p:nvPr>
        </p:nvSpPr>
        <p:spPr>
          <a:xfrm>
            <a:off x="409575" y="1233488"/>
            <a:ext cx="5916613" cy="3328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6:notes"/>
          <p:cNvSpPr txBox="1"/>
          <p:nvPr>
            <p:ph idx="1" type="body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16:notes"/>
          <p:cNvSpPr/>
          <p:nvPr>
            <p:ph idx="2" type="sldImg"/>
          </p:nvPr>
        </p:nvSpPr>
        <p:spPr>
          <a:xfrm>
            <a:off x="409575" y="1233488"/>
            <a:ext cx="5916613" cy="3328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7:notes"/>
          <p:cNvSpPr txBox="1"/>
          <p:nvPr>
            <p:ph idx="1" type="body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17:notes"/>
          <p:cNvSpPr/>
          <p:nvPr>
            <p:ph idx="2" type="sldImg"/>
          </p:nvPr>
        </p:nvSpPr>
        <p:spPr>
          <a:xfrm>
            <a:off x="409575" y="1233488"/>
            <a:ext cx="5916613" cy="3328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8:notes"/>
          <p:cNvSpPr txBox="1"/>
          <p:nvPr>
            <p:ph idx="1" type="body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18:notes"/>
          <p:cNvSpPr/>
          <p:nvPr>
            <p:ph idx="2" type="sldImg"/>
          </p:nvPr>
        </p:nvSpPr>
        <p:spPr>
          <a:xfrm>
            <a:off x="409575" y="1233488"/>
            <a:ext cx="5916613" cy="3328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:notes"/>
          <p:cNvSpPr/>
          <p:nvPr>
            <p:ph idx="2" type="sldImg"/>
          </p:nvPr>
        </p:nvSpPr>
        <p:spPr>
          <a:xfrm>
            <a:off x="409575" y="1233488"/>
            <a:ext cx="5916613" cy="3328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" name="Google Shape;94;p1:notes"/>
          <p:cNvSpPr txBox="1"/>
          <p:nvPr>
            <p:ph idx="1" type="body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:notes"/>
          <p:cNvSpPr txBox="1"/>
          <p:nvPr>
            <p:ph idx="12" type="sldNum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/>
          <p:nvPr>
            <p:ph idx="1" type="body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2:notes"/>
          <p:cNvSpPr/>
          <p:nvPr>
            <p:ph idx="2" type="sldImg"/>
          </p:nvPr>
        </p:nvSpPr>
        <p:spPr>
          <a:xfrm>
            <a:off x="409575" y="1233488"/>
            <a:ext cx="5916613" cy="3328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/>
          <p:nvPr>
            <p:ph idx="1" type="body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3:notes"/>
          <p:cNvSpPr/>
          <p:nvPr>
            <p:ph idx="2" type="sldImg"/>
          </p:nvPr>
        </p:nvSpPr>
        <p:spPr>
          <a:xfrm>
            <a:off x="409575" y="1233488"/>
            <a:ext cx="5916613" cy="3328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/>
          <p:nvPr>
            <p:ph idx="1" type="body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4:notes"/>
          <p:cNvSpPr/>
          <p:nvPr>
            <p:ph idx="2" type="sldImg"/>
          </p:nvPr>
        </p:nvSpPr>
        <p:spPr>
          <a:xfrm>
            <a:off x="409575" y="1233488"/>
            <a:ext cx="5916613" cy="3328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:notes"/>
          <p:cNvSpPr txBox="1"/>
          <p:nvPr>
            <p:ph idx="1" type="body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5:notes"/>
          <p:cNvSpPr/>
          <p:nvPr>
            <p:ph idx="2" type="sldImg"/>
          </p:nvPr>
        </p:nvSpPr>
        <p:spPr>
          <a:xfrm>
            <a:off x="409575" y="1233488"/>
            <a:ext cx="5916613" cy="3328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/>
          <p:cNvSpPr txBox="1"/>
          <p:nvPr>
            <p:ph idx="1" type="body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6:notes"/>
          <p:cNvSpPr/>
          <p:nvPr>
            <p:ph idx="2" type="sldImg"/>
          </p:nvPr>
        </p:nvSpPr>
        <p:spPr>
          <a:xfrm>
            <a:off x="409575" y="1233488"/>
            <a:ext cx="5916613" cy="3328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7:notes"/>
          <p:cNvSpPr txBox="1"/>
          <p:nvPr>
            <p:ph idx="1" type="body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7:notes"/>
          <p:cNvSpPr/>
          <p:nvPr>
            <p:ph idx="2" type="sldImg"/>
          </p:nvPr>
        </p:nvSpPr>
        <p:spPr>
          <a:xfrm>
            <a:off x="409575" y="1233488"/>
            <a:ext cx="5916613" cy="3328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8:notes"/>
          <p:cNvSpPr txBox="1"/>
          <p:nvPr>
            <p:ph idx="1" type="body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8:notes"/>
          <p:cNvSpPr/>
          <p:nvPr>
            <p:ph idx="2" type="sldImg"/>
          </p:nvPr>
        </p:nvSpPr>
        <p:spPr>
          <a:xfrm>
            <a:off x="409575" y="1233488"/>
            <a:ext cx="5916613" cy="3328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0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0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9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0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0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2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2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30" name="Google Shape;30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3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7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8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8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3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Relationship Id="rId4" Type="http://schemas.openxmlformats.org/officeDocument/2006/relationships/image" Target="../media/image7.jpg"/><Relationship Id="rId5" Type="http://schemas.openxmlformats.org/officeDocument/2006/relationships/image" Target="../media/image14.jpg"/></Relationships>
</file>

<file path=ppt/slides/_rels/slide14.xml.rels><?xml version="1.0" encoding="UTF-8" standalone="yes"?><Relationships xmlns="http://schemas.openxmlformats.org/package/2006/relationships"><Relationship Id="rId20" Type="http://schemas.openxmlformats.org/officeDocument/2006/relationships/image" Target="../media/image29.png"/><Relationship Id="rId11" Type="http://schemas.openxmlformats.org/officeDocument/2006/relationships/image" Target="../media/image23.png"/><Relationship Id="rId10" Type="http://schemas.openxmlformats.org/officeDocument/2006/relationships/image" Target="../media/image18.png"/><Relationship Id="rId21" Type="http://schemas.openxmlformats.org/officeDocument/2006/relationships/image" Target="../media/image33.png"/><Relationship Id="rId13" Type="http://schemas.openxmlformats.org/officeDocument/2006/relationships/image" Target="../media/image31.png"/><Relationship Id="rId1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jpg"/><Relationship Id="rId4" Type="http://schemas.openxmlformats.org/officeDocument/2006/relationships/image" Target="../media/image8.png"/><Relationship Id="rId9" Type="http://schemas.openxmlformats.org/officeDocument/2006/relationships/image" Target="../media/image2.png"/><Relationship Id="rId15" Type="http://schemas.openxmlformats.org/officeDocument/2006/relationships/image" Target="../media/image22.png"/><Relationship Id="rId14" Type="http://schemas.openxmlformats.org/officeDocument/2006/relationships/image" Target="../media/image27.jpg"/><Relationship Id="rId17" Type="http://schemas.openxmlformats.org/officeDocument/2006/relationships/image" Target="../media/image32.png"/><Relationship Id="rId16" Type="http://schemas.openxmlformats.org/officeDocument/2006/relationships/image" Target="../media/image30.png"/><Relationship Id="rId5" Type="http://schemas.openxmlformats.org/officeDocument/2006/relationships/image" Target="../media/image15.png"/><Relationship Id="rId19" Type="http://schemas.openxmlformats.org/officeDocument/2006/relationships/image" Target="../media/image24.png"/><Relationship Id="rId6" Type="http://schemas.openxmlformats.org/officeDocument/2006/relationships/image" Target="../media/image12.png"/><Relationship Id="rId18" Type="http://schemas.openxmlformats.org/officeDocument/2006/relationships/image" Target="../media/image36.png"/><Relationship Id="rId7" Type="http://schemas.openxmlformats.org/officeDocument/2006/relationships/image" Target="../media/image21.png"/><Relationship Id="rId8" Type="http://schemas.openxmlformats.org/officeDocument/2006/relationships/image" Target="../media/image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8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8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png"/><Relationship Id="rId4" Type="http://schemas.openxmlformats.org/officeDocument/2006/relationships/image" Target="../media/image3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Relationship Id="rId4" Type="http://schemas.openxmlformats.org/officeDocument/2006/relationships/image" Target="../media/image1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g"/><Relationship Id="rId4" Type="http://schemas.openxmlformats.org/officeDocument/2006/relationships/image" Target="../media/image1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2.png"/><Relationship Id="rId5" Type="http://schemas.openxmlformats.org/officeDocument/2006/relationships/image" Target="../media/image1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0E0E3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ba8cf1a2ad_0_0"/>
          <p:cNvSpPr txBox="1"/>
          <p:nvPr>
            <p:ph type="ctrTitle"/>
          </p:nvPr>
        </p:nvSpPr>
        <p:spPr>
          <a:xfrm>
            <a:off x="-505850" y="1528338"/>
            <a:ext cx="9144000" cy="2387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300"/>
              <a:t>Environmental issues </a:t>
            </a:r>
            <a:endParaRPr sz="53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300"/>
              <a:t>in tourist spots</a:t>
            </a:r>
            <a:endParaRPr sz="5300"/>
          </a:p>
        </p:txBody>
      </p:sp>
      <p:pic>
        <p:nvPicPr>
          <p:cNvPr id="90" name="Google Shape;90;g3ba8cf1a2ad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29425" y="3063775"/>
            <a:ext cx="3707200" cy="354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g3ba8cf1a2ad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935253" y="256506"/>
            <a:ext cx="3256750" cy="3256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9"/>
          <p:cNvSpPr txBox="1"/>
          <p:nvPr/>
        </p:nvSpPr>
        <p:spPr>
          <a:xfrm>
            <a:off x="0" y="0"/>
            <a:ext cx="11513128" cy="63401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Step5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もう一度本文を黙読し、以下の質問に答えよう。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the name of this country?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The Maldives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causes the garbage problem?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Over tourism</a:t>
            </a:r>
            <a:endParaRPr/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did the Thilafalhu lagoon begin to be used as in 1991?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It was used as a garbage dump.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the name of the area where the garbage was piled up?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Thilafslhu island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5. What should tourists understand?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They shold understand that they may damage our environment.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Best Islands to Visit in Maldives | Blog | Nova Maldives" id="168" name="Google Shape;16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2291" y="383025"/>
            <a:ext cx="4180609" cy="2787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0"/>
          <p:cNvSpPr txBox="1"/>
          <p:nvPr/>
        </p:nvSpPr>
        <p:spPr>
          <a:xfrm>
            <a:off x="0" y="0"/>
            <a:ext cx="11513128" cy="63401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Step5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もう一度本文を黙読し、以下の質問に答えよう。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the name of this country?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The Maldives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causes the garbage problem?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Over tourism</a:t>
            </a:r>
            <a:endParaRPr/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did the Thilafalhu lagoon begin to be used as in 1991?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It was used as a garbage dump.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the name of the area where the garbage was piled up?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Thilafslhu island</a:t>
            </a:r>
            <a:endParaRPr sz="20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5. What should tourists understand?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They shold understand that they may damage our environment.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Best Islands to Visit in Maldives | Blog | Nova Maldives" id="174" name="Google Shape;17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2291" y="383025"/>
            <a:ext cx="4180609" cy="2787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1"/>
          <p:cNvSpPr txBox="1"/>
          <p:nvPr/>
        </p:nvSpPr>
        <p:spPr>
          <a:xfrm>
            <a:off x="0" y="0"/>
            <a:ext cx="11513128" cy="63401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Step5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もう一度本文を黙読し、以下の質問に答えよう。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the name of this country?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The Maldives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causes the garbage problem?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Over tourism</a:t>
            </a:r>
            <a:endParaRPr/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did the Thilafalhu lagoon begin to be used as in 1991?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It was used as a garbage dump.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the name of the area where the garbage was piled up?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Thilafslhu island</a:t>
            </a:r>
            <a:endParaRPr sz="20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5. What should tourists understand?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They shold understand that they may damage our environment.</a:t>
            </a:r>
            <a:endParaRPr sz="20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Best Islands to Visit in Maldives | Blog | Nova Maldives" id="180" name="Google Shape;180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2291" y="383025"/>
            <a:ext cx="4180609" cy="2787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2"/>
          <p:cNvSpPr txBox="1"/>
          <p:nvPr/>
        </p:nvSpPr>
        <p:spPr>
          <a:xfrm>
            <a:off x="210415" y="109440"/>
            <a:ext cx="8767330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Step6　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Let’s practice!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　　　　　　　　　　　　　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音読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33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33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33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Silent reading 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6" name="Google Shape;186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73505" y="3195284"/>
            <a:ext cx="3952240" cy="36627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rip to the Maldives" id="187" name="Google Shape;187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154391" y="1002912"/>
            <a:ext cx="2871354" cy="21535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e Consequences of Overtourism | Blog | Kiwano Hotels" id="188" name="Google Shape;188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48747" y="2960319"/>
            <a:ext cx="2982190" cy="19868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3"/>
          <p:cNvSpPr txBox="1"/>
          <p:nvPr/>
        </p:nvSpPr>
        <p:spPr>
          <a:xfrm>
            <a:off x="0" y="-108769"/>
            <a:ext cx="7374948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Step７　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イラストを見ながらこの話をRetelling してみよう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13"/>
          <p:cNvSpPr/>
          <p:nvPr/>
        </p:nvSpPr>
        <p:spPr>
          <a:xfrm>
            <a:off x="939707" y="1188670"/>
            <a:ext cx="2045110" cy="2035278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13"/>
          <p:cNvSpPr/>
          <p:nvPr/>
        </p:nvSpPr>
        <p:spPr>
          <a:xfrm>
            <a:off x="940466" y="3993139"/>
            <a:ext cx="2045110" cy="2035278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13"/>
          <p:cNvSpPr/>
          <p:nvPr/>
        </p:nvSpPr>
        <p:spPr>
          <a:xfrm>
            <a:off x="3685760" y="1188670"/>
            <a:ext cx="2045110" cy="2035278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13"/>
          <p:cNvSpPr/>
          <p:nvPr/>
        </p:nvSpPr>
        <p:spPr>
          <a:xfrm>
            <a:off x="6546844" y="4019966"/>
            <a:ext cx="2045110" cy="2035278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13"/>
          <p:cNvSpPr/>
          <p:nvPr/>
        </p:nvSpPr>
        <p:spPr>
          <a:xfrm>
            <a:off x="9278079" y="1196057"/>
            <a:ext cx="2045110" cy="2035278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13"/>
          <p:cNvSpPr/>
          <p:nvPr/>
        </p:nvSpPr>
        <p:spPr>
          <a:xfrm>
            <a:off x="9278079" y="4015667"/>
            <a:ext cx="2045110" cy="2035278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0" name="Google Shape;200;p13"/>
          <p:cNvPicPr preferRelativeResize="0"/>
          <p:nvPr/>
        </p:nvPicPr>
        <p:blipFill rotWithShape="1">
          <a:blip r:embed="rId3">
            <a:alphaModFix/>
          </a:blip>
          <a:srcRect b="52291" l="67493" r="3416" t="1"/>
          <a:stretch/>
        </p:blipFill>
        <p:spPr>
          <a:xfrm>
            <a:off x="940466" y="3989041"/>
            <a:ext cx="2049884" cy="1640352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13"/>
          <p:cNvSpPr/>
          <p:nvPr/>
        </p:nvSpPr>
        <p:spPr>
          <a:xfrm>
            <a:off x="6529332" y="1196057"/>
            <a:ext cx="2045110" cy="2035278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13"/>
          <p:cNvSpPr/>
          <p:nvPr/>
        </p:nvSpPr>
        <p:spPr>
          <a:xfrm>
            <a:off x="3682270" y="3997796"/>
            <a:ext cx="2045110" cy="2035278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3" name="Google Shape;203;p13"/>
          <p:cNvCxnSpPr>
            <a:stCxn id="194" idx="1"/>
            <a:endCxn id="194" idx="3"/>
          </p:cNvCxnSpPr>
          <p:nvPr/>
        </p:nvCxnSpPr>
        <p:spPr>
          <a:xfrm>
            <a:off x="939707" y="2206309"/>
            <a:ext cx="2045100" cy="0"/>
          </a:xfrm>
          <a:prstGeom prst="straightConnector1">
            <a:avLst/>
          </a:prstGeom>
          <a:solidFill>
            <a:schemeClr val="lt1"/>
          </a:solidFill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熱帯の光景 単色塗りつぶし" id="204" name="Google Shape;204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90290" y="2135262"/>
            <a:ext cx="2084152" cy="11157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星 単色塗りつぶし" id="205" name="Google Shape;205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79179" y="1149340"/>
            <a:ext cx="762001" cy="7620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熱帯の光景 単色塗りつぶし" id="206" name="Google Shape;206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55260" y="2481170"/>
            <a:ext cx="1452079" cy="7783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泣き顔 (塗りつぶしなし) 単色塗りつぶし" id="207" name="Google Shape;207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160294" y="2262844"/>
            <a:ext cx="742336" cy="7423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飛行機 単色塗りつぶし" id="208" name="Google Shape;208;p1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2580825">
            <a:off x="4934097" y="1184846"/>
            <a:ext cx="731532" cy="73153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事業の成長 単色塗りつぶし" id="209" name="Google Shape;209;p1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833276" y="1042236"/>
            <a:ext cx="1289717" cy="128971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ブリーフケース 単色塗りつぶし" id="210" name="Google Shape;210;p1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661179" y="1598243"/>
            <a:ext cx="501446" cy="5014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グループ 単色塗りつぶし" id="211" name="Google Shape;211;p1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503906" y="1471361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人の集団 単色塗りつぶし" id="212" name="Google Shape;212;p1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646793" y="154756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13"/>
          <p:cNvSpPr txBox="1"/>
          <p:nvPr/>
        </p:nvSpPr>
        <p:spPr>
          <a:xfrm>
            <a:off x="6466242" y="1297807"/>
            <a:ext cx="105830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Residents </a:t>
            </a:r>
            <a:endParaRPr sz="14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</p:txBody>
      </p:sp>
      <p:sp>
        <p:nvSpPr>
          <p:cNvPr id="214" name="Google Shape;214;p13"/>
          <p:cNvSpPr txBox="1"/>
          <p:nvPr/>
        </p:nvSpPr>
        <p:spPr>
          <a:xfrm>
            <a:off x="7702657" y="1301863"/>
            <a:ext cx="92525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Tourists</a:t>
            </a: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熱帯の光景 単色塗りつぶし" id="215" name="Google Shape;21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9308" y="1434511"/>
            <a:ext cx="1508031" cy="80834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3"/>
          <p:cNvSpPr txBox="1"/>
          <p:nvPr/>
        </p:nvSpPr>
        <p:spPr>
          <a:xfrm>
            <a:off x="9317121" y="1223017"/>
            <a:ext cx="66556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1991</a:t>
            </a:r>
            <a:endParaRPr sz="18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</p:txBody>
      </p:sp>
      <p:pic>
        <p:nvPicPr>
          <p:cNvPr id="217" name="Google Shape;217;p13"/>
          <p:cNvPicPr preferRelativeResize="0"/>
          <p:nvPr/>
        </p:nvPicPr>
        <p:blipFill rotWithShape="1">
          <a:blip r:embed="rId3">
            <a:alphaModFix/>
          </a:blip>
          <a:srcRect b="52705" l="0" r="67165" t="0"/>
          <a:stretch/>
        </p:blipFill>
        <p:spPr>
          <a:xfrm>
            <a:off x="3976121" y="2152111"/>
            <a:ext cx="1534900" cy="10656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戻る 単色塗りつぶし" id="218" name="Google Shape;218;p1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 rot="4935485">
            <a:off x="4685890" y="1796235"/>
            <a:ext cx="746531" cy="746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13"/>
          <p:cNvPicPr preferRelativeResize="0"/>
          <p:nvPr/>
        </p:nvPicPr>
        <p:blipFill rotWithShape="1">
          <a:blip r:embed="rId3">
            <a:alphaModFix/>
          </a:blip>
          <a:srcRect b="0" l="33714" r="34389" t="78778"/>
          <a:stretch/>
        </p:blipFill>
        <p:spPr>
          <a:xfrm>
            <a:off x="935692" y="4772345"/>
            <a:ext cx="2045109" cy="1256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13"/>
          <p:cNvPicPr preferRelativeResize="0"/>
          <p:nvPr/>
        </p:nvPicPr>
        <p:blipFill rotWithShape="1">
          <a:blip r:embed="rId3">
            <a:alphaModFix/>
          </a:blip>
          <a:srcRect b="52705" l="10760" r="67165" t="0"/>
          <a:stretch/>
        </p:blipFill>
        <p:spPr>
          <a:xfrm>
            <a:off x="9297861" y="1550808"/>
            <a:ext cx="1258530" cy="1008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13"/>
          <p:cNvPicPr preferRelativeResize="0"/>
          <p:nvPr/>
        </p:nvPicPr>
        <p:blipFill rotWithShape="1">
          <a:blip r:embed="rId3">
            <a:alphaModFix/>
          </a:blip>
          <a:srcRect b="52291" l="67493" r="-181" t="1"/>
          <a:stretch/>
        </p:blipFill>
        <p:spPr>
          <a:xfrm>
            <a:off x="10014747" y="2251581"/>
            <a:ext cx="1308441" cy="9797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戻る 単色塗りつぶし" id="222" name="Google Shape;222;p1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 rot="3447319">
            <a:off x="10295701" y="1734536"/>
            <a:ext cx="746531" cy="746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13"/>
          <p:cNvPicPr preferRelativeResize="0"/>
          <p:nvPr/>
        </p:nvPicPr>
        <p:blipFill rotWithShape="1">
          <a:blip r:embed="rId3">
            <a:alphaModFix/>
          </a:blip>
          <a:srcRect b="0" l="38101" r="38678" t="54042"/>
          <a:stretch/>
        </p:blipFill>
        <p:spPr>
          <a:xfrm>
            <a:off x="3682270" y="3991657"/>
            <a:ext cx="1022555" cy="2035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13"/>
          <p:cNvPicPr preferRelativeResize="0"/>
          <p:nvPr/>
        </p:nvPicPr>
        <p:blipFill rotWithShape="1">
          <a:blip r:embed="rId14">
            <a:alphaModFix/>
          </a:blip>
          <a:srcRect b="14302" l="61160" r="0" t="41815"/>
          <a:stretch/>
        </p:blipFill>
        <p:spPr>
          <a:xfrm>
            <a:off x="4704825" y="3985518"/>
            <a:ext cx="1063420" cy="20414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しぶき 単色塗りつぶし" id="225" name="Google Shape;225;p13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4687285" y="4749677"/>
            <a:ext cx="1117334" cy="11173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グループ 単色塗りつぶし" id="226" name="Google Shape;226;p1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750783" y="3849665"/>
            <a:ext cx="1343380" cy="13433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ブリーフケース 単色塗りつぶし" id="227" name="Google Shape;227;p1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542070" y="4477426"/>
            <a:ext cx="501446" cy="5014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飛行機 単色塗りつぶし" id="228" name="Google Shape;228;p1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2580825">
            <a:off x="7913167" y="4141012"/>
            <a:ext cx="731532" cy="73153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棒グラフ (上昇) 単色塗りつぶし" id="229" name="Google Shape;229;p13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7671087" y="5155087"/>
            <a:ext cx="926564" cy="9265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ドル 単色塗りつぶし" id="230" name="Google Shape;230;p13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6469605" y="5223194"/>
            <a:ext cx="713330" cy="7133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戻る 単色塗りつぶし" id="231" name="Google Shape;231;p1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 rot="3447319">
            <a:off x="7187405" y="4633672"/>
            <a:ext cx="666236" cy="6662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グループ 単色塗りつぶし" id="232" name="Google Shape;232;p1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9499513" y="4990149"/>
            <a:ext cx="1343380" cy="13433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ブリーフケース 単色塗りつぶし" id="233" name="Google Shape;233;p1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9290800" y="5617910"/>
            <a:ext cx="501446" cy="5014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飛行機 単色塗りつぶし" id="234" name="Google Shape;234;p1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2580825">
            <a:off x="10661897" y="5281496"/>
            <a:ext cx="731532" cy="73153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お金 単色塗りつぶし" id="235" name="Google Shape;235;p13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 rot="-984198">
            <a:off x="6978618" y="5435596"/>
            <a:ext cx="610854" cy="6108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思案中の吹き出し 単色塗りつぶし" id="236" name="Google Shape;236;p13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9952296" y="4569737"/>
            <a:ext cx="840994" cy="7825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泣き顔 (塗りつぶし) 単色塗りつぶし" id="237" name="Google Shape;237;p13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9399388" y="4047321"/>
            <a:ext cx="735375" cy="7353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手のひらと植物 単色塗りつぶし" id="238" name="Google Shape;238;p13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0466918" y="3985518"/>
            <a:ext cx="766759" cy="766759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13"/>
          <p:cNvSpPr txBox="1"/>
          <p:nvPr/>
        </p:nvSpPr>
        <p:spPr>
          <a:xfrm>
            <a:off x="892574" y="1161459"/>
            <a:ext cx="154801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>
                <a:solidFill>
                  <a:srgbClr val="1F1F1F"/>
                </a:solidFill>
                <a:latin typeface="ADLaM Display"/>
                <a:ea typeface="ADLaM Display"/>
                <a:cs typeface="ADLaM Display"/>
                <a:sym typeface="ADLaM Display"/>
              </a:rPr>
              <a:t>Maldives</a:t>
            </a:r>
            <a:endParaRPr sz="18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</p:txBody>
      </p:sp>
      <p:sp>
        <p:nvSpPr>
          <p:cNvPr id="240" name="Google Shape;240;p13"/>
          <p:cNvSpPr txBox="1"/>
          <p:nvPr/>
        </p:nvSpPr>
        <p:spPr>
          <a:xfrm>
            <a:off x="2270512" y="1905915"/>
            <a:ext cx="78899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But…</a:t>
            </a:r>
            <a:endParaRPr sz="18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</p:txBody>
      </p:sp>
      <p:sp>
        <p:nvSpPr>
          <p:cNvPr id="241" name="Google Shape;241;p13"/>
          <p:cNvSpPr txBox="1"/>
          <p:nvPr/>
        </p:nvSpPr>
        <p:spPr>
          <a:xfrm>
            <a:off x="845708" y="2032594"/>
            <a:ext cx="137569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0000"/>
                </a:solidFill>
                <a:latin typeface="ADLaM Display"/>
                <a:ea typeface="ADLaM Display"/>
                <a:cs typeface="ADLaM Display"/>
                <a:sym typeface="ADLaM Display"/>
              </a:rPr>
              <a:t>×</a:t>
            </a:r>
            <a:r>
              <a:rPr lang="en-US" sz="18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Paradise</a:t>
            </a:r>
            <a:endParaRPr sz="18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</p:txBody>
      </p:sp>
      <p:sp>
        <p:nvSpPr>
          <p:cNvPr id="242" name="Google Shape;242;p13"/>
          <p:cNvSpPr txBox="1"/>
          <p:nvPr/>
        </p:nvSpPr>
        <p:spPr>
          <a:xfrm>
            <a:off x="649791" y="919004"/>
            <a:ext cx="37863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13"/>
          <p:cNvSpPr txBox="1"/>
          <p:nvPr/>
        </p:nvSpPr>
        <p:spPr>
          <a:xfrm>
            <a:off x="3399565" y="919004"/>
            <a:ext cx="37863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3"/>
          <p:cNvSpPr txBox="1"/>
          <p:nvPr/>
        </p:nvSpPr>
        <p:spPr>
          <a:xfrm>
            <a:off x="6163440" y="976793"/>
            <a:ext cx="37863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13"/>
          <p:cNvSpPr txBox="1"/>
          <p:nvPr/>
        </p:nvSpPr>
        <p:spPr>
          <a:xfrm>
            <a:off x="9035296" y="977736"/>
            <a:ext cx="37863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13"/>
          <p:cNvSpPr txBox="1"/>
          <p:nvPr/>
        </p:nvSpPr>
        <p:spPr>
          <a:xfrm>
            <a:off x="709993" y="3677989"/>
            <a:ext cx="37863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13"/>
          <p:cNvSpPr txBox="1"/>
          <p:nvPr/>
        </p:nvSpPr>
        <p:spPr>
          <a:xfrm>
            <a:off x="3471864" y="3677989"/>
            <a:ext cx="37863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13"/>
          <p:cNvSpPr txBox="1"/>
          <p:nvPr/>
        </p:nvSpPr>
        <p:spPr>
          <a:xfrm>
            <a:off x="6256521" y="3705427"/>
            <a:ext cx="37863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13"/>
          <p:cNvSpPr txBox="1"/>
          <p:nvPr/>
        </p:nvSpPr>
        <p:spPr>
          <a:xfrm>
            <a:off x="9042135" y="3733083"/>
            <a:ext cx="37863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13"/>
          <p:cNvSpPr txBox="1"/>
          <p:nvPr/>
        </p:nvSpPr>
        <p:spPr>
          <a:xfrm>
            <a:off x="7635251" y="4860906"/>
            <a:ext cx="1107996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Important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economy</a:t>
            </a:r>
            <a:endParaRPr sz="14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</p:txBody>
      </p:sp>
      <p:sp>
        <p:nvSpPr>
          <p:cNvPr id="251" name="Google Shape;251;p13"/>
          <p:cNvSpPr txBox="1"/>
          <p:nvPr/>
        </p:nvSpPr>
        <p:spPr>
          <a:xfrm>
            <a:off x="10119673" y="4853862"/>
            <a:ext cx="124906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Understand</a:t>
            </a:r>
            <a:r>
              <a:rPr lang="en-US" sz="18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 </a:t>
            </a:r>
            <a:endParaRPr sz="18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</p:txBody>
      </p:sp>
      <p:sp>
        <p:nvSpPr>
          <p:cNvPr id="252" name="Google Shape;252;p13"/>
          <p:cNvSpPr txBox="1"/>
          <p:nvPr/>
        </p:nvSpPr>
        <p:spPr>
          <a:xfrm>
            <a:off x="10575651" y="1360176"/>
            <a:ext cx="82907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DLaM Display"/>
                <a:ea typeface="ADLaM Display"/>
                <a:cs typeface="ADLaM Display"/>
                <a:sym typeface="ADLaM Display"/>
              </a:rPr>
              <a:t>lagoon </a:t>
            </a:r>
            <a:endParaRPr sz="1400">
              <a:solidFill>
                <a:schemeClr val="dk1"/>
              </a:solidFill>
              <a:latin typeface="ADLaM Display"/>
              <a:ea typeface="ADLaM Display"/>
              <a:cs typeface="ADLaM Display"/>
              <a:sym typeface="ADLaM Display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4"/>
          <p:cNvSpPr txBox="1"/>
          <p:nvPr/>
        </p:nvSpPr>
        <p:spPr>
          <a:xfrm>
            <a:off x="0" y="0"/>
            <a:ext cx="11565082" cy="53245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Step８　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Discussion questionについてクラスメイトと意見交換をしよう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highlight>
                  <a:srgbClr val="D3D3D3"/>
                </a:highlight>
                <a:latin typeface="Arial"/>
                <a:ea typeface="Arial"/>
                <a:cs typeface="Arial"/>
                <a:sym typeface="Arial"/>
              </a:rPr>
              <a:t>Q　Have you ever seen an environmental problem that was caused by tourists when you traveled?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Where have you been?</a:t>
            </a:r>
            <a:endParaRPr/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environmental problems did you find there?</a:t>
            </a:r>
            <a:endParaRPr/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do you think is the cause of that problem?</a:t>
            </a:r>
            <a:endParaRPr/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should tourists do to solve this problem?</a:t>
            </a:r>
            <a:endParaRPr/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The Benefits of Traveling" id="258" name="Google Shape;258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36974" y="2317173"/>
            <a:ext cx="3620654" cy="20366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5"/>
          <p:cNvSpPr txBox="1"/>
          <p:nvPr/>
        </p:nvSpPr>
        <p:spPr>
          <a:xfrm>
            <a:off x="0" y="0"/>
            <a:ext cx="11565082" cy="62478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Step８　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Discussion questionについてクラスメイトと意見交換をしよう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highlight>
                  <a:srgbClr val="D3D3D3"/>
                </a:highlight>
                <a:latin typeface="Arial"/>
                <a:ea typeface="Arial"/>
                <a:cs typeface="Arial"/>
                <a:sym typeface="Arial"/>
              </a:rPr>
              <a:t>Q　Have you ever seen an environmental problem that was caused by tourists when you traveled?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Where have you been?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 have been to Tokyo.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What environmental problems did you find there?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There was a lot of garbage on the sides of the road. </a:t>
            </a:r>
            <a:endParaRPr sz="20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What do you think is the cause of that problem?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 think many tourists throw their garbage away on the road.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 What should tourists do to solve this problem?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Every tourists should take their garbage home with them.</a:t>
            </a:r>
            <a:endParaRPr sz="20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The Benefits of Traveling" id="264" name="Google Shape;26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36974" y="2317173"/>
            <a:ext cx="3620654" cy="20366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6"/>
          <p:cNvSpPr txBox="1"/>
          <p:nvPr/>
        </p:nvSpPr>
        <p:spPr>
          <a:xfrm>
            <a:off x="0" y="0"/>
            <a:ext cx="11565082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Step８　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Discussion questionについてクラスメイトと意見交換をしよう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1" sz="2000">
              <a:solidFill>
                <a:schemeClr val="dk1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  <a:highlight>
                  <a:srgbClr val="C0C0C0"/>
                </a:highlight>
                <a:latin typeface="Arial"/>
                <a:ea typeface="Arial"/>
                <a:cs typeface="Arial"/>
                <a:sym typeface="Arial"/>
              </a:rPr>
              <a:t>Your answer</a:t>
            </a: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</a:t>
            </a:r>
            <a:r>
              <a:rPr b="1" lang="en-US" sz="2000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Conversation strategy</a:t>
            </a: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　　　A: 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Winner     </a:t>
            </a: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B: 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Loser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16"/>
          <p:cNvSpPr txBox="1"/>
          <p:nvPr/>
        </p:nvSpPr>
        <p:spPr>
          <a:xfrm>
            <a:off x="818284" y="1309174"/>
            <a:ext cx="10102561" cy="52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A: Hi, ○○. How are you?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B: Hi, ○○. I’m ○○, and you?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A: I’m ○○. Let’s talk about the environmental problems in the place we traveled before.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B: Yes. When I traveled to </a:t>
            </a:r>
            <a:r>
              <a:rPr lang="en-US" sz="1500">
                <a:solidFill>
                  <a:schemeClr val="dk1"/>
                </a:solidFill>
                <a:highlight>
                  <a:srgbClr val="D3D3D3"/>
                </a:highlight>
                <a:latin typeface="Arial"/>
                <a:ea typeface="Arial"/>
                <a:cs typeface="Arial"/>
                <a:sym typeface="Arial"/>
              </a:rPr>
              <a:t>Tokyo</a:t>
            </a: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I found aｎ environmental problem.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A: Oh, you travelled to </a:t>
            </a:r>
            <a:r>
              <a:rPr lang="en-US" sz="1500">
                <a:solidFill>
                  <a:schemeClr val="dk1"/>
                </a:solidFill>
                <a:highlight>
                  <a:srgbClr val="D3D3D3"/>
                </a:highlight>
                <a:latin typeface="Arial"/>
                <a:ea typeface="Arial"/>
                <a:cs typeface="Arial"/>
                <a:sym typeface="Arial"/>
              </a:rPr>
              <a:t>Tokyo</a:t>
            </a: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Please tell me more. What was the environmental problem in Tokyo?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B: </a:t>
            </a:r>
            <a:r>
              <a:rPr lang="en-US" sz="1500">
                <a:solidFill>
                  <a:schemeClr val="dk1"/>
                </a:solidFill>
                <a:highlight>
                  <a:srgbClr val="D3D3D3"/>
                </a:highlight>
                <a:latin typeface="Arial"/>
                <a:ea typeface="Arial"/>
                <a:cs typeface="Arial"/>
                <a:sym typeface="Arial"/>
              </a:rPr>
              <a:t>There was a lot of garbage on the sides of the road.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A: </a:t>
            </a:r>
            <a:r>
              <a:rPr lang="en-US" sz="1500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That’s sad</a:t>
            </a: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So, what is the cause of the problem?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B: I think </a:t>
            </a:r>
            <a:r>
              <a:rPr lang="en-US" sz="1500">
                <a:solidFill>
                  <a:schemeClr val="dk1"/>
                </a:solidFill>
                <a:highlight>
                  <a:srgbClr val="D3D3D3"/>
                </a:highlight>
                <a:latin typeface="Arial"/>
                <a:ea typeface="Arial"/>
                <a:cs typeface="Arial"/>
                <a:sym typeface="Arial"/>
              </a:rPr>
              <a:t>many tourists throw their garbage away on the road.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A: </a:t>
            </a:r>
            <a:r>
              <a:rPr lang="en-US" sz="1500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I see</a:t>
            </a: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That’s not good. So, what should tourists do to solve the problem?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A: I think </a:t>
            </a:r>
            <a:r>
              <a:rPr lang="en-US" sz="1500">
                <a:solidFill>
                  <a:schemeClr val="dk1"/>
                </a:solidFill>
                <a:highlight>
                  <a:srgbClr val="D3D3D3"/>
                </a:highlight>
                <a:latin typeface="Arial"/>
                <a:ea typeface="Arial"/>
                <a:cs typeface="Arial"/>
                <a:sym typeface="Arial"/>
              </a:rPr>
              <a:t>every tourist should take their garbage home with them.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B: </a:t>
            </a:r>
            <a:r>
              <a:rPr lang="en-US" sz="1500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That’s a great idea</a:t>
            </a: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★</a:t>
            </a:r>
            <a:r>
              <a:rPr b="1"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Change your role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A: Nice talking with you.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B: You, too. Bye.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16"/>
          <p:cNvSpPr/>
          <p:nvPr/>
        </p:nvSpPr>
        <p:spPr>
          <a:xfrm>
            <a:off x="626918" y="1163782"/>
            <a:ext cx="10158846" cy="5517573"/>
          </a:xfrm>
          <a:prstGeom prst="rect">
            <a:avLst/>
          </a:prstGeom>
          <a:noFill/>
          <a:ln cap="flat" cmpd="sng" w="19050">
            <a:solidFill>
              <a:srgbClr val="00B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2" name="Google Shape;27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30705" y="3316853"/>
            <a:ext cx="3952240" cy="36627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7"/>
          <p:cNvSpPr txBox="1"/>
          <p:nvPr/>
        </p:nvSpPr>
        <p:spPr>
          <a:xfrm>
            <a:off x="117986" y="102324"/>
            <a:ext cx="11297265" cy="6771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4　Step 2, Step 3で用意した情報を友達に伝えあい、得た情報をリストにまとめよう。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8" name="Google Shape;27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39760" y="3264899"/>
            <a:ext cx="3952240" cy="36627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星 単色塗りつぶし" id="279" name="Google Shape;279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850880" y="102324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17"/>
          <p:cNvSpPr/>
          <p:nvPr/>
        </p:nvSpPr>
        <p:spPr>
          <a:xfrm>
            <a:off x="519880" y="1240257"/>
            <a:ext cx="9409471" cy="2337553"/>
          </a:xfrm>
          <a:prstGeom prst="rect">
            <a:avLst/>
          </a:prstGeom>
          <a:solidFill>
            <a:srgbClr val="FFFF99"/>
          </a:solidFill>
          <a:ln cap="flat" cmpd="sng" w="19050">
            <a:solidFill>
              <a:srgbClr val="FFFF9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＜Communication Strategies＞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間をつなぐ（えーと。あの～。）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Well…  Um…　Uh…  Hmm…  Let's see.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相手の言ったことを確かめる（シャドーイング）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（例）</a:t>
            </a:r>
            <a:r>
              <a:rPr b="1" i="0" lang="en-US" sz="16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When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do you study? →</a:t>
            </a:r>
            <a:r>
              <a:rPr b="1" i="0" lang="en-US" sz="16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When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相手の言ったことにうなずく（ええ。うんうん。そのとおり。）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Yes. Uh-huh. That's right.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驚きをつたえる（え、本当に？わぁ、すごいね！）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Oh, really? Wow! 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興味を示す（私も。おもしろいね。いいね。）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Me, too! That's interesting! That's great!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5" name="Google Shape;285;p18"/>
          <p:cNvGraphicFramePr/>
          <p:nvPr/>
        </p:nvGraphicFramePr>
        <p:xfrm>
          <a:off x="511277" y="92824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{FB770780-A98A-4378-911E-FAC39FA340F6}</a:tableStyleId>
              </a:tblPr>
              <a:tblGrid>
                <a:gridCol w="2239400"/>
                <a:gridCol w="2259725"/>
                <a:gridCol w="2259725"/>
                <a:gridCol w="2259725"/>
                <a:gridCol w="2259725"/>
              </a:tblGrid>
              <a:tr h="969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Name 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Where have you been？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Environmental problems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The cause of the problem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How to solve the problem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1517600"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Otoka </a:t>
                      </a:r>
                      <a:endParaRPr sz="32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Tokyo</a:t>
                      </a:r>
                      <a:endParaRPr sz="32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 lot of garbage on the sides of the road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Tourists throw their garbage away on the road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Take the garbage home</a:t>
                      </a:r>
                      <a:endParaRPr sz="24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1517600"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5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5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5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5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5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1467550"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5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5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5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5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Arial"/>
                        <a:buNone/>
                      </a:pPr>
                      <a:r>
                        <a:rPr lang="en-US" sz="105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05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86" name="Google Shape;286;p18"/>
          <p:cNvSpPr txBox="1"/>
          <p:nvPr/>
        </p:nvSpPr>
        <p:spPr>
          <a:xfrm>
            <a:off x="511277" y="257145"/>
            <a:ext cx="6096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意見交換の内容を表にまとめよう。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カレンダー&#10;&#10;自動的に生成された説明" id="97" name="Google Shape;97;p1"/>
          <p:cNvPicPr preferRelativeResize="0"/>
          <p:nvPr/>
        </p:nvPicPr>
        <p:blipFill rotWithShape="1">
          <a:blip r:embed="rId3">
            <a:alphaModFix/>
          </a:blip>
          <a:srcRect b="0" l="0" r="0" t="4436"/>
          <a:stretch/>
        </p:blipFill>
        <p:spPr>
          <a:xfrm rot="-5400000">
            <a:off x="2666703" y="-2666702"/>
            <a:ext cx="6858598" cy="12192002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"/>
          <p:cNvSpPr/>
          <p:nvPr/>
        </p:nvSpPr>
        <p:spPr>
          <a:xfrm>
            <a:off x="1268721" y="2113472"/>
            <a:ext cx="9721012" cy="2291379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1268721" y="1351508"/>
            <a:ext cx="10359708" cy="4154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400" u="none" cap="none" strike="noStrike">
                <a:solidFill>
                  <a:srgbClr val="0A3041"/>
                </a:solidFill>
                <a:latin typeface="Arial"/>
                <a:ea typeface="Arial"/>
                <a:cs typeface="Arial"/>
                <a:sym typeface="Arial"/>
              </a:rPr>
              <a:t>Today’s　Goal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rgbClr val="0A304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A3041"/>
                </a:solidFill>
                <a:latin typeface="Arial"/>
                <a:ea typeface="Arial"/>
                <a:cs typeface="Arial"/>
                <a:sym typeface="Arial"/>
              </a:rPr>
              <a:t>We can talk about a memory from a trip and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A3041"/>
                </a:solidFill>
                <a:latin typeface="Arial"/>
                <a:ea typeface="Arial"/>
                <a:cs typeface="Arial"/>
                <a:sym typeface="Arial"/>
              </a:rPr>
              <a:t>think about the environmental issues there.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>
              <a:solidFill>
                <a:srgbClr val="0A304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地球 枠線" id="100" name="Google Shape;100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31793" y="1076620"/>
            <a:ext cx="1158056" cy="11580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"/>
          <p:cNvSpPr/>
          <p:nvPr/>
        </p:nvSpPr>
        <p:spPr>
          <a:xfrm>
            <a:off x="103909" y="0"/>
            <a:ext cx="8675773" cy="13234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Step1　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教科書p82の写真を見て、内容についてクラスメイトと推測しよう。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" name="Google Shape;10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1452" y="883227"/>
            <a:ext cx="9818774" cy="50915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/>
          <p:cNvSpPr txBox="1"/>
          <p:nvPr/>
        </p:nvSpPr>
        <p:spPr>
          <a:xfrm>
            <a:off x="124691" y="81997"/>
            <a:ext cx="10286999" cy="49644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Step2　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内容を推測し、以下の文についてT/Fのどちらかに〇を付けよう。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country is a paradise.  T/F</a:t>
            </a:r>
            <a:endParaRPr/>
          </a:p>
          <a:p>
            <a:pPr indent="-215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Tourists leave the garbage on this island.	T/F</a:t>
            </a:r>
            <a:endParaRPr/>
          </a:p>
          <a:p>
            <a:pPr indent="-215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There are more residents than tourists on this island. T/F</a:t>
            </a:r>
            <a:endParaRPr/>
          </a:p>
          <a:p>
            <a:pPr indent="-215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 is important for tourists to understand the environmental problems they may cause.  T/F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Trip to the Maldives" id="112" name="Google Shape;11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14065" y="428626"/>
            <a:ext cx="3293917" cy="24704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e Consequences of Overtourism | Blog | Kiwano Hotels" id="113" name="Google Shape;113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16537" y="4789119"/>
            <a:ext cx="2982190" cy="19868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"/>
          <p:cNvSpPr txBox="1"/>
          <p:nvPr/>
        </p:nvSpPr>
        <p:spPr>
          <a:xfrm>
            <a:off x="124691" y="81997"/>
            <a:ext cx="10286999" cy="49644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Step3　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本文を黙読し、必要があればStep2の答えを変えよう。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country is a paradise.  T/F</a:t>
            </a:r>
            <a:endParaRPr/>
          </a:p>
          <a:p>
            <a:pPr indent="-215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Tourists leave the garbage on this island.	T/F</a:t>
            </a:r>
            <a:endParaRPr/>
          </a:p>
          <a:p>
            <a:pPr indent="-215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There are more residents than tourists on this island. T/F</a:t>
            </a:r>
            <a:endParaRPr/>
          </a:p>
          <a:p>
            <a:pPr indent="-215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 is important for tourists to understand the environmental problems they may cause.  T/F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4"/>
          <p:cNvSpPr/>
          <p:nvPr/>
        </p:nvSpPr>
        <p:spPr>
          <a:xfrm>
            <a:off x="4687099" y="1330037"/>
            <a:ext cx="571500" cy="509154"/>
          </a:xfrm>
          <a:prstGeom prst="ellipse">
            <a:avLst/>
          </a:prstGeom>
          <a:noFill/>
          <a:ln cap="flat" cmpd="sng" w="1905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4"/>
          <p:cNvSpPr/>
          <p:nvPr/>
        </p:nvSpPr>
        <p:spPr>
          <a:xfrm>
            <a:off x="6381749" y="2220191"/>
            <a:ext cx="571500" cy="509154"/>
          </a:xfrm>
          <a:prstGeom prst="ellipse">
            <a:avLst/>
          </a:prstGeom>
          <a:noFill/>
          <a:ln cap="flat" cmpd="sng" w="1905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4"/>
          <p:cNvSpPr/>
          <p:nvPr/>
        </p:nvSpPr>
        <p:spPr>
          <a:xfrm>
            <a:off x="8366412" y="3174423"/>
            <a:ext cx="571500" cy="509154"/>
          </a:xfrm>
          <a:prstGeom prst="ellipse">
            <a:avLst/>
          </a:prstGeom>
          <a:noFill/>
          <a:ln cap="flat" cmpd="sng" w="1905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4"/>
          <p:cNvSpPr/>
          <p:nvPr/>
        </p:nvSpPr>
        <p:spPr>
          <a:xfrm>
            <a:off x="2769977" y="4550363"/>
            <a:ext cx="571500" cy="509154"/>
          </a:xfrm>
          <a:prstGeom prst="ellipse">
            <a:avLst/>
          </a:prstGeom>
          <a:noFill/>
          <a:ln cap="flat" cmpd="sng" w="1905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4"/>
          <p:cNvSpPr/>
          <p:nvPr/>
        </p:nvSpPr>
        <p:spPr>
          <a:xfrm>
            <a:off x="2406873" y="1396231"/>
            <a:ext cx="1901536" cy="436418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4"/>
          <p:cNvSpPr/>
          <p:nvPr/>
        </p:nvSpPr>
        <p:spPr>
          <a:xfrm>
            <a:off x="1924053" y="3210791"/>
            <a:ext cx="4081892" cy="436418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4"/>
          <p:cNvSpPr txBox="1"/>
          <p:nvPr/>
        </p:nvSpPr>
        <p:spPr>
          <a:xfrm>
            <a:off x="1482792" y="2918403"/>
            <a:ext cx="59503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×</a:t>
            </a:r>
            <a:endParaRPr b="1" sz="3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4"/>
          <p:cNvSpPr txBox="1"/>
          <p:nvPr/>
        </p:nvSpPr>
        <p:spPr>
          <a:xfrm>
            <a:off x="3713374" y="999839"/>
            <a:ext cx="59503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×</a:t>
            </a:r>
            <a:endParaRPr b="1" sz="3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Trip to the Maldives" id="127" name="Google Shape;12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14065" y="428626"/>
            <a:ext cx="3293917" cy="24704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e Consequences of Overtourism | Blog | Kiwano Hotels" id="128" name="Google Shape;128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16537" y="4789119"/>
            <a:ext cx="2982190" cy="19868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"/>
          <p:cNvSpPr txBox="1"/>
          <p:nvPr/>
        </p:nvSpPr>
        <p:spPr>
          <a:xfrm>
            <a:off x="85724" y="89744"/>
            <a:ext cx="9041969" cy="55505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Step4　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以下の単語とその意味を線で結ぼう。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Paradise	・					・観光公害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Overtourism	・					・積み重ねる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Handle		・					・ゴミ捨て場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Lagoon		・					・楽園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Garbage dump・				  	・礁湖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Pile		・					・自然に			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　	Pollute		・					・汚染する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Spontaneously・					・対処する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4" name="Google Shape;134;p5"/>
          <p:cNvCxnSpPr/>
          <p:nvPr/>
        </p:nvCxnSpPr>
        <p:spPr>
          <a:xfrm>
            <a:off x="2971800" y="1007918"/>
            <a:ext cx="4613564" cy="1662546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5" name="Google Shape;135;p5"/>
          <p:cNvCxnSpPr/>
          <p:nvPr/>
        </p:nvCxnSpPr>
        <p:spPr>
          <a:xfrm flipH="1" rot="10800000">
            <a:off x="2971800" y="1007918"/>
            <a:ext cx="4540827" cy="540327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6" name="Google Shape;136;p5"/>
          <p:cNvCxnSpPr/>
          <p:nvPr/>
        </p:nvCxnSpPr>
        <p:spPr>
          <a:xfrm>
            <a:off x="2971800" y="2109355"/>
            <a:ext cx="4540827" cy="32004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7" name="Google Shape;137;p5"/>
          <p:cNvCxnSpPr/>
          <p:nvPr/>
        </p:nvCxnSpPr>
        <p:spPr>
          <a:xfrm>
            <a:off x="2971800" y="2670464"/>
            <a:ext cx="4540827" cy="519545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8" name="Google Shape;138;p5"/>
          <p:cNvCxnSpPr/>
          <p:nvPr/>
        </p:nvCxnSpPr>
        <p:spPr>
          <a:xfrm flipH="1" rot="10800000">
            <a:off x="2971800" y="2109355"/>
            <a:ext cx="4613564" cy="1101436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9" name="Google Shape;139;p5"/>
          <p:cNvCxnSpPr/>
          <p:nvPr/>
        </p:nvCxnSpPr>
        <p:spPr>
          <a:xfrm flipH="1" rot="10800000">
            <a:off x="2971800" y="1548245"/>
            <a:ext cx="4540827" cy="2192482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0" name="Google Shape;140;p5"/>
          <p:cNvCxnSpPr/>
          <p:nvPr/>
        </p:nvCxnSpPr>
        <p:spPr>
          <a:xfrm>
            <a:off x="2971800" y="4821382"/>
            <a:ext cx="4540827" cy="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飛行機 単色塗りつぶし" id="141" name="Google Shape;141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2580825">
            <a:off x="10702070" y="3050218"/>
            <a:ext cx="1467797" cy="14677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事業の成長 単色塗りつぶし" id="142" name="Google Shape;142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25991" y="3947385"/>
            <a:ext cx="2587778" cy="25877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ブリーフケース 単色塗りつぶし" id="143" name="Google Shape;143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11386" y="5044683"/>
            <a:ext cx="1006136" cy="10061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4" name="Google Shape;144;p5"/>
          <p:cNvCxnSpPr/>
          <p:nvPr/>
        </p:nvCxnSpPr>
        <p:spPr>
          <a:xfrm flipH="1" rot="10800000">
            <a:off x="2971800" y="3740727"/>
            <a:ext cx="4540827" cy="1690255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"/>
          <p:cNvSpPr txBox="1"/>
          <p:nvPr/>
        </p:nvSpPr>
        <p:spPr>
          <a:xfrm>
            <a:off x="0" y="0"/>
            <a:ext cx="11513128" cy="63401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Step5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もう一度本文を黙読し、以下の質問に答えよう。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the name of this country?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Maldives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causes the garbage problem?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Over tourism</a:t>
            </a:r>
            <a:endParaRPr/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did the Thilafalhu lagoon begin to be used as in 1991?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It was used as a garbage dump.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the name of the area where the garbage was piled up?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Thilafslhu island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5. What should tourists understand?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They shold understand that they may damage our environment.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Best Islands to Visit in Maldives | Blog | Nova Maldives" id="150" name="Google Shape;150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2291" y="383025"/>
            <a:ext cx="4180609" cy="2787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7"/>
          <p:cNvSpPr txBox="1"/>
          <p:nvPr/>
        </p:nvSpPr>
        <p:spPr>
          <a:xfrm>
            <a:off x="0" y="0"/>
            <a:ext cx="11513128" cy="63401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Step5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もう一度本文を黙読し、以下の質問に答えよう。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the name of this country?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The Maldives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causes the garbage problem?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Over tourism</a:t>
            </a:r>
            <a:endParaRPr/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did the Thilafalhu lagoon begin to be used as in 1991?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It was used as a garbage dump.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the name of the area where the garbage was piled up?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Thilafslhu island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5. What should tourists understand?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They shold understand that they may damage our environment.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Best Islands to Visit in Maldives | Blog | Nova Maldives" id="156" name="Google Shape;156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2291" y="383025"/>
            <a:ext cx="4180609" cy="2787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8"/>
          <p:cNvSpPr txBox="1"/>
          <p:nvPr/>
        </p:nvSpPr>
        <p:spPr>
          <a:xfrm>
            <a:off x="0" y="0"/>
            <a:ext cx="11513128" cy="63401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Step5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もう一度本文を黙読し、以下の質問に答えよう。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the name of this country?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The Maldives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causes the garbage problem?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Over tourism</a:t>
            </a:r>
            <a:endParaRPr/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did the Thilafalhu lagoon begin to be used as in 1991?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It was used as a garbage dump</a:t>
            </a:r>
            <a:r>
              <a:rPr lang="en-US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the name of the area where the garbage was piled up?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Thilafslhu island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5. What should tourists understand?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They shold understand that they may damage our environment.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Best Islands to Visit in Maldives | Blog | Nova Maldives" id="162" name="Google Shape;162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2291" y="383025"/>
            <a:ext cx="4180609" cy="2787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2025-07-20T08:42:03Z</dcterms:created>
  <dc:creator>Otoka MORI</dc:creator>
</cp:coreProperties>
</file>