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5" roundtripDataSignature="AMtx7mhJw8BieyqWK76xUx+v2NrO9dDUS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FE7734A-9678-468B-A6C4-E464CB7BA478}">
  <a:tblStyle styleId="{3FE7734A-9678-468B-A6C4-E464CB7BA478}" styleName="Table_0">
    <a:wholeTbl>
      <a:tcTxStyle b="off" i="off">
        <a:font>
          <a:latin typeface="Arial"/>
          <a:ea typeface="Arial"/>
          <a:cs typeface="Arial"/>
        </a:font>
        <a:srgbClr val="000000"/>
      </a:tcTx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ba8cc42fd4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ba8cc42fd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7ab292087740a23c_2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3" name="Google Shape;143;g7ab292087740a23c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" name="Google Shape;162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8" name="Google Shape;168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52a5a133d1c808_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7" name="Google Shape;177;g52a5a133d1c808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3" name="Google Shape;183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9" name="Google Shape;189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4" name="Google Shape;194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1" name="Google Shape;201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0" name="Google Shape;210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0" name="Google Shape;220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7214391f15_0_2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0" name="Google Shape;90;g37214391f15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7214391f15_0_1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" name="Google Shape;96;g37214391f15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7214391f15_0_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" name="Google Shape;102;g37214391f15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7214391f15_0_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" name="Google Shape;109;g37214391f1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7ab292087740a23c_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" name="Google Shape;118;g7ab292087740a23c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7ab292087740a23c_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3" name="Google Shape;123;g7ab292087740a23c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7ab292087740a23c_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" name="Google Shape;131;g7ab292087740a23c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7ab292087740a23c_1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7" name="Google Shape;137;g7ab292087740a23c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6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6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6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6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5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5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5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 rot="5400000">
            <a:off x="7133400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 rot="5400000">
            <a:off x="1799400" y="-596075"/>
            <a:ext cx="5811900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6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6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6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2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2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2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7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7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7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7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/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8"/>
          <p:cNvSpPr txBox="1"/>
          <p:nvPr>
            <p:ph idx="1" type="body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30" name="Google Shape;30;p8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8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8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9"/>
          <p:cNvSpPr txBox="1"/>
          <p:nvPr>
            <p:ph idx="1" type="body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9"/>
          <p:cNvSpPr txBox="1"/>
          <p:nvPr>
            <p:ph idx="2" type="body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9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9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9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/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839788" y="1681163"/>
            <a:ext cx="51579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0"/>
          <p:cNvSpPr txBox="1"/>
          <p:nvPr>
            <p:ph idx="2" type="body"/>
          </p:nvPr>
        </p:nvSpPr>
        <p:spPr>
          <a:xfrm>
            <a:off x="839788" y="2505075"/>
            <a:ext cx="51579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0"/>
          <p:cNvSpPr txBox="1"/>
          <p:nvPr>
            <p:ph idx="3" type="body"/>
          </p:nvPr>
        </p:nvSpPr>
        <p:spPr>
          <a:xfrm>
            <a:off x="6172200" y="1681163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0"/>
          <p:cNvSpPr txBox="1"/>
          <p:nvPr>
            <p:ph idx="4" type="body"/>
          </p:nvPr>
        </p:nvSpPr>
        <p:spPr>
          <a:xfrm>
            <a:off x="6172200" y="2505075"/>
            <a:ext cx="51831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0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0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1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3"/>
          <p:cNvSpPr txBox="1"/>
          <p:nvPr>
            <p:ph idx="1" type="body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3"/>
          <p:cNvSpPr txBox="1"/>
          <p:nvPr>
            <p:ph idx="2" type="body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3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3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4"/>
          <p:cNvSpPr/>
          <p:nvPr>
            <p:ph idx="2" type="pic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4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4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4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5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5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5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5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jpg"/><Relationship Id="rId4" Type="http://schemas.openxmlformats.org/officeDocument/2006/relationships/image" Target="../media/image9.png"/><Relationship Id="rId9" Type="http://schemas.openxmlformats.org/officeDocument/2006/relationships/image" Target="../media/image19.jpg"/><Relationship Id="rId5" Type="http://schemas.openxmlformats.org/officeDocument/2006/relationships/image" Target="../media/image8.jpg"/><Relationship Id="rId6" Type="http://schemas.openxmlformats.org/officeDocument/2006/relationships/image" Target="../media/image4.jpg"/><Relationship Id="rId7" Type="http://schemas.openxmlformats.org/officeDocument/2006/relationships/image" Target="../media/image15.png"/><Relationship Id="rId8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jpg"/><Relationship Id="rId4" Type="http://schemas.openxmlformats.org/officeDocument/2006/relationships/image" Target="../media/image11.jpg"/><Relationship Id="rId5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9EAD3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ba8cc42fd4_0_0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Where are you？</a:t>
            </a:r>
            <a:endParaRPr/>
          </a:p>
        </p:txBody>
      </p:sp>
      <p:sp>
        <p:nvSpPr>
          <p:cNvPr id="85" name="Google Shape;85;g3ba8cc42fd4_0_0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あなた今どこにいるの？</a:t>
            </a:r>
            <a:endParaRPr/>
          </a:p>
        </p:txBody>
      </p:sp>
      <p:pic>
        <p:nvPicPr>
          <p:cNvPr id="86" name="Google Shape;86;g3ba8cc42fd4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92250" y="2746126"/>
            <a:ext cx="2742875" cy="399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g3ba8cc42fd4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5800" y="2861742"/>
            <a:ext cx="2742875" cy="39962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7ab292087740a23c_26"/>
          <p:cNvSpPr txBox="1"/>
          <p:nvPr/>
        </p:nvSpPr>
        <p:spPr>
          <a:xfrm>
            <a:off x="0" y="2720622"/>
            <a:ext cx="121920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" name="Google Shape;146;g7ab292087740a23c_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951464"/>
            <a:ext cx="12191999" cy="4955075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g7ab292087740a23c_26"/>
          <p:cNvSpPr txBox="1"/>
          <p:nvPr/>
        </p:nvSpPr>
        <p:spPr>
          <a:xfrm>
            <a:off x="203200" y="3386667"/>
            <a:ext cx="121920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" name="Google Shape;148;g7ab292087740a23c_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73600" y="1890850"/>
            <a:ext cx="2844800" cy="1495825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g7ab292087740a23c_26"/>
          <p:cNvSpPr txBox="1"/>
          <p:nvPr/>
        </p:nvSpPr>
        <p:spPr>
          <a:xfrm>
            <a:off x="856520" y="2819755"/>
            <a:ext cx="105486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Google Shape;150;g7ab292087740a23c_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03954" y="3437450"/>
            <a:ext cx="2348268" cy="1495824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g7ab292087740a23c_26"/>
          <p:cNvSpPr txBox="1"/>
          <p:nvPr/>
        </p:nvSpPr>
        <p:spPr>
          <a:xfrm>
            <a:off x="2865804" y="3957149"/>
            <a:ext cx="41475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g7ab292087740a23c_26"/>
          <p:cNvSpPr txBox="1"/>
          <p:nvPr/>
        </p:nvSpPr>
        <p:spPr>
          <a:xfrm>
            <a:off x="1269969" y="3073085"/>
            <a:ext cx="93450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" name="Google Shape;153;g7ab292087740a23c_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176500" y="4841225"/>
            <a:ext cx="2844801" cy="1706885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g7ab292087740a23c_26"/>
          <p:cNvSpPr txBox="1"/>
          <p:nvPr/>
        </p:nvSpPr>
        <p:spPr>
          <a:xfrm>
            <a:off x="6622463" y="3041091"/>
            <a:ext cx="41724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" name="Google Shape;155;g7ab292087740a23c_2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671449" y="1881536"/>
            <a:ext cx="3028950" cy="1514475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g7ab292087740a23c_26"/>
          <p:cNvSpPr txBox="1"/>
          <p:nvPr/>
        </p:nvSpPr>
        <p:spPr>
          <a:xfrm>
            <a:off x="6186535" y="3087001"/>
            <a:ext cx="58656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7" name="Google Shape;157;g7ab292087740a23c_2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021300" y="3437450"/>
            <a:ext cx="2348275" cy="1319425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g7ab292087740a23c_26"/>
          <p:cNvSpPr txBox="1"/>
          <p:nvPr/>
        </p:nvSpPr>
        <p:spPr>
          <a:xfrm>
            <a:off x="0" y="2720622"/>
            <a:ext cx="121920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9" name="Google Shape;159;g7ab292087740a23c_2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352125" y="4747536"/>
            <a:ext cx="2348276" cy="18942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7"/>
          <p:cNvSpPr txBox="1"/>
          <p:nvPr>
            <p:ph type="ctrTitle"/>
          </p:nvPr>
        </p:nvSpPr>
        <p:spPr>
          <a:xfrm>
            <a:off x="916050" y="5"/>
            <a:ext cx="10359900" cy="819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900">
                <a:latin typeface="Arial"/>
                <a:ea typeface="Arial"/>
                <a:cs typeface="Arial"/>
                <a:sym typeface="Arial"/>
              </a:rPr>
              <a:t>Step 2 会話をもう一度聞いて正しい方に〇を付けよう。</a:t>
            </a:r>
            <a:endParaRPr sz="29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17"/>
          <p:cNvSpPr txBox="1"/>
          <p:nvPr>
            <p:ph idx="1" type="subTitle"/>
          </p:nvPr>
        </p:nvSpPr>
        <p:spPr>
          <a:xfrm>
            <a:off x="498763" y="951590"/>
            <a:ext cx="10359900" cy="568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100"/>
              <a:t>Otoka:　A   Mai:　B</a:t>
            </a:r>
            <a:endParaRPr b="1" sz="21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100"/>
              <a:t>A:</a:t>
            </a:r>
            <a:r>
              <a:rPr lang="en-US" sz="2100"/>
              <a:t> Hi Mai. It’s Otoka! How are you?</a:t>
            </a:r>
            <a:endParaRPr sz="21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100"/>
              <a:t>B: </a:t>
            </a:r>
            <a:r>
              <a:rPr lang="en-US" sz="2100"/>
              <a:t>Hi Otoka. I’m good. How are you?</a:t>
            </a:r>
            <a:endParaRPr sz="21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100"/>
              <a:t>A: </a:t>
            </a:r>
            <a:r>
              <a:rPr lang="en-US" sz="2100"/>
              <a:t>Great. So, are you enjoying your summer vacation?</a:t>
            </a:r>
            <a:endParaRPr sz="21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100"/>
              <a:t>B:</a:t>
            </a:r>
            <a:r>
              <a:rPr lang="en-US" sz="2100"/>
              <a:t> Yes! I am traveling now!</a:t>
            </a:r>
            <a:endParaRPr sz="21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100"/>
              <a:t>A: </a:t>
            </a:r>
            <a:r>
              <a:rPr lang="en-US" sz="2100"/>
              <a:t>Oh really? Me too! Where are you now?</a:t>
            </a:r>
            <a:endParaRPr sz="21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100"/>
              <a:t>B:</a:t>
            </a:r>
            <a:r>
              <a:rPr lang="en-US" sz="2100"/>
              <a:t> I am now in Okinawa.</a:t>
            </a:r>
            <a:endParaRPr sz="21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100"/>
              <a:t>A:</a:t>
            </a:r>
            <a:r>
              <a:rPr lang="en-US" sz="2100"/>
              <a:t> Okinawa! That’s nice. What is</a:t>
            </a:r>
            <a:r>
              <a:rPr b="1" lang="en-US" sz="2100"/>
              <a:t> (there / they)</a:t>
            </a:r>
            <a:r>
              <a:rPr lang="en-US" sz="2100"/>
              <a:t> in Okinawa?</a:t>
            </a:r>
            <a:endParaRPr sz="21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100"/>
              <a:t>B:</a:t>
            </a:r>
            <a:r>
              <a:rPr lang="en-US" sz="2100"/>
              <a:t> In Okinawa, there</a:t>
            </a:r>
            <a:r>
              <a:rPr b="1" lang="en-US" sz="2100"/>
              <a:t> (is / are)</a:t>
            </a:r>
            <a:r>
              <a:rPr lang="en-US" sz="2100"/>
              <a:t> beautiful beaches. I love swimming in the sea.</a:t>
            </a:r>
            <a:endParaRPr sz="21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100"/>
              <a:t>A:</a:t>
            </a:r>
            <a:r>
              <a:rPr lang="en-US" sz="2100"/>
              <a:t> Wow. Sounds fun. Is there anything else?</a:t>
            </a:r>
            <a:endParaRPr sz="21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100"/>
              <a:t>B:</a:t>
            </a:r>
            <a:r>
              <a:rPr lang="en-US" sz="2100"/>
              <a:t> Well… Oh! There</a:t>
            </a:r>
            <a:r>
              <a:rPr b="1" lang="en-US" sz="2100"/>
              <a:t> (is / are)</a:t>
            </a:r>
            <a:r>
              <a:rPr lang="en-US" sz="2100"/>
              <a:t> Shuri castle, a very beautiful traditional building.</a:t>
            </a:r>
            <a:endParaRPr sz="21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100"/>
              <a:t>A: </a:t>
            </a:r>
            <a:r>
              <a:rPr lang="en-US" sz="2100"/>
              <a:t>That’s so cool! </a:t>
            </a:r>
            <a:endParaRPr sz="21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100"/>
              <a:t>B: </a:t>
            </a:r>
            <a:r>
              <a:rPr lang="en-US" sz="2100"/>
              <a:t>How about you? Where are you now?</a:t>
            </a:r>
            <a:endParaRPr sz="21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100"/>
              <a:t>A:</a:t>
            </a:r>
            <a:r>
              <a:rPr lang="en-US" sz="2100"/>
              <a:t> I am now in Australia. There is an opera house in Australia, and there are many</a:t>
            </a:r>
            <a:endParaRPr sz="21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100"/>
              <a:t>cute</a:t>
            </a:r>
            <a:r>
              <a:rPr b="1" lang="en-US" sz="2100"/>
              <a:t> (animal / animals) </a:t>
            </a:r>
            <a:r>
              <a:rPr lang="en-US" sz="2100"/>
              <a:t>too! I love animals!</a:t>
            </a:r>
            <a:endParaRPr sz="21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100"/>
              <a:t>B:</a:t>
            </a:r>
            <a:r>
              <a:rPr lang="en-US" sz="2100"/>
              <a:t> Amazing. Have a wonderful time!</a:t>
            </a:r>
            <a:endParaRPr sz="21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100"/>
              <a:t>A: </a:t>
            </a:r>
            <a:r>
              <a:rPr lang="en-US" sz="2100"/>
              <a:t>You too!</a:t>
            </a:r>
            <a:endParaRPr sz="21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8"/>
          <p:cNvSpPr txBox="1"/>
          <p:nvPr>
            <p:ph type="ctrTitle"/>
          </p:nvPr>
        </p:nvSpPr>
        <p:spPr>
          <a:xfrm>
            <a:off x="916050" y="5"/>
            <a:ext cx="10359900" cy="819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900">
                <a:latin typeface="Arial"/>
                <a:ea typeface="Arial"/>
                <a:cs typeface="Arial"/>
                <a:sym typeface="Arial"/>
              </a:rPr>
              <a:t>Step 2 会話をもう一度聞いて正しい方に〇を付けよう。</a:t>
            </a:r>
            <a:endParaRPr sz="29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18"/>
          <p:cNvSpPr txBox="1"/>
          <p:nvPr>
            <p:ph idx="1" type="subTitle"/>
          </p:nvPr>
        </p:nvSpPr>
        <p:spPr>
          <a:xfrm>
            <a:off x="498763" y="951590"/>
            <a:ext cx="10359900" cy="568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100"/>
              <a:t>Otoka:　A   Mai:　B</a:t>
            </a:r>
            <a:endParaRPr b="1" sz="21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100"/>
              <a:t>A:</a:t>
            </a:r>
            <a:r>
              <a:rPr lang="en-US" sz="2100"/>
              <a:t> Hi Mai. It’s Otoka! How are you?</a:t>
            </a:r>
            <a:endParaRPr sz="21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100"/>
              <a:t>B: </a:t>
            </a:r>
            <a:r>
              <a:rPr lang="en-US" sz="2100"/>
              <a:t>Hi Otoka. I’m good. How are you?</a:t>
            </a:r>
            <a:endParaRPr sz="21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100"/>
              <a:t>A: </a:t>
            </a:r>
            <a:r>
              <a:rPr lang="en-US" sz="2100"/>
              <a:t>Great. So, are you enjoying your summer vacation?</a:t>
            </a:r>
            <a:endParaRPr sz="21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100"/>
              <a:t>B:</a:t>
            </a:r>
            <a:r>
              <a:rPr lang="en-US" sz="2100"/>
              <a:t> Yes! I am traveling now!</a:t>
            </a:r>
            <a:endParaRPr sz="21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100"/>
              <a:t>A: </a:t>
            </a:r>
            <a:r>
              <a:rPr lang="en-US" sz="2100"/>
              <a:t>Oh really? Me too! Where are you now?</a:t>
            </a:r>
            <a:endParaRPr sz="21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100"/>
              <a:t>B:</a:t>
            </a:r>
            <a:r>
              <a:rPr lang="en-US" sz="2100"/>
              <a:t> I am now in Okinawa.</a:t>
            </a:r>
            <a:endParaRPr sz="21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100"/>
              <a:t>A:</a:t>
            </a:r>
            <a:r>
              <a:rPr lang="en-US" sz="2100"/>
              <a:t> Okinawa! That’s nice. What is</a:t>
            </a:r>
            <a:r>
              <a:rPr b="1" lang="en-US" sz="2100"/>
              <a:t> (there / they)</a:t>
            </a:r>
            <a:r>
              <a:rPr lang="en-US" sz="2100"/>
              <a:t> in Okinawa?</a:t>
            </a:r>
            <a:endParaRPr sz="21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100"/>
              <a:t>B:</a:t>
            </a:r>
            <a:r>
              <a:rPr lang="en-US" sz="2100"/>
              <a:t> In Okinawa, there</a:t>
            </a:r>
            <a:r>
              <a:rPr b="1" lang="en-US" sz="2100"/>
              <a:t> (is / are)</a:t>
            </a:r>
            <a:r>
              <a:rPr lang="en-US" sz="2100"/>
              <a:t> beautiful beaches. I love swimming in the sea.</a:t>
            </a:r>
            <a:endParaRPr sz="21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100"/>
              <a:t>A:</a:t>
            </a:r>
            <a:r>
              <a:rPr lang="en-US" sz="2100"/>
              <a:t> Wow. Sounds fun. Is there anything else?</a:t>
            </a:r>
            <a:endParaRPr sz="21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100"/>
              <a:t>B:</a:t>
            </a:r>
            <a:r>
              <a:rPr lang="en-US" sz="2100"/>
              <a:t> Well… Oh! There</a:t>
            </a:r>
            <a:r>
              <a:rPr b="1" lang="en-US" sz="2100"/>
              <a:t> (is / are)</a:t>
            </a:r>
            <a:r>
              <a:rPr lang="en-US" sz="2100"/>
              <a:t> Shuri castle, a very beautiful traditional building.</a:t>
            </a:r>
            <a:endParaRPr sz="21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100"/>
              <a:t>A: </a:t>
            </a:r>
            <a:r>
              <a:rPr lang="en-US" sz="2100"/>
              <a:t>That’s so cool! </a:t>
            </a:r>
            <a:endParaRPr sz="21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100"/>
              <a:t>B: </a:t>
            </a:r>
            <a:r>
              <a:rPr lang="en-US" sz="2100"/>
              <a:t>How about you? Where are you now?</a:t>
            </a:r>
            <a:endParaRPr sz="21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100"/>
              <a:t>A:</a:t>
            </a:r>
            <a:r>
              <a:rPr lang="en-US" sz="2100"/>
              <a:t> I am now in Australia. There is an opera house in Australia, and there are many</a:t>
            </a:r>
            <a:endParaRPr sz="21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100"/>
              <a:t>cute</a:t>
            </a:r>
            <a:r>
              <a:rPr b="1" lang="en-US" sz="2100"/>
              <a:t> (animal / animals) </a:t>
            </a:r>
            <a:r>
              <a:rPr lang="en-US" sz="2100"/>
              <a:t>too! I love animals!</a:t>
            </a:r>
            <a:endParaRPr sz="21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100"/>
              <a:t>B:</a:t>
            </a:r>
            <a:r>
              <a:rPr lang="en-US" sz="2100"/>
              <a:t> Amazing. Have a wonderful time!</a:t>
            </a:r>
            <a:endParaRPr sz="21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100"/>
              <a:t>A: </a:t>
            </a:r>
            <a:r>
              <a:rPr lang="en-US" sz="2100"/>
              <a:t>You too!</a:t>
            </a:r>
            <a:endParaRPr sz="21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18"/>
          <p:cNvSpPr/>
          <p:nvPr/>
        </p:nvSpPr>
        <p:spPr>
          <a:xfrm>
            <a:off x="4405745" y="3138055"/>
            <a:ext cx="1143000" cy="509154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18"/>
          <p:cNvSpPr/>
          <p:nvPr/>
        </p:nvSpPr>
        <p:spPr>
          <a:xfrm>
            <a:off x="3262745" y="3488849"/>
            <a:ext cx="1143000" cy="509154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18"/>
          <p:cNvSpPr/>
          <p:nvPr/>
        </p:nvSpPr>
        <p:spPr>
          <a:xfrm>
            <a:off x="2795154" y="4094220"/>
            <a:ext cx="935182" cy="509154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52a5a133d1c808_1"/>
          <p:cNvSpPr txBox="1"/>
          <p:nvPr/>
        </p:nvSpPr>
        <p:spPr>
          <a:xfrm>
            <a:off x="33867" y="2731911"/>
            <a:ext cx="121920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g52a5a133d1c808_1"/>
          <p:cNvSpPr txBox="1"/>
          <p:nvPr/>
        </p:nvSpPr>
        <p:spPr>
          <a:xfrm>
            <a:off x="391801" y="173974"/>
            <a:ext cx="11607693" cy="65100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Step3 Grammer point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There is an opera house in Australia.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（意味：　　　　　　　　　　　　　　　　　　　　　　　　　　）</a:t>
            </a:r>
            <a:endParaRPr/>
          </a:p>
          <a:p>
            <a:pPr indent="-342900" lvl="0" marL="3429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●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「There is～」「There are～」：～が（　　　　）（　　　　）</a:t>
            </a:r>
            <a:endParaRPr/>
          </a:p>
          <a:p>
            <a:pPr indent="-342900" lvl="0" marL="3429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●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「There is」の後ろには(      )名詞、「There are」の後ろには（　　　）名詞が来る。</a:t>
            </a:r>
            <a:endParaRPr/>
          </a:p>
          <a:p>
            <a:pPr indent="-342900" lvl="0" marL="3429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●"/>
            </a:pPr>
            <a:r>
              <a:rPr b="0" i="0" lang="en-US" sz="2000" u="none" cap="none" strike="noStrike">
                <a:solidFill>
                  <a:srgbClr val="EE0000"/>
                </a:solidFill>
                <a:latin typeface="Arial"/>
                <a:ea typeface="Arial"/>
                <a:cs typeface="Arial"/>
                <a:sym typeface="Arial"/>
              </a:rPr>
              <a:t>固有名詞の場合は「There is～」を使い、冠詞を付けたり、複数形にしたりしない。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Ex）There is </a:t>
            </a: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Shuri castle 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 Okinawa. (日本には富士山があります)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●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疑問文ではbe動詞をthere の前に持ってくる。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Ex)   Is there an Opera house in Australia？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（意味：　　　　　　　　　　　　　　　　　　　　　　　　　　）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他にも覚えておきたい表現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●"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is there in Australia? (オーストラリアには</a:t>
            </a: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何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がありますか?)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●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Is there </a:t>
            </a: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anything else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？（</a:t>
            </a: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他に何か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ありますか？）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9"/>
          <p:cNvSpPr txBox="1"/>
          <p:nvPr/>
        </p:nvSpPr>
        <p:spPr>
          <a:xfrm>
            <a:off x="33867" y="2731911"/>
            <a:ext cx="121920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19"/>
          <p:cNvSpPr txBox="1"/>
          <p:nvPr/>
        </p:nvSpPr>
        <p:spPr>
          <a:xfrm>
            <a:off x="391801" y="173974"/>
            <a:ext cx="11607693" cy="65100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Step3 Grammer point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There is an opera house in Australia.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（意味：</a:t>
            </a:r>
            <a:r>
              <a:rPr b="0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オーストラリアにはオペラハウスがあります。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）</a:t>
            </a:r>
            <a:endParaRPr/>
          </a:p>
          <a:p>
            <a:pPr indent="-342900" lvl="0" marL="3429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●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「There is～」「There are～」：～が（</a:t>
            </a:r>
            <a:r>
              <a:rPr b="0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ある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）（</a:t>
            </a:r>
            <a:r>
              <a:rPr b="0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いる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）</a:t>
            </a:r>
            <a:endParaRPr/>
          </a:p>
          <a:p>
            <a:pPr indent="-342900" lvl="0" marL="3429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●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「There is」の後ろには(</a:t>
            </a:r>
            <a:r>
              <a:rPr b="0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単数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)名詞、「There are」の後ろには（</a:t>
            </a:r>
            <a:r>
              <a:rPr b="0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複数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）名詞が来る。</a:t>
            </a:r>
            <a:endParaRPr/>
          </a:p>
          <a:p>
            <a:pPr indent="-342900" lvl="0" marL="3429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●"/>
            </a:pPr>
            <a:r>
              <a:rPr b="0" i="0" lang="en-US" sz="2000" u="none" cap="none" strike="noStrike">
                <a:solidFill>
                  <a:srgbClr val="EE0000"/>
                </a:solidFill>
                <a:latin typeface="Arial"/>
                <a:ea typeface="Arial"/>
                <a:cs typeface="Arial"/>
                <a:sym typeface="Arial"/>
              </a:rPr>
              <a:t>固有名詞の場合は「There is～」を使い、冠詞を付けたり、複数形にしたりしない。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Ex）There is </a:t>
            </a: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Shuri castle 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 Okinawa. (日本には富士山があります)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●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疑問文ではbe動詞をthere の前に持ってくる。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Ex)   Is there an Opera house in Australia？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（意味：</a:t>
            </a:r>
            <a:r>
              <a:rPr b="0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オーストラリアにはオペラハウスがありますか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）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他にも覚えておきたい表現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●"/>
            </a:pP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is there in Australia? (オーストラリアには</a:t>
            </a: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何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がありますか?)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●"/>
            </a:pP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Is there </a:t>
            </a: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anything else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？（</a:t>
            </a:r>
            <a:r>
              <a:rPr b="1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他に何か</a:t>
            </a:r>
            <a:r>
              <a:rPr b="0" i="0" lang="en-U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ありますか？）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"/>
          <p:cNvSpPr txBox="1"/>
          <p:nvPr/>
        </p:nvSpPr>
        <p:spPr>
          <a:xfrm>
            <a:off x="0" y="175736"/>
            <a:ext cx="12673782" cy="56015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 4　今あなたどこにいるの？ビンゴゲーム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①　このクラスの人は…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Hokkaido,   Osaka,   Tokyo,  Kyoto,   South Korea</a:t>
            </a:r>
            <a:endParaRPr b="1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France,  China,  Canada,  The United Kingdom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のどこかにいます。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配られたカードを見て自分がどこにいるか確認をしよう。</a:t>
            </a:r>
            <a:endParaRPr b="0" i="0" sz="2400" u="none" cap="none" strike="noStrike">
              <a:solidFill>
                <a:schemeClr val="dk1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i="0" lang="en-US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Don’t show your card to others!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"/>
          <p:cNvSpPr txBox="1"/>
          <p:nvPr/>
        </p:nvSpPr>
        <p:spPr>
          <a:xfrm>
            <a:off x="0" y="175736"/>
            <a:ext cx="12673782" cy="15081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 4　今あなたどこにいるの？ビンゴゲーム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t/>
            </a:r>
            <a:endParaRPr b="1" i="0" sz="4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97" name="Google Shape;197;p2"/>
          <p:cNvGraphicFramePr/>
          <p:nvPr/>
        </p:nvGraphicFramePr>
        <p:xfrm>
          <a:off x="2013068" y="218276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{3FE7734A-9678-468B-A6C4-E464CB7BA478}</a:tableStyleId>
              </a:tblPr>
              <a:tblGrid>
                <a:gridCol w="2882225"/>
                <a:gridCol w="2882225"/>
                <a:gridCol w="2883225"/>
              </a:tblGrid>
              <a:tr h="1438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China </a:t>
                      </a:r>
                      <a:endParaRPr sz="32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Hokkaido</a:t>
                      </a:r>
                      <a:endParaRPr sz="32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South Korea</a:t>
                      </a:r>
                      <a:endParaRPr sz="32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1438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Tokyo</a:t>
                      </a:r>
                      <a:endParaRPr sz="32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r>
                        <a:rPr lang="en-US" sz="3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 am in（　</a:t>
                      </a:r>
                      <a:r>
                        <a:rPr lang="en-US" sz="32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Kyoto</a:t>
                      </a:r>
                      <a:r>
                        <a:rPr lang="en-US" sz="32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　）</a:t>
                      </a:r>
                      <a:endParaRPr sz="3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32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The United Kingdom</a:t>
                      </a:r>
                      <a:endParaRPr sz="32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13905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France</a:t>
                      </a:r>
                      <a:endParaRPr sz="32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Canda</a:t>
                      </a:r>
                      <a:endParaRPr sz="32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3200"/>
                        <a:buFont typeface="Arial"/>
                        <a:buNone/>
                      </a:pPr>
                      <a:r>
                        <a:rPr lang="en-US" sz="3200" u="none" cap="none" strike="noStrike">
                          <a:solidFill>
                            <a:srgbClr val="FF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Osaka</a:t>
                      </a:r>
                      <a:endParaRPr sz="3200" u="none" cap="none" strike="noStrike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98" name="Google Shape;198;p2"/>
          <p:cNvSpPr/>
          <p:nvPr/>
        </p:nvSpPr>
        <p:spPr>
          <a:xfrm>
            <a:off x="171256" y="821226"/>
            <a:ext cx="11264622" cy="11137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②　自分のいる場所を真ん中に入れ</a:t>
            </a:r>
            <a:r>
              <a:rPr b="0" i="0" lang="en-US" sz="2400" u="none" cap="none" strike="noStrike">
                <a:solidFill>
                  <a:schemeClr val="dk1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（すでに印をつけてあることになります）</a:t>
            </a:r>
            <a:endParaRPr b="0" i="0" sz="2400" u="none" cap="none" strike="noStrike">
              <a:solidFill>
                <a:schemeClr val="dk1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　他の８個の場所を</a:t>
            </a:r>
            <a:r>
              <a:rPr b="0" i="0" lang="en-US" sz="2400" u="none" cap="none" strike="noStrike">
                <a:solidFill>
                  <a:schemeClr val="dk1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自分の好きなように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ビンゴカードのマスの中に入れよう。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"/>
          <p:cNvSpPr txBox="1"/>
          <p:nvPr/>
        </p:nvSpPr>
        <p:spPr>
          <a:xfrm>
            <a:off x="0" y="175736"/>
            <a:ext cx="12673782" cy="13542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 4　今あなたどこにいるの？ビンゴゲーム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t/>
            </a:r>
            <a:endParaRPr b="1" i="0" sz="4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3"/>
          <p:cNvSpPr/>
          <p:nvPr/>
        </p:nvSpPr>
        <p:spPr>
          <a:xfrm>
            <a:off x="27366" y="1138408"/>
            <a:ext cx="12137268" cy="5507976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3"/>
          <p:cNvSpPr/>
          <p:nvPr/>
        </p:nvSpPr>
        <p:spPr>
          <a:xfrm>
            <a:off x="27366" y="957696"/>
            <a:ext cx="12454359" cy="55381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A: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　Hi 〇〇. How are you?                         </a:t>
            </a:r>
            <a:r>
              <a:rPr b="0" i="0" lang="en-US" sz="2400" u="none" cap="none" strike="noStrike">
                <a:solidFill>
                  <a:schemeClr val="dk1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is と areの使い分けに気を付けよう</a:t>
            </a:r>
            <a:endParaRPr b="1" i="0" sz="2400" u="none" cap="none" strike="noStrike">
              <a:solidFill>
                <a:schemeClr val="dk1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B: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　Hi 〇〇. I’m (good / fine / so so). And you?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A: 　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I’m (good / fine / so so). Let's try a quiz!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　　So, what is there in your place?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B: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　There </a:t>
            </a: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is/are 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〇〇, and there </a:t>
            </a: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is/are 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〇〇.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A: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　Okay, Is there anything else?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B: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　There </a:t>
            </a: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is/are 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〇〇.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A: 　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Umm…, Are you in 〇〇?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B: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　Yes, I am./　No, I am not. （当たらなかったらもう一度聞こう）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A: 　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about you? What is there in your place?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3"/>
          <p:cNvSpPr txBox="1"/>
          <p:nvPr/>
        </p:nvSpPr>
        <p:spPr>
          <a:xfrm>
            <a:off x="0" y="588364"/>
            <a:ext cx="810227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highlight>
                  <a:srgbClr val="FFFF00"/>
                </a:highlight>
                <a:latin typeface="Arial"/>
                <a:ea typeface="Arial"/>
                <a:cs typeface="Arial"/>
                <a:sym typeface="Arial"/>
              </a:rPr>
              <a:t>ペアのいる場所を当ててビンゴカードのその場所に印をつけていこう</a:t>
            </a:r>
            <a:endParaRPr b="0" i="0" sz="2000" u="none" cap="none" strike="noStrike">
              <a:solidFill>
                <a:schemeClr val="dk1"/>
              </a:solidFill>
              <a:highlight>
                <a:srgbClr val="FFFF00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7" name="Google Shape;207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51442" y="347768"/>
            <a:ext cx="3481118" cy="6401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4"/>
          <p:cNvSpPr txBox="1"/>
          <p:nvPr/>
        </p:nvSpPr>
        <p:spPr>
          <a:xfrm>
            <a:off x="135082" y="115664"/>
            <a:ext cx="12673782" cy="15081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Step 4　今あなたどこにいるの？ビンゴゲーム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t/>
            </a:r>
            <a:endParaRPr b="1" i="0" sz="4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4"/>
          <p:cNvSpPr/>
          <p:nvPr/>
        </p:nvSpPr>
        <p:spPr>
          <a:xfrm>
            <a:off x="3136739" y="1123242"/>
            <a:ext cx="8831484" cy="5254906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4"/>
          <p:cNvSpPr txBox="1"/>
          <p:nvPr/>
        </p:nvSpPr>
        <p:spPr>
          <a:xfrm>
            <a:off x="247555" y="2558656"/>
            <a:ext cx="2715610" cy="19697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Australia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 an opera house.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S PGothic"/>
              <a:ea typeface="MS PGothic"/>
              <a:cs typeface="MS PGothic"/>
              <a:sym typeface="MS P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 cute animals.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MS PGothic"/>
              <a:ea typeface="MS PGothic"/>
              <a:cs typeface="MS PGothic"/>
              <a:sym typeface="MS P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  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The Great Barrier Reef</a:t>
            </a: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4"/>
          <p:cNvSpPr/>
          <p:nvPr/>
        </p:nvSpPr>
        <p:spPr>
          <a:xfrm>
            <a:off x="247555" y="2196987"/>
            <a:ext cx="2541990" cy="3107416"/>
          </a:xfrm>
          <a:prstGeom prst="rect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4"/>
          <p:cNvSpPr txBox="1"/>
          <p:nvPr/>
        </p:nvSpPr>
        <p:spPr>
          <a:xfrm>
            <a:off x="359779" y="1735322"/>
            <a:ext cx="207140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Otoka’s card</a:t>
            </a:r>
            <a:endParaRPr b="1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4"/>
          <p:cNvSpPr txBox="1"/>
          <p:nvPr/>
        </p:nvSpPr>
        <p:spPr>
          <a:xfrm>
            <a:off x="3136739" y="1565924"/>
            <a:ext cx="9178678" cy="41688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A: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　Hi Otoka. How are you?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B: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　Hi Mai. I’m good. And you?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A: 　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I’m fine. Let's try a quiz!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　　　So, what is there in your place?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B: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　There </a:t>
            </a: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000" u="none" cap="none" strike="noStrike">
                <a:solidFill>
                  <a:schemeClr val="dk1"/>
                </a:solidFill>
                <a:highlight>
                  <a:srgbClr val="00FFFF"/>
                </a:highlight>
                <a:latin typeface="Arial"/>
                <a:ea typeface="Arial"/>
                <a:cs typeface="Arial"/>
                <a:sym typeface="Arial"/>
              </a:rPr>
              <a:t>an opera house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and there </a:t>
            </a: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are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000" u="none" cap="none" strike="noStrike">
                <a:solidFill>
                  <a:schemeClr val="dk1"/>
                </a:solidFill>
                <a:highlight>
                  <a:srgbClr val="00FFFF"/>
                </a:highlight>
                <a:latin typeface="Arial"/>
                <a:ea typeface="Arial"/>
                <a:cs typeface="Arial"/>
                <a:sym typeface="Arial"/>
              </a:rPr>
              <a:t>many cute animals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A: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　Okay, Is there anything else?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B: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　There </a:t>
            </a: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000" u="none" cap="none" strike="noStrike">
                <a:solidFill>
                  <a:schemeClr val="dk1"/>
                </a:solidFill>
                <a:highlight>
                  <a:srgbClr val="00FFFF"/>
                </a:highlight>
                <a:latin typeface="Arial"/>
                <a:ea typeface="Arial"/>
                <a:cs typeface="Arial"/>
                <a:sym typeface="Arial"/>
              </a:rPr>
              <a:t>The Great Barrier Reef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A: 　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Umm…, Are you in Australia?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B: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　Yes, I am.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0"/>
          <p:cNvSpPr txBox="1"/>
          <p:nvPr/>
        </p:nvSpPr>
        <p:spPr>
          <a:xfrm>
            <a:off x="116898" y="179293"/>
            <a:ext cx="10627302" cy="22467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Step 5　「There is」「There are」を使って文を書いてみよう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br>
              <a:rPr b="0" i="0" lang="en-US" sz="1600" u="none" cap="none" strike="noStrike">
                <a:solidFill>
                  <a:srgbClr val="000000"/>
                </a:solidFill>
                <a:latin typeface="MS PGothic"/>
                <a:ea typeface="MS PGothic"/>
                <a:cs typeface="MS PGothic"/>
                <a:sym typeface="MS PGothic"/>
              </a:rPr>
            </a:b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br>
              <a:rPr b="0" i="0" lang="en-US" sz="1600" u="none" cap="none" strike="noStrike">
                <a:solidFill>
                  <a:srgbClr val="000000"/>
                </a:solidFill>
                <a:latin typeface="MS PGothic"/>
                <a:ea typeface="MS PGothic"/>
                <a:cs typeface="MS PGothic"/>
                <a:sym typeface="MS PGothic"/>
              </a:rPr>
            </a:b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3" name="Google Shape;223;p20"/>
          <p:cNvCxnSpPr/>
          <p:nvPr/>
        </p:nvCxnSpPr>
        <p:spPr>
          <a:xfrm>
            <a:off x="654627" y="3054927"/>
            <a:ext cx="9382991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4" name="Google Shape;224;p20"/>
          <p:cNvCxnSpPr/>
          <p:nvPr/>
        </p:nvCxnSpPr>
        <p:spPr>
          <a:xfrm>
            <a:off x="654627" y="4641272"/>
            <a:ext cx="9382991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7214391f15_0_25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Today's goal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t/>
            </a:r>
            <a:endParaRPr/>
          </a:p>
        </p:txBody>
      </p:sp>
      <p:sp>
        <p:nvSpPr>
          <p:cNvPr id="93" name="Google Shape;93;g37214391f15_0_25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en-US" sz="4200"/>
              <a:t>自分のいる場所を説明しよう！</a:t>
            </a:r>
            <a:endParaRPr sz="4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7214391f15_0_15"/>
          <p:cNvSpPr txBox="1"/>
          <p:nvPr>
            <p:ph type="ctrTitle"/>
          </p:nvPr>
        </p:nvSpPr>
        <p:spPr>
          <a:xfrm>
            <a:off x="1524000" y="1122368"/>
            <a:ext cx="9144000" cy="94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Step 1</a:t>
            </a:r>
            <a:endParaRPr/>
          </a:p>
        </p:txBody>
      </p:sp>
      <p:sp>
        <p:nvSpPr>
          <p:cNvPr id="99" name="Google Shape;99;g37214391f15_0_15"/>
          <p:cNvSpPr txBox="1"/>
          <p:nvPr>
            <p:ph idx="1" type="subTitle"/>
          </p:nvPr>
        </p:nvSpPr>
        <p:spPr>
          <a:xfrm>
            <a:off x="1524000" y="3602050"/>
            <a:ext cx="101472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r>
              <a:rPr lang="en-US" sz="3400"/>
              <a:t>二人の会話を聞いて聞き取れたことをメモしよう！</a:t>
            </a:r>
            <a:endParaRPr sz="3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g37214391f15_0_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300" y="3929074"/>
            <a:ext cx="3741476" cy="2427275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g37214391f15_0_10"/>
          <p:cNvSpPr txBox="1"/>
          <p:nvPr/>
        </p:nvSpPr>
        <p:spPr>
          <a:xfrm>
            <a:off x="5689600" y="679450"/>
            <a:ext cx="2971800" cy="28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" name="Google Shape;106;g37214391f15_0_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49275" y="811250"/>
            <a:ext cx="9314075" cy="489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7214391f15_0_5"/>
          <p:cNvSpPr txBox="1"/>
          <p:nvPr/>
        </p:nvSpPr>
        <p:spPr>
          <a:xfrm>
            <a:off x="0" y="2709312"/>
            <a:ext cx="79248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2" name="Google Shape;112;g37214391f15_0_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27697" y="1107482"/>
            <a:ext cx="6903151" cy="464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g37214391f15_0_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3479392"/>
            <a:ext cx="3743426" cy="337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g37214391f15_0_5"/>
          <p:cNvSpPr txBox="1"/>
          <p:nvPr/>
        </p:nvSpPr>
        <p:spPr>
          <a:xfrm>
            <a:off x="0" y="2720622"/>
            <a:ext cx="121920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5" name="Google Shape;115;g37214391f15_0_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23200" y="1877575"/>
            <a:ext cx="1601825" cy="1601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g7ab292087740a23c_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18356" y="1145822"/>
            <a:ext cx="8551325" cy="513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7ab292087740a23c_7"/>
          <p:cNvSpPr txBox="1"/>
          <p:nvPr/>
        </p:nvSpPr>
        <p:spPr>
          <a:xfrm>
            <a:off x="0" y="2720622"/>
            <a:ext cx="121920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" name="Google Shape;126;g7ab292087740a23c_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0445" y="555611"/>
            <a:ext cx="3028950" cy="1514475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g7ab292087740a23c_7"/>
          <p:cNvSpPr txBox="1"/>
          <p:nvPr/>
        </p:nvSpPr>
        <p:spPr>
          <a:xfrm>
            <a:off x="0" y="3793067"/>
            <a:ext cx="121920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" name="Google Shape;128;g7ab292087740a23c_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4010378" y="818450"/>
            <a:ext cx="7696200" cy="522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7ab292087740a23c_14"/>
          <p:cNvSpPr txBox="1"/>
          <p:nvPr/>
        </p:nvSpPr>
        <p:spPr>
          <a:xfrm>
            <a:off x="0" y="2720622"/>
            <a:ext cx="121920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4" name="Google Shape;134;g7ab292087740a23c_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53100" y="1275650"/>
            <a:ext cx="7795525" cy="4380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7ab292087740a23c_19"/>
          <p:cNvSpPr txBox="1"/>
          <p:nvPr/>
        </p:nvSpPr>
        <p:spPr>
          <a:xfrm>
            <a:off x="0" y="2720622"/>
            <a:ext cx="12192000" cy="6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" name="Google Shape;140;g7ab292087740a23c_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70813" y="2"/>
            <a:ext cx="9250375" cy="7461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2025-07-27T15:00:13Z</dcterms:created>
  <dc:creator>Otoka MORI</dc:creator>
</cp:coreProperties>
</file>