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8" roundtripDataSignature="AMtx7mgB/8c7lNiwsR2+FAdRu5uf3TGq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27E4644-A61B-4CE6-ACFC-865B2E845AD5}">
  <a:tblStyle styleId="{327E4644-A61B-4CE6-ACFC-865B2E845AD5}" styleName="Table_0">
    <a:wholeTbl>
      <a:tcTxStyle b="off" i="off">
        <a:font>
          <a:latin typeface="游ゴシック"/>
          <a:ea typeface="游ゴシック"/>
          <a:cs typeface="游ゴシック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fill>
          <a:solidFill>
            <a:srgbClr val="CAD1D8"/>
          </a:solidFill>
        </a:fill>
      </a:tcStyle>
    </a:band1H>
    <a:band2H>
      <a:tcTxStyle/>
    </a:band2H>
    <a:band1V>
      <a:tcTxStyle/>
      <a:tcStyle>
        <a:fill>
          <a:solidFill>
            <a:srgbClr val="CAD1D8"/>
          </a:solidFill>
        </a:fill>
      </a:tcStyle>
    </a:band1V>
    <a:band2V>
      <a:tcTxStyle/>
    </a:band2V>
    <a:lastCol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408E3BE7-6031-4F5E-8EA7-4087FFC38AA2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customschemas.google.com/relationships/presentationmetadata" Target="meta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ba8cdc06f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ba8cdc06f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3ba8cdc06fe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0" name="Google Shape;30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Relationship Id="rId4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5.png"/><Relationship Id="rId10" Type="http://schemas.openxmlformats.org/officeDocument/2006/relationships/image" Target="../media/image11.jpg"/><Relationship Id="rId9" Type="http://schemas.openxmlformats.org/officeDocument/2006/relationships/image" Target="../media/image4.jpg"/><Relationship Id="rId5" Type="http://schemas.openxmlformats.org/officeDocument/2006/relationships/image" Target="../media/image16.jpg"/><Relationship Id="rId6" Type="http://schemas.openxmlformats.org/officeDocument/2006/relationships/image" Target="../media/image7.jpg"/><Relationship Id="rId7" Type="http://schemas.openxmlformats.org/officeDocument/2006/relationships/image" Target="../media/image19.jpg"/><Relationship Id="rId8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ba8cdc06fe_0_0"/>
          <p:cNvSpPr txBox="1"/>
          <p:nvPr>
            <p:ph type="ctrTitle"/>
          </p:nvPr>
        </p:nvSpPr>
        <p:spPr>
          <a:xfrm>
            <a:off x="-244850" y="1020838"/>
            <a:ext cx="9144000" cy="2387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home stay</a:t>
            </a:r>
            <a:endParaRPr/>
          </a:p>
        </p:txBody>
      </p:sp>
      <p:sp>
        <p:nvSpPr>
          <p:cNvPr id="90" name="Google Shape;90;g3ba8cdc06fe_0_0"/>
          <p:cNvSpPr txBox="1"/>
          <p:nvPr>
            <p:ph idx="1" type="subTitle"/>
          </p:nvPr>
        </p:nvSpPr>
        <p:spPr>
          <a:xfrm>
            <a:off x="16125" y="3515044"/>
            <a:ext cx="9144000" cy="79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ーホームステイをするならどこに行きたい？ー</a:t>
            </a:r>
            <a:endParaRPr/>
          </a:p>
        </p:txBody>
      </p:sp>
      <p:pic>
        <p:nvPicPr>
          <p:cNvPr descr="ホームステイのイラスト（西洋） | かわいいフリー素材集 いらすとや" id="91" name="Google Shape;91;g3ba8cdc06fe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28708" y="3226025"/>
            <a:ext cx="3912658" cy="353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0" name="Google Shape;160;p9"/>
          <p:cNvGraphicFramePr/>
          <p:nvPr/>
        </p:nvGraphicFramePr>
        <p:xfrm>
          <a:off x="0" y="7669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{408E3BE7-6031-4F5E-8EA7-4087FFC38AA2}</a:tableStyleId>
              </a:tblPr>
              <a:tblGrid>
                <a:gridCol w="4063525"/>
                <a:gridCol w="4063525"/>
                <a:gridCol w="4064950"/>
              </a:tblGrid>
              <a:tr h="722725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Sakura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Kenta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64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ホームステイした国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Australia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オーストラリア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047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何を食べる？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Cereal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シリアル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1399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何を楽しむ？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Enjoy holding parties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パーティーを開くことを楽しむ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359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その国では何をしなければならなかった？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Have to save water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節水をしなければならない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1" name="Google Shape;161;p9"/>
          <p:cNvSpPr/>
          <p:nvPr/>
        </p:nvSpPr>
        <p:spPr>
          <a:xfrm>
            <a:off x="189558" y="101150"/>
            <a:ext cx="9005992" cy="984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1   ホームステイを終え、日本に帰国したSakura とKentaの会話を聞いて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分かったことを下のリストにまとめよう。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6" name="Google Shape;166;p10"/>
          <p:cNvGraphicFramePr/>
          <p:nvPr/>
        </p:nvGraphicFramePr>
        <p:xfrm>
          <a:off x="0" y="7669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{408E3BE7-6031-4F5E-8EA7-4087FFC38AA2}</a:tableStyleId>
              </a:tblPr>
              <a:tblGrid>
                <a:gridCol w="4063525"/>
                <a:gridCol w="4063525"/>
                <a:gridCol w="4064950"/>
              </a:tblGrid>
              <a:tr h="722725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Sakura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Kenta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64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ホームステイした国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Australia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オーストラリア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America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アメリカ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047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何を食べる？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Cereal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シリアル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1399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何を楽しむ？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Enjoy holding parties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パーティーを開くことを楽しむ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359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その国では何をしなければならなかった？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Have to save water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節水をしなければならない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7" name="Google Shape;167;p10"/>
          <p:cNvSpPr/>
          <p:nvPr/>
        </p:nvSpPr>
        <p:spPr>
          <a:xfrm>
            <a:off x="189558" y="101150"/>
            <a:ext cx="9005992" cy="984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1   ホームステイを終え、日本に帰国したSakura とKentaの会話を聞いて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分かったことを下のリストにまとめよう。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2" name="Google Shape;172;p11"/>
          <p:cNvGraphicFramePr/>
          <p:nvPr/>
        </p:nvGraphicFramePr>
        <p:xfrm>
          <a:off x="0" y="7669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{408E3BE7-6031-4F5E-8EA7-4087FFC38AA2}</a:tableStyleId>
              </a:tblPr>
              <a:tblGrid>
                <a:gridCol w="4063525"/>
                <a:gridCol w="4063525"/>
                <a:gridCol w="4064950"/>
              </a:tblGrid>
              <a:tr h="722725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Sakura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Kenta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64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ホームステイした国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Australia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オーストラリア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America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アメリカ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047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何を食べる？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Cereal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シリアル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Fast food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ファストフード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1399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何を楽しむ？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Enjoy holding parties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パーティーを開くことを楽しむ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359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その国では何をしなければならなかった？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Have to save water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節水をしなければならない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73" name="Google Shape;173;p11"/>
          <p:cNvSpPr/>
          <p:nvPr/>
        </p:nvSpPr>
        <p:spPr>
          <a:xfrm>
            <a:off x="189558" y="101150"/>
            <a:ext cx="9005992" cy="984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1   ホームステイを終え、日本に帰国したSakura とKentaの会話を聞いて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分かったことを下のリストにまとめよう。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8" name="Google Shape;178;p12"/>
          <p:cNvGraphicFramePr/>
          <p:nvPr/>
        </p:nvGraphicFramePr>
        <p:xfrm>
          <a:off x="0" y="7669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{408E3BE7-6031-4F5E-8EA7-4087FFC38AA2}</a:tableStyleId>
              </a:tblPr>
              <a:tblGrid>
                <a:gridCol w="4063525"/>
                <a:gridCol w="4063525"/>
                <a:gridCol w="4064950"/>
              </a:tblGrid>
              <a:tr h="722725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Sakura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Kenta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64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ホームステイした国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Australia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オーストラリア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America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アメリカ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047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何を食べる？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Cereal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シリアル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Fast food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ファストフード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1399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何を楽しむ？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Enjoy holding parties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パーティーを開くことを楽しむ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Enjoy watching TV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テレビを見ることを楽しむ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359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その国では何をしなければならなかった？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Have to save water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節水をしなければならない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79" name="Google Shape;179;p12"/>
          <p:cNvSpPr/>
          <p:nvPr/>
        </p:nvSpPr>
        <p:spPr>
          <a:xfrm>
            <a:off x="189558" y="101150"/>
            <a:ext cx="9005992" cy="984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1   ホームステイを終え、日本に帰国したSakura とKentaの会話を聞いて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分かったことを下のリストにまとめよう。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" name="Google Shape;184;p13"/>
          <p:cNvGraphicFramePr/>
          <p:nvPr/>
        </p:nvGraphicFramePr>
        <p:xfrm>
          <a:off x="0" y="7669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{408E3BE7-6031-4F5E-8EA7-4087FFC38AA2}</a:tableStyleId>
              </a:tblPr>
              <a:tblGrid>
                <a:gridCol w="4063525"/>
                <a:gridCol w="4063525"/>
                <a:gridCol w="4064950"/>
              </a:tblGrid>
              <a:tr h="722725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Sakura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Kenta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64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ホームステイした国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Australia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オーストラリア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America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アメリカ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047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何を食べる？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Cereal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シリアル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Fast food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ファストフード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1399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何を楽しむ？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Enjoy holding parties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パーティーを開くことを楽しむ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Enjoy watching TV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テレビを見ることを楽しむ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359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その国では何をしなければならなかった？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Have to save water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節水をしなければならない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Have to pay a tip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チップを払わなくてはいけない 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5" name="Google Shape;185;p13"/>
          <p:cNvSpPr/>
          <p:nvPr/>
        </p:nvSpPr>
        <p:spPr>
          <a:xfrm>
            <a:off x="189558" y="101150"/>
            <a:ext cx="9005992" cy="984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1   ホームステイを終え、日本に帰国したSakura とKentaの会話を聞いて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分かったことを下のリストにまとめよう。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0" name="Google Shape;190;p14"/>
          <p:cNvGraphicFramePr/>
          <p:nvPr/>
        </p:nvGraphicFramePr>
        <p:xfrm>
          <a:off x="1582993" y="13003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{408E3BE7-6031-4F5E-8EA7-4087FFC38AA2}</a:tableStyleId>
              </a:tblPr>
              <a:tblGrid>
                <a:gridCol w="4965300"/>
                <a:gridCol w="4404850"/>
              </a:tblGrid>
              <a:tr h="1143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ホームステイをしてみたい国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143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その国の人は何を食べる？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103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その国の人は何を楽しむ？（enjoy ~ing）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103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その国では何をしなければならない？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(have to)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1" name="Google Shape;191;p14"/>
          <p:cNvSpPr/>
          <p:nvPr/>
        </p:nvSpPr>
        <p:spPr>
          <a:xfrm>
            <a:off x="189558" y="255038"/>
            <a:ext cx="9100568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自分がホームステイをしてみたい国について調べたことをまとめよう。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6" name="Google Shape;196;p15"/>
          <p:cNvGraphicFramePr/>
          <p:nvPr/>
        </p:nvGraphicFramePr>
        <p:xfrm>
          <a:off x="1582993" y="13003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{408E3BE7-6031-4F5E-8EA7-4087FFC38AA2}</a:tableStyleId>
              </a:tblPr>
              <a:tblGrid>
                <a:gridCol w="4965300"/>
                <a:gridCol w="4404850"/>
              </a:tblGrid>
              <a:tr h="1143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ホームステイをしてみたい国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オーストラリア</a:t>
                      </a:r>
                      <a:endParaRPr sz="20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143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その国の人は何を食べる？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シリアル</a:t>
                      </a:r>
                      <a:endParaRPr sz="20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103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その国の人は何を楽しむ？（enjoy ~ing）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パーティーを開くことを楽しむ</a:t>
                      </a:r>
                      <a:endParaRPr sz="20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103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その国では何をしなければならない？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(have to)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節水をしなければならない</a:t>
                      </a:r>
                      <a:endParaRPr sz="20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7" name="Google Shape;197;p15"/>
          <p:cNvSpPr/>
          <p:nvPr/>
        </p:nvSpPr>
        <p:spPr>
          <a:xfrm>
            <a:off x="189558" y="255038"/>
            <a:ext cx="9100568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自分がホームステイをしてみたい国について調べたことをまとめよう。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星 単色塗りつぶし" id="198" name="Google Shape;19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39120" y="47494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星 単色塗りつぶし" id="199" name="Google Shape;19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160" y="549148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6"/>
          <p:cNvSpPr/>
          <p:nvPr/>
        </p:nvSpPr>
        <p:spPr>
          <a:xfrm>
            <a:off x="179726" y="146506"/>
            <a:ext cx="7702750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 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2でまとめたことをもとに、以下の質問に答えよう。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6"/>
          <p:cNvSpPr txBox="1"/>
          <p:nvPr/>
        </p:nvSpPr>
        <p:spPr>
          <a:xfrm>
            <a:off x="179726" y="843677"/>
            <a:ext cx="8908026" cy="51706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Which country do you choose for your homestay？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 people there eat？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people in there enjoy？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What do you have to do in the country?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ホームステイのイラスト（西洋） | かわいいフリー素材集 いらすとや" id="206" name="Google Shape;20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30765" y="2889938"/>
            <a:ext cx="4617937" cy="41735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星 単色塗りつぶし" id="207" name="Google Shape;20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0240" y="8941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星 単色塗りつぶし" id="208" name="Google Shape;20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08640" y="214884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7"/>
          <p:cNvSpPr/>
          <p:nvPr/>
        </p:nvSpPr>
        <p:spPr>
          <a:xfrm>
            <a:off x="179726" y="146506"/>
            <a:ext cx="7702750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 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2でまとめたことをもとに、以下の質問に答えよう。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7"/>
          <p:cNvSpPr txBox="1"/>
          <p:nvPr/>
        </p:nvSpPr>
        <p:spPr>
          <a:xfrm>
            <a:off x="399845" y="1747805"/>
            <a:ext cx="8908026" cy="4431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Which country do you choose for your homestay？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r>
              <a:rPr lang="en-US" sz="24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 choose Australia.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 startAt="2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 people there eat？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r>
              <a:rPr lang="en-US" sz="24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They eat cereal.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 startAt="3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people in there enjoy？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r>
              <a:rPr lang="en-US" sz="24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They enjoy holding parties.</a:t>
            </a:r>
            <a:endParaRPr sz="2400" u="sng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What do you have to do in the country?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r>
              <a:rPr lang="en-US" sz="24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 have to save water.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7"/>
          <p:cNvSpPr txBox="1"/>
          <p:nvPr/>
        </p:nvSpPr>
        <p:spPr>
          <a:xfrm flipH="1">
            <a:off x="399845" y="1147430"/>
            <a:ext cx="197972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EX</a:t>
            </a:r>
            <a:endParaRPr b="1" sz="2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ホームステイのイラスト（西洋） | かわいいフリー素材集 いらすとや" id="216" name="Google Shape;21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9208" y="3429000"/>
            <a:ext cx="3912658" cy="353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8"/>
          <p:cNvSpPr txBox="1"/>
          <p:nvPr/>
        </p:nvSpPr>
        <p:spPr>
          <a:xfrm>
            <a:off x="117986" y="102324"/>
            <a:ext cx="11297265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4　Step 2, Step 3で用意した情報を友達に伝えあい、得た情報をリストにまとめよう。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8"/>
          <p:cNvSpPr/>
          <p:nvPr/>
        </p:nvSpPr>
        <p:spPr>
          <a:xfrm>
            <a:off x="558253" y="881756"/>
            <a:ext cx="9085007" cy="5552541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8"/>
          <p:cNvSpPr txBox="1"/>
          <p:nvPr/>
        </p:nvSpPr>
        <p:spPr>
          <a:xfrm>
            <a:off x="607413" y="849047"/>
            <a:ext cx="9370142" cy="60089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 Dialog          </a:t>
            </a:r>
            <a:r>
              <a:rPr b="1" lang="en-US" sz="18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Your answer</a:t>
            </a: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b="1" lang="en-US" sz="1800">
                <a:solidFill>
                  <a:schemeClr val="dk1"/>
                </a:solidFill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Conversation strategy</a:t>
            </a: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Winner     </a:t>
            </a: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Hi ○○. How are you?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Hi ○○. I’m </a:t>
            </a:r>
            <a:r>
              <a:rPr lang="en-US" sz="18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(fine/great/so so/)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So, which country do you choose for your homestay?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chose </a:t>
            </a:r>
            <a:r>
              <a:rPr lang="en-US" sz="18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○○.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That’s a great choice. Tell me about the lifestyle and culture of people there.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So, what do people there eat?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They eat </a:t>
            </a:r>
            <a:r>
              <a:rPr lang="en-US" sz="18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○○.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1800">
                <a:solidFill>
                  <a:schemeClr val="dk1"/>
                </a:solidFill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Sounds delicious.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 people there enjoy?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They enjoy </a:t>
            </a:r>
            <a:r>
              <a:rPr lang="en-US" sz="18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○○.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1800">
                <a:solidFill>
                  <a:schemeClr val="dk1"/>
                </a:solidFill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Great.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 you have to do in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  I have to </a:t>
            </a:r>
            <a:r>
              <a:rPr lang="en-US" sz="18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○○.</a:t>
            </a:r>
            <a:endParaRPr sz="1800">
              <a:solidFill>
                <a:schemeClr val="dk1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  </a:t>
            </a:r>
            <a:r>
              <a:rPr lang="en-US" sz="1800">
                <a:solidFill>
                  <a:schemeClr val="dk1"/>
                </a:solidFill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Oh, really?</a:t>
            </a:r>
            <a:endParaRPr sz="1800">
              <a:solidFill>
                <a:schemeClr val="dk1"/>
              </a:solidFill>
              <a:highlight>
                <a:srgbClr val="00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  How about you?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(Change the role)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39760" y="3264899"/>
            <a:ext cx="3952240" cy="36627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星 単色塗りつぶし" id="225" name="Google Shape;22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50880" y="102324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カレンダー&#10;&#10;自動的に生成された説明" id="97" name="Google Shape;97;p1"/>
          <p:cNvPicPr preferRelativeResize="0"/>
          <p:nvPr/>
        </p:nvPicPr>
        <p:blipFill rotWithShape="1">
          <a:blip r:embed="rId3">
            <a:alphaModFix/>
          </a:blip>
          <a:srcRect b="0" l="0" r="0" t="4436"/>
          <a:stretch/>
        </p:blipFill>
        <p:spPr>
          <a:xfrm rot="-5400000">
            <a:off x="2666703" y="-2666702"/>
            <a:ext cx="6858598" cy="12192002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"/>
          <p:cNvSpPr/>
          <p:nvPr/>
        </p:nvSpPr>
        <p:spPr>
          <a:xfrm>
            <a:off x="1268721" y="2113472"/>
            <a:ext cx="9831538" cy="2291379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512377" y="1910272"/>
            <a:ext cx="9344225" cy="46935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rgbClr val="0A3041"/>
                </a:solidFill>
                <a:latin typeface="Arial"/>
                <a:ea typeface="Arial"/>
                <a:cs typeface="Arial"/>
                <a:sym typeface="Arial"/>
              </a:rPr>
              <a:t>Today’s　Goal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0A304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A3041"/>
                </a:solidFill>
                <a:latin typeface="Arial"/>
                <a:ea typeface="Arial"/>
                <a:cs typeface="Arial"/>
                <a:sym typeface="Arial"/>
              </a:rPr>
              <a:t>海外との生活習慣や文化の違いを知り、</a:t>
            </a:r>
            <a:endParaRPr sz="3500">
              <a:solidFill>
                <a:srgbClr val="0A304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A3041"/>
                </a:solidFill>
                <a:latin typeface="Arial"/>
                <a:ea typeface="Arial"/>
                <a:cs typeface="Arial"/>
                <a:sym typeface="Arial"/>
              </a:rPr>
              <a:t>取るべき行動について考えを伝えることができる</a:t>
            </a:r>
            <a:endParaRPr sz="3500">
              <a:solidFill>
                <a:srgbClr val="0A304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A304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A304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地球 枠線" id="100" name="Google Shape;10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85004" y="2443664"/>
            <a:ext cx="1158056" cy="1158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9"/>
          <p:cNvSpPr txBox="1"/>
          <p:nvPr/>
        </p:nvSpPr>
        <p:spPr>
          <a:xfrm>
            <a:off x="117986" y="102324"/>
            <a:ext cx="11297265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4　Step 2, Step 3で用意した情報を友達に伝えあい、得た情報をリストにまとめよう。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39760" y="3264899"/>
            <a:ext cx="3952240" cy="36627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星 単色塗りつぶし" id="232" name="Google Shape;23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50880" y="102324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9"/>
          <p:cNvSpPr/>
          <p:nvPr/>
        </p:nvSpPr>
        <p:spPr>
          <a:xfrm>
            <a:off x="519880" y="1240257"/>
            <a:ext cx="9409471" cy="2337553"/>
          </a:xfrm>
          <a:prstGeom prst="rect">
            <a:avLst/>
          </a:prstGeom>
          <a:solidFill>
            <a:srgbClr val="FFFF99"/>
          </a:solidFill>
          <a:ln cap="flat" cmpd="sng" w="19050">
            <a:solidFill>
              <a:srgbClr val="FFFF9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＜Communication Strategies＞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間をつなぐ（えーと。あの～。）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Well…  Um…　Uh…  Hmm…  Let's see.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相手の言ったことを確かめる（シャドーイング）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（例）</a:t>
            </a:r>
            <a:r>
              <a:rPr b="1" i="0" lang="en-US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do you study? →</a:t>
            </a:r>
            <a:r>
              <a:rPr b="1" i="0" lang="en-US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相手の言ったことにうなずく（ええ。うんうん。そのとおり。）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Yes. Uh-huh. That's right.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驚きをつたえる（え、本当に？わぁ、すごいね！）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Oh, really? Wow! 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興味を示す（私も。おもしろいね。いいね。）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Me, too! That's interesting! That's great!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0"/>
          <p:cNvSpPr txBox="1"/>
          <p:nvPr/>
        </p:nvSpPr>
        <p:spPr>
          <a:xfrm>
            <a:off x="117986" y="102324"/>
            <a:ext cx="11297265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4　Step 2, Step 3で用意した情報を友達に伝えあい、得た情報をリストにまとめよう。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0"/>
          <p:cNvSpPr/>
          <p:nvPr/>
        </p:nvSpPr>
        <p:spPr>
          <a:xfrm>
            <a:off x="558253" y="881756"/>
            <a:ext cx="9085007" cy="5552541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0"/>
          <p:cNvSpPr txBox="1"/>
          <p:nvPr/>
        </p:nvSpPr>
        <p:spPr>
          <a:xfrm>
            <a:off x="607413" y="849047"/>
            <a:ext cx="9370142" cy="60089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 Dialog          </a:t>
            </a:r>
            <a:r>
              <a:rPr b="1" lang="en-US" sz="18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Your answer</a:t>
            </a: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b="1" lang="en-US" sz="1800">
                <a:solidFill>
                  <a:schemeClr val="dk1"/>
                </a:solidFill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Conversation strategy</a:t>
            </a: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Winner     </a:t>
            </a: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Hi Otoka. How are you?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Hi Taiyo. I’m </a:t>
            </a:r>
            <a:r>
              <a:rPr lang="en-US" sz="18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(fine)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So, which country do you choose for your homestay?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chose </a:t>
            </a:r>
            <a:r>
              <a:rPr lang="en-US" sz="18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Australia.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That’s a great choice. Tell me about the lifestyle and culture of people there.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So, what do people there eat?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They eat </a:t>
            </a:r>
            <a:r>
              <a:rPr lang="en-US" sz="18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Cereal.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1800">
                <a:solidFill>
                  <a:schemeClr val="dk1"/>
                </a:solidFill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Sounds delicious.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 people there enjoy?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They enjoy </a:t>
            </a:r>
            <a:r>
              <a:rPr lang="en-US" sz="18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holding parties.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1800">
                <a:solidFill>
                  <a:schemeClr val="dk1"/>
                </a:solidFill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Great.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 you have to do in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  I have to </a:t>
            </a:r>
            <a:r>
              <a:rPr lang="en-US" sz="18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save water.</a:t>
            </a:r>
            <a:endParaRPr sz="1800">
              <a:solidFill>
                <a:schemeClr val="dk1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  </a:t>
            </a:r>
            <a:r>
              <a:rPr lang="en-US" sz="1800">
                <a:solidFill>
                  <a:schemeClr val="dk1"/>
                </a:solidFill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Oh, really? That sounds hard.</a:t>
            </a:r>
            <a:endParaRPr sz="1800">
              <a:solidFill>
                <a:schemeClr val="dk1"/>
              </a:solidFill>
              <a:highlight>
                <a:srgbClr val="00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  How about you?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(Change the role)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1" name="Google Shape;24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39760" y="3264899"/>
            <a:ext cx="3952240" cy="36627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星 単色塗りつぶし" id="242" name="Google Shape;242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50880" y="102324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1"/>
          <p:cNvSpPr txBox="1"/>
          <p:nvPr/>
        </p:nvSpPr>
        <p:spPr>
          <a:xfrm>
            <a:off x="117986" y="102324"/>
            <a:ext cx="11297265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4　Step 2, Step 3で用意した情報を友達に伝えあい、得た情報をリストにまとめよう。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48" name="Google Shape;248;p21"/>
          <p:cNvGraphicFramePr/>
          <p:nvPr/>
        </p:nvGraphicFramePr>
        <p:xfrm>
          <a:off x="511277" y="92824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{408E3BE7-6031-4F5E-8EA7-4087FFC38AA2}</a:tableStyleId>
              </a:tblPr>
              <a:tblGrid>
                <a:gridCol w="2239400"/>
                <a:gridCol w="2259725"/>
                <a:gridCol w="2259725"/>
                <a:gridCol w="2259725"/>
                <a:gridCol w="2259725"/>
              </a:tblGrid>
              <a:tr h="969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友達の名前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国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食べ物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楽しむこと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しなければならないこと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517600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Otoka </a:t>
                      </a:r>
                      <a:endParaRPr sz="32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Australia</a:t>
                      </a:r>
                      <a:endParaRPr sz="32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Cereal</a:t>
                      </a:r>
                      <a:endParaRPr sz="32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Holding parties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Save water</a:t>
                      </a:r>
                      <a:endParaRPr sz="32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517600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467550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37186" y="0"/>
            <a:ext cx="3054814" cy="283103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6" name="Google Shape;106;p2"/>
          <p:cNvGraphicFramePr/>
          <p:nvPr/>
        </p:nvGraphicFramePr>
        <p:xfrm>
          <a:off x="0" y="88392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{327E4644-A61B-4CE6-ACFC-865B2E845AD5}</a:tableStyleId>
              </a:tblPr>
              <a:tblGrid>
                <a:gridCol w="12192000"/>
              </a:tblGrid>
              <a:tr h="1209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highlight>
                            <a:srgbClr val="FFFF00"/>
                          </a:highlight>
                        </a:rPr>
                        <a:t>流暢さ</a:t>
                      </a:r>
                      <a:r>
                        <a:rPr lang="en-US" sz="2000" u="none" cap="none" strike="noStrike"/>
                        <a:t> </a:t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/>
                        <a:t>ワークシートを見ずに２分間自然な会話ができた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4175" marL="54175">
                    <a:noFill/>
                  </a:tcPr>
                </a:tc>
              </a:tr>
              <a:tr h="1209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highlight>
                            <a:srgbClr val="FFFF00"/>
                          </a:highlight>
                        </a:rPr>
                        <a:t>やりとり</a:t>
                      </a:r>
                      <a:endParaRPr sz="2000" u="none" cap="none" strike="noStrike">
                        <a:highlight>
                          <a:srgbClr val="FFFF00"/>
                        </a:highlight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/>
                        <a:t>Communication　strategy や　Follow-up questionを効果的に使って自然な会話の流れを作ることができた。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4175" marL="54175">
                    <a:noFill/>
                  </a:tcPr>
                </a:tc>
              </a:tr>
              <a:tr h="1209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highlight>
                            <a:srgbClr val="FFFF00"/>
                          </a:highlight>
                        </a:rPr>
                        <a:t>言語材料の活用</a:t>
                      </a:r>
                      <a:endParaRPr sz="2000" u="none" cap="none" strike="noStrike">
                        <a:highlight>
                          <a:srgbClr val="FFFF00"/>
                        </a:highlight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/>
                        <a:t>既習の文法事項を十分に理解し、いろいろな表現を会話の中で正しく活用することができていた。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4175" marL="54175">
                    <a:noFill/>
                  </a:tcPr>
                </a:tc>
              </a:tr>
              <a:tr h="1209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highlight>
                            <a:srgbClr val="FFFF00"/>
                          </a:highlight>
                        </a:rPr>
                        <a:t>声の大きさ、アイコンタクト</a:t>
                      </a:r>
                      <a:endParaRPr sz="2000" u="none" cap="none" strike="noStrike">
                        <a:highlight>
                          <a:srgbClr val="FFFF00"/>
                        </a:highlight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はっきりと聞こえやすい声の大きさで,アイコンタクトをしながら自然な笑顔で話すことができていた。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4175" marL="54175">
                    <a:noFill/>
                  </a:tcPr>
                </a:tc>
              </a:tr>
              <a:tr h="1209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highlight>
                            <a:srgbClr val="FFFF00"/>
                          </a:highlight>
                        </a:rPr>
                        <a:t>発音</a:t>
                      </a:r>
                      <a:endParaRPr sz="2000" u="none" cap="none" strike="noStrike">
                        <a:highlight>
                          <a:srgbClr val="FFFF00"/>
                        </a:highlight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ネイティブに近い英語らしい発音、イントネーション、アクセントを心がけることができていた。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4175" marL="54175">
                    <a:noFill/>
                  </a:tcPr>
                </a:tc>
              </a:tr>
            </a:tbl>
          </a:graphicData>
        </a:graphic>
      </p:graphicFrame>
      <p:sp>
        <p:nvSpPr>
          <p:cNvPr id="107" name="Google Shape;107;p2"/>
          <p:cNvSpPr txBox="1"/>
          <p:nvPr/>
        </p:nvSpPr>
        <p:spPr>
          <a:xfrm>
            <a:off x="152400" y="91440"/>
            <a:ext cx="30364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Speaking Test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80709" y="2418734"/>
            <a:ext cx="4111291" cy="27408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3" name="Google Shape;113;p3"/>
          <p:cNvGraphicFramePr/>
          <p:nvPr/>
        </p:nvGraphicFramePr>
        <p:xfrm>
          <a:off x="0" y="860771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{327E4644-A61B-4CE6-ACFC-865B2E845AD5}</a:tableStyleId>
              </a:tblPr>
              <a:tblGrid>
                <a:gridCol w="12192000"/>
              </a:tblGrid>
              <a:tr h="1764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highlight>
                            <a:srgbClr val="FFFF00"/>
                          </a:highlight>
                        </a:rPr>
                        <a:t>内容</a:t>
                      </a:r>
                      <a:r>
                        <a:rPr lang="en-US" sz="2000" u="none" cap="none" strike="noStrike"/>
                        <a:t> 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/>
                        <a:t>Model dialog以外の文も使い、自分で考えたオリジナルの英文をたくさん入れて、とても個性的な内容になっている。</a:t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/>
                        <a:t>構成にまとまりがあり、文の流れもスムーズで分かりやすい内容になっている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4175" marL="54175">
                    <a:noFill/>
                  </a:tcPr>
                </a:tc>
              </a:tr>
              <a:tr h="1411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highlight>
                            <a:srgbClr val="FFFF00"/>
                          </a:highlight>
                        </a:rPr>
                        <a:t>語数</a:t>
                      </a:r>
                      <a:endParaRPr sz="2000" u="none" cap="none" strike="noStrike">
                        <a:highlight>
                          <a:srgbClr val="FFFF00"/>
                        </a:highlight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/>
                        <a:t>90字以上 (3)　　　70字以上 (2)　　　50字以下 (1)</a:t>
                      </a:r>
                      <a:endParaRPr/>
                    </a:p>
                  </a:txBody>
                  <a:tcPr marT="0" marB="0" marR="54175" marL="54175">
                    <a:noFill/>
                  </a:tcPr>
                </a:tc>
              </a:tr>
              <a:tr h="13999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highlight>
                            <a:srgbClr val="FFFF00"/>
                          </a:highlight>
                        </a:rPr>
                        <a:t>言語材料の活用</a:t>
                      </a:r>
                      <a:endParaRPr sz="2000" u="none" cap="none" strike="noStrike">
                        <a:highlight>
                          <a:srgbClr val="FFFF00"/>
                        </a:highlight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/>
                        <a:t>既習の文法事項を十分に理解し、</a:t>
                      </a: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いろいろな表現をFun Essayの中で正しく活用することができていた。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4175" marL="54175">
                    <a:noFill/>
                  </a:tcPr>
                </a:tc>
              </a:tr>
              <a:tr h="13999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highlight>
                            <a:srgbClr val="FFFF00"/>
                          </a:highlight>
                        </a:rPr>
                        <a:t>丁寧さ</a:t>
                      </a:r>
                      <a:endParaRPr sz="2000" u="none" cap="none" strike="noStrike">
                        <a:highlight>
                          <a:srgbClr val="FFFF00"/>
                        </a:highlight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写真や絵を使ったり、丁寧な字で書いたり、ペンで清書をしたりして見やすさを重視している。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4175" marL="54175">
                    <a:noFill/>
                  </a:tcPr>
                </a:tc>
              </a:tr>
              <a:tr h="13999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4175" marL="54175">
                    <a:noFill/>
                  </a:tcPr>
                </a:tc>
              </a:tr>
            </a:tbl>
          </a:graphicData>
        </a:graphic>
      </p:graphicFrame>
      <p:sp>
        <p:nvSpPr>
          <p:cNvPr id="114" name="Google Shape;114;p3"/>
          <p:cNvSpPr txBox="1"/>
          <p:nvPr/>
        </p:nvSpPr>
        <p:spPr>
          <a:xfrm>
            <a:off x="152400" y="91440"/>
            <a:ext cx="223330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 Essay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カレンダー&#10;&#10;自動的に生成された説明" id="120" name="Google Shape;120;p4"/>
          <p:cNvPicPr preferRelativeResize="0"/>
          <p:nvPr/>
        </p:nvPicPr>
        <p:blipFill rotWithShape="1">
          <a:blip r:embed="rId3">
            <a:alphaModFix/>
          </a:blip>
          <a:srcRect b="0" l="0" r="0" t="4436"/>
          <a:stretch/>
        </p:blipFill>
        <p:spPr>
          <a:xfrm rot="-5400000">
            <a:off x="2666703" y="-2666702"/>
            <a:ext cx="6858598" cy="12192002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4"/>
          <p:cNvSpPr/>
          <p:nvPr/>
        </p:nvSpPr>
        <p:spPr>
          <a:xfrm>
            <a:off x="1268721" y="2113472"/>
            <a:ext cx="9831538" cy="2291379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1512377" y="1910272"/>
            <a:ext cx="9344225" cy="46935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0A3041"/>
                </a:solidFill>
                <a:latin typeface="Arial"/>
                <a:ea typeface="Arial"/>
                <a:cs typeface="Arial"/>
                <a:sym typeface="Arial"/>
              </a:rPr>
              <a:t>Today’s　Goal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0A304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A3041"/>
                </a:solidFill>
                <a:latin typeface="Arial"/>
                <a:ea typeface="Arial"/>
                <a:cs typeface="Arial"/>
                <a:sym typeface="Arial"/>
              </a:rPr>
              <a:t>海外との生活習慣や文化の違いを知り、</a:t>
            </a:r>
            <a:endParaRPr sz="3500">
              <a:solidFill>
                <a:srgbClr val="0A304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A3041"/>
                </a:solidFill>
                <a:latin typeface="Arial"/>
                <a:ea typeface="Arial"/>
                <a:cs typeface="Arial"/>
                <a:sym typeface="Arial"/>
              </a:rPr>
              <a:t>取るべき行動について考えを伝えることができる</a:t>
            </a:r>
            <a:endParaRPr sz="3500">
              <a:solidFill>
                <a:srgbClr val="0A304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A304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A304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地球 枠線" id="123" name="Google Shape;12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85004" y="2443664"/>
            <a:ext cx="1158056" cy="1158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Google Shape;128;p5"/>
          <p:cNvGraphicFramePr/>
          <p:nvPr/>
        </p:nvGraphicFramePr>
        <p:xfrm>
          <a:off x="0" y="7669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{408E3BE7-6031-4F5E-8EA7-4087FFC38AA2}</a:tableStyleId>
              </a:tblPr>
              <a:tblGrid>
                <a:gridCol w="4063525"/>
                <a:gridCol w="4063525"/>
                <a:gridCol w="4064950"/>
              </a:tblGrid>
              <a:tr h="722725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Sakura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Kenta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64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ホームステイした国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047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何を食べる？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1399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何を楽しむ？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359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その国では何をしなければならなかった？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9" name="Google Shape;129;p5"/>
          <p:cNvSpPr/>
          <p:nvPr/>
        </p:nvSpPr>
        <p:spPr>
          <a:xfrm>
            <a:off x="189558" y="101150"/>
            <a:ext cx="9005992" cy="984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1   ホームステイを終え、日本に帰国したSakura とKentaの会話を聞いて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分かったことを下のリストにまとめよう。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67170" y="1260704"/>
            <a:ext cx="2944867" cy="1336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09020" y="1260703"/>
            <a:ext cx="2944868" cy="13369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アメリカ歴代の「朝食用シリアル」人気ランキング12｜ハーパーズ バザー（Harper's BAZAAR）公式" id="132" name="Google Shape;132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32833" y="2422938"/>
            <a:ext cx="2162046" cy="12466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ファストフードとは？ファーストフードとの違いも解説 | デリッシュキッチン" id="133" name="Google Shape;133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935922" y="2422938"/>
            <a:ext cx="2256078" cy="12466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 Does TV Mean to You? – Samsung Global Newsroom" id="134" name="Google Shape;134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08995" y="3316346"/>
            <a:ext cx="2614682" cy="16277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パーティーをしている人達のイラスト | かわいいフリー素材集 いらすとや" id="135" name="Google Shape;135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904518" y="3018218"/>
            <a:ext cx="2389240" cy="19741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0 Ways to save water in the work place | Isowall Group | South Africa" id="136" name="Google Shape;136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571361" y="5006498"/>
            <a:ext cx="3049278" cy="15246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much to tip? Well, it depends. 4 tips to make it less taxing" id="137" name="Google Shape;137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80775" y="4473378"/>
            <a:ext cx="1911225" cy="2384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" name="Google Shape;142;p6"/>
          <p:cNvGraphicFramePr/>
          <p:nvPr/>
        </p:nvGraphicFramePr>
        <p:xfrm>
          <a:off x="0" y="7669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{408E3BE7-6031-4F5E-8EA7-4087FFC38AA2}</a:tableStyleId>
              </a:tblPr>
              <a:tblGrid>
                <a:gridCol w="4063525"/>
                <a:gridCol w="4063525"/>
                <a:gridCol w="4064950"/>
              </a:tblGrid>
              <a:tr h="722725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Sakura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Kenta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64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ホームステイした国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Australia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オーストラリア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047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何を食べる？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1399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何を楽しむ？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359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その国では何をしなければならなかった？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3" name="Google Shape;143;p6"/>
          <p:cNvSpPr/>
          <p:nvPr/>
        </p:nvSpPr>
        <p:spPr>
          <a:xfrm>
            <a:off x="189558" y="101150"/>
            <a:ext cx="9005992" cy="984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1   ホームステイを終え、日本に帰国したSakura とKentaの会話を聞いて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分かったことを下のリストにまとめよう。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8" name="Google Shape;148;p7"/>
          <p:cNvGraphicFramePr/>
          <p:nvPr/>
        </p:nvGraphicFramePr>
        <p:xfrm>
          <a:off x="0" y="7669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{408E3BE7-6031-4F5E-8EA7-4087FFC38AA2}</a:tableStyleId>
              </a:tblPr>
              <a:tblGrid>
                <a:gridCol w="4063525"/>
                <a:gridCol w="4063525"/>
                <a:gridCol w="4064950"/>
              </a:tblGrid>
              <a:tr h="722725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Sakura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Kenta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64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ホームステイした国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Australia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オーストラリア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047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何を食べる？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Cereal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シリアル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1399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何を楽しむ？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359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その国では何をしなければならなかった？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9" name="Google Shape;149;p7"/>
          <p:cNvSpPr/>
          <p:nvPr/>
        </p:nvSpPr>
        <p:spPr>
          <a:xfrm>
            <a:off x="189558" y="101150"/>
            <a:ext cx="9005992" cy="984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1   ホームステイを終え、日本に帰国したSakura とKentaの会話を聞いて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分かったことを下のリストにまとめよう。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8"/>
          <p:cNvGraphicFramePr/>
          <p:nvPr/>
        </p:nvGraphicFramePr>
        <p:xfrm>
          <a:off x="0" y="7669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{408E3BE7-6031-4F5E-8EA7-4087FFC38AA2}</a:tableStyleId>
              </a:tblPr>
              <a:tblGrid>
                <a:gridCol w="4063525"/>
                <a:gridCol w="4063525"/>
                <a:gridCol w="4064950"/>
              </a:tblGrid>
              <a:tr h="722725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Sakura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Kenta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64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ホームステイした国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Australia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オーストラリア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9047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何を食べる？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Cereal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シリアル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1399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その国の人は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何を楽しむ？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Enjoy holding parties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パーティーを開くことを楽しむ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359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その国では何をしなければならなかった？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5" name="Google Shape;155;p8"/>
          <p:cNvSpPr/>
          <p:nvPr/>
        </p:nvSpPr>
        <p:spPr>
          <a:xfrm>
            <a:off x="189558" y="101150"/>
            <a:ext cx="9005992" cy="984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1   ホームステイを終え、日本に帰国したSakura とKentaの会話を聞いて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分かったことを下のリストにまとめよう。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2025-07-20T08:42:03Z</dcterms:created>
  <dc:creator>Otoka MORI</dc:creator>
</cp:coreProperties>
</file>