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81" r:id="rId2"/>
    <p:sldId id="256" r:id="rId3"/>
    <p:sldId id="268" r:id="rId4"/>
    <p:sldId id="269" r:id="rId5"/>
    <p:sldId id="264" r:id="rId6"/>
    <p:sldId id="271" r:id="rId7"/>
    <p:sldId id="273" r:id="rId8"/>
    <p:sldId id="274" r:id="rId9"/>
    <p:sldId id="275" r:id="rId10"/>
    <p:sldId id="276" r:id="rId11"/>
    <p:sldId id="277" r:id="rId12"/>
    <p:sldId id="278" r:id="rId13"/>
    <p:sldId id="279" r:id="rId14"/>
    <p:sldId id="257" r:id="rId15"/>
    <p:sldId id="280" r:id="rId16"/>
    <p:sldId id="258" r:id="rId17"/>
    <p:sldId id="259" r:id="rId18"/>
    <p:sldId id="270" r:id="rId19"/>
    <p:sldId id="282" r:id="rId20"/>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FF0000"/>
    <a:srgbClr val="FFFF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8" autoAdjust="0"/>
    <p:restoredTop sz="94660"/>
  </p:normalViewPr>
  <p:slideViewPr>
    <p:cSldViewPr snapToGrid="0">
      <p:cViewPr>
        <p:scale>
          <a:sx n="66" d="100"/>
          <a:sy n="66" d="100"/>
        </p:scale>
        <p:origin x="1099"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44D0695C-B986-44E9-AD1D-9B317E952620}" type="datetimeFigureOut">
              <a:rPr kumimoji="1" lang="ja-JP" altLang="en-US" smtClean="0"/>
              <a:t>2025/1/5</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47A1004A-2AF9-40EA-A87D-430FE1BB5D74}" type="slidenum">
              <a:rPr kumimoji="1" lang="ja-JP" altLang="en-US" smtClean="0"/>
              <a:t>‹#›</a:t>
            </a:fld>
            <a:endParaRPr kumimoji="1" lang="ja-JP" altLang="en-US"/>
          </a:p>
        </p:txBody>
      </p:sp>
    </p:spTree>
    <p:extLst>
      <p:ext uri="{BB962C8B-B14F-4D97-AF65-F5344CB8AC3E}">
        <p14:creationId xmlns:p14="http://schemas.microsoft.com/office/powerpoint/2010/main" val="59724148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7A1004A-2AF9-40EA-A87D-430FE1BB5D74}" type="slidenum">
              <a:rPr kumimoji="1" lang="ja-JP" altLang="en-US" smtClean="0"/>
              <a:t>2</a:t>
            </a:fld>
            <a:endParaRPr kumimoji="1" lang="ja-JP" altLang="en-US"/>
          </a:p>
        </p:txBody>
      </p:sp>
    </p:spTree>
    <p:extLst>
      <p:ext uri="{BB962C8B-B14F-4D97-AF65-F5344CB8AC3E}">
        <p14:creationId xmlns:p14="http://schemas.microsoft.com/office/powerpoint/2010/main" val="2309509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C6E13-8DFA-70D8-4722-A2E689D9A2A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B533800-E7F2-232E-7B90-BDA98D48414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E36B810-1095-2501-7924-570FDB223E0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537EFF9A-79A2-6BEF-6087-8E8A9DCCDC0B}"/>
              </a:ext>
            </a:extLst>
          </p:cNvPr>
          <p:cNvSpPr>
            <a:spLocks noGrp="1"/>
          </p:cNvSpPr>
          <p:nvPr>
            <p:ph type="sldNum" sz="quarter" idx="5"/>
          </p:nvPr>
        </p:nvSpPr>
        <p:spPr/>
        <p:txBody>
          <a:bodyPr/>
          <a:lstStyle/>
          <a:p>
            <a:fld id="{47A1004A-2AF9-40EA-A87D-430FE1BB5D74}" type="slidenum">
              <a:rPr kumimoji="1" lang="ja-JP" altLang="en-US" smtClean="0"/>
              <a:t>13</a:t>
            </a:fld>
            <a:endParaRPr kumimoji="1" lang="ja-JP" altLang="en-US"/>
          </a:p>
        </p:txBody>
      </p:sp>
    </p:spTree>
    <p:extLst>
      <p:ext uri="{BB962C8B-B14F-4D97-AF65-F5344CB8AC3E}">
        <p14:creationId xmlns:p14="http://schemas.microsoft.com/office/powerpoint/2010/main" val="30517602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7A1004A-2AF9-40EA-A87D-430FE1BB5D74}" type="slidenum">
              <a:rPr kumimoji="1" lang="ja-JP" altLang="en-US" smtClean="0"/>
              <a:t>14</a:t>
            </a:fld>
            <a:endParaRPr kumimoji="1" lang="ja-JP" altLang="en-US"/>
          </a:p>
        </p:txBody>
      </p:sp>
    </p:spTree>
    <p:extLst>
      <p:ext uri="{BB962C8B-B14F-4D97-AF65-F5344CB8AC3E}">
        <p14:creationId xmlns:p14="http://schemas.microsoft.com/office/powerpoint/2010/main" val="2450029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AB898-B10A-FB87-243E-B2C21A40626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2CD205A-FFFD-650F-0CEF-0BBAFB2E98D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D71D5B4-AF04-9E79-E9C0-449DD5001276}"/>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3E046E42-9AFB-1BF9-B684-11B374A2DC21}"/>
              </a:ext>
            </a:extLst>
          </p:cNvPr>
          <p:cNvSpPr>
            <a:spLocks noGrp="1"/>
          </p:cNvSpPr>
          <p:nvPr>
            <p:ph type="sldNum" sz="quarter" idx="5"/>
          </p:nvPr>
        </p:nvSpPr>
        <p:spPr/>
        <p:txBody>
          <a:bodyPr/>
          <a:lstStyle/>
          <a:p>
            <a:fld id="{47A1004A-2AF9-40EA-A87D-430FE1BB5D74}" type="slidenum">
              <a:rPr kumimoji="1" lang="ja-JP" altLang="en-US" smtClean="0"/>
              <a:t>5</a:t>
            </a:fld>
            <a:endParaRPr kumimoji="1" lang="ja-JP" altLang="en-US"/>
          </a:p>
        </p:txBody>
      </p:sp>
    </p:spTree>
    <p:extLst>
      <p:ext uri="{BB962C8B-B14F-4D97-AF65-F5344CB8AC3E}">
        <p14:creationId xmlns:p14="http://schemas.microsoft.com/office/powerpoint/2010/main" val="15320213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0544D-6CEF-6C0F-DCF4-0228AA80BB8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B7905E0-5376-6BE9-9D3F-9321C31CACE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FF0D0DB-39F3-CC52-CCE6-20D9476BEF52}"/>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15EE73F8-459B-A2AC-D02E-440B169B8F58}"/>
              </a:ext>
            </a:extLst>
          </p:cNvPr>
          <p:cNvSpPr>
            <a:spLocks noGrp="1"/>
          </p:cNvSpPr>
          <p:nvPr>
            <p:ph type="sldNum" sz="quarter" idx="5"/>
          </p:nvPr>
        </p:nvSpPr>
        <p:spPr/>
        <p:txBody>
          <a:bodyPr/>
          <a:lstStyle/>
          <a:p>
            <a:fld id="{47A1004A-2AF9-40EA-A87D-430FE1BB5D74}" type="slidenum">
              <a:rPr kumimoji="1" lang="ja-JP" altLang="en-US" smtClean="0"/>
              <a:t>6</a:t>
            </a:fld>
            <a:endParaRPr kumimoji="1" lang="ja-JP" altLang="en-US"/>
          </a:p>
        </p:txBody>
      </p:sp>
    </p:spTree>
    <p:extLst>
      <p:ext uri="{BB962C8B-B14F-4D97-AF65-F5344CB8AC3E}">
        <p14:creationId xmlns:p14="http://schemas.microsoft.com/office/powerpoint/2010/main" val="1241068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73657-2CB8-3480-D7C9-8C2D993041B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A4E435A-E057-80F4-9F23-037AF46715D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ED6F61F-D0A5-98BA-46DB-C9C833A12D55}"/>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5B15BE5E-32E9-B90D-682D-E633FF1DAFC4}"/>
              </a:ext>
            </a:extLst>
          </p:cNvPr>
          <p:cNvSpPr>
            <a:spLocks noGrp="1"/>
          </p:cNvSpPr>
          <p:nvPr>
            <p:ph type="sldNum" sz="quarter" idx="5"/>
          </p:nvPr>
        </p:nvSpPr>
        <p:spPr/>
        <p:txBody>
          <a:bodyPr/>
          <a:lstStyle/>
          <a:p>
            <a:fld id="{47A1004A-2AF9-40EA-A87D-430FE1BB5D74}" type="slidenum">
              <a:rPr kumimoji="1" lang="ja-JP" altLang="en-US" smtClean="0"/>
              <a:t>7</a:t>
            </a:fld>
            <a:endParaRPr kumimoji="1" lang="ja-JP" altLang="en-US"/>
          </a:p>
        </p:txBody>
      </p:sp>
    </p:spTree>
    <p:extLst>
      <p:ext uri="{BB962C8B-B14F-4D97-AF65-F5344CB8AC3E}">
        <p14:creationId xmlns:p14="http://schemas.microsoft.com/office/powerpoint/2010/main" val="24461995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A2C53-44C3-F287-74BE-98DE3585D32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55194E8-36CF-E091-0B11-2139AAE2E14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85DEDED-8392-82FE-3034-F1B1D5984B85}"/>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FB937042-E480-7206-7833-8C958F36CDA3}"/>
              </a:ext>
            </a:extLst>
          </p:cNvPr>
          <p:cNvSpPr>
            <a:spLocks noGrp="1"/>
          </p:cNvSpPr>
          <p:nvPr>
            <p:ph type="sldNum" sz="quarter" idx="5"/>
          </p:nvPr>
        </p:nvSpPr>
        <p:spPr/>
        <p:txBody>
          <a:bodyPr/>
          <a:lstStyle/>
          <a:p>
            <a:fld id="{47A1004A-2AF9-40EA-A87D-430FE1BB5D74}" type="slidenum">
              <a:rPr kumimoji="1" lang="ja-JP" altLang="en-US" smtClean="0"/>
              <a:t>8</a:t>
            </a:fld>
            <a:endParaRPr kumimoji="1" lang="ja-JP" altLang="en-US"/>
          </a:p>
        </p:txBody>
      </p:sp>
    </p:spTree>
    <p:extLst>
      <p:ext uri="{BB962C8B-B14F-4D97-AF65-F5344CB8AC3E}">
        <p14:creationId xmlns:p14="http://schemas.microsoft.com/office/powerpoint/2010/main" val="5042284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24B4B-E608-278E-720D-EA91815C8E7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E0D18BE-3FB4-D9A6-F76B-CD1E5415305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BE3198E-F459-D843-67B8-CC36CEB40033}"/>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AC7A95C3-0AA8-E57C-5F15-85FC7C165496}"/>
              </a:ext>
            </a:extLst>
          </p:cNvPr>
          <p:cNvSpPr>
            <a:spLocks noGrp="1"/>
          </p:cNvSpPr>
          <p:nvPr>
            <p:ph type="sldNum" sz="quarter" idx="5"/>
          </p:nvPr>
        </p:nvSpPr>
        <p:spPr/>
        <p:txBody>
          <a:bodyPr/>
          <a:lstStyle/>
          <a:p>
            <a:fld id="{47A1004A-2AF9-40EA-A87D-430FE1BB5D74}" type="slidenum">
              <a:rPr kumimoji="1" lang="ja-JP" altLang="en-US" smtClean="0"/>
              <a:t>9</a:t>
            </a:fld>
            <a:endParaRPr kumimoji="1" lang="ja-JP" altLang="en-US"/>
          </a:p>
        </p:txBody>
      </p:sp>
    </p:spTree>
    <p:extLst>
      <p:ext uri="{BB962C8B-B14F-4D97-AF65-F5344CB8AC3E}">
        <p14:creationId xmlns:p14="http://schemas.microsoft.com/office/powerpoint/2010/main" val="18007615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8B43D-3BC7-B2D0-84F1-4F70C650B91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4A5421B-FD99-092C-07AD-9566ACA9709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B4D8EF3-01AC-6766-8FD1-302C019101E5}"/>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E0C98462-1652-5DD6-7BBD-A2EE142DD61C}"/>
              </a:ext>
            </a:extLst>
          </p:cNvPr>
          <p:cNvSpPr>
            <a:spLocks noGrp="1"/>
          </p:cNvSpPr>
          <p:nvPr>
            <p:ph type="sldNum" sz="quarter" idx="5"/>
          </p:nvPr>
        </p:nvSpPr>
        <p:spPr/>
        <p:txBody>
          <a:bodyPr/>
          <a:lstStyle/>
          <a:p>
            <a:fld id="{47A1004A-2AF9-40EA-A87D-430FE1BB5D74}" type="slidenum">
              <a:rPr kumimoji="1" lang="ja-JP" altLang="en-US" smtClean="0"/>
              <a:t>10</a:t>
            </a:fld>
            <a:endParaRPr kumimoji="1" lang="ja-JP" altLang="en-US"/>
          </a:p>
        </p:txBody>
      </p:sp>
    </p:spTree>
    <p:extLst>
      <p:ext uri="{BB962C8B-B14F-4D97-AF65-F5344CB8AC3E}">
        <p14:creationId xmlns:p14="http://schemas.microsoft.com/office/powerpoint/2010/main" val="2976151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73BBB-3428-E9CB-5939-A788AAB65F1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1568E7A-7330-B058-07A0-8530EBF4EBC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BD94F75-4980-08B1-0ABF-68359BC6045F}"/>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8A03F0D2-B061-D1F3-9D2F-2AB29C8BF653}"/>
              </a:ext>
            </a:extLst>
          </p:cNvPr>
          <p:cNvSpPr>
            <a:spLocks noGrp="1"/>
          </p:cNvSpPr>
          <p:nvPr>
            <p:ph type="sldNum" sz="quarter" idx="5"/>
          </p:nvPr>
        </p:nvSpPr>
        <p:spPr/>
        <p:txBody>
          <a:bodyPr/>
          <a:lstStyle/>
          <a:p>
            <a:fld id="{47A1004A-2AF9-40EA-A87D-430FE1BB5D74}" type="slidenum">
              <a:rPr kumimoji="1" lang="ja-JP" altLang="en-US" smtClean="0"/>
              <a:t>11</a:t>
            </a:fld>
            <a:endParaRPr kumimoji="1" lang="ja-JP" altLang="en-US"/>
          </a:p>
        </p:txBody>
      </p:sp>
    </p:spTree>
    <p:extLst>
      <p:ext uri="{BB962C8B-B14F-4D97-AF65-F5344CB8AC3E}">
        <p14:creationId xmlns:p14="http://schemas.microsoft.com/office/powerpoint/2010/main" val="33925399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637BB-EA7B-B9FD-962D-4C576197E26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EE915AD-E056-6C00-C74A-358215A560B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A2885E4-710A-C998-4101-56337E561A5B}"/>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0E6730D5-D371-B7B9-D56E-6C81947B2961}"/>
              </a:ext>
            </a:extLst>
          </p:cNvPr>
          <p:cNvSpPr>
            <a:spLocks noGrp="1"/>
          </p:cNvSpPr>
          <p:nvPr>
            <p:ph type="sldNum" sz="quarter" idx="5"/>
          </p:nvPr>
        </p:nvSpPr>
        <p:spPr/>
        <p:txBody>
          <a:bodyPr/>
          <a:lstStyle/>
          <a:p>
            <a:fld id="{47A1004A-2AF9-40EA-A87D-430FE1BB5D74}" type="slidenum">
              <a:rPr kumimoji="1" lang="ja-JP" altLang="en-US" smtClean="0"/>
              <a:t>12</a:t>
            </a:fld>
            <a:endParaRPr kumimoji="1" lang="ja-JP" altLang="en-US"/>
          </a:p>
        </p:txBody>
      </p:sp>
    </p:spTree>
    <p:extLst>
      <p:ext uri="{BB962C8B-B14F-4D97-AF65-F5344CB8AC3E}">
        <p14:creationId xmlns:p14="http://schemas.microsoft.com/office/powerpoint/2010/main" val="75186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65A73D-AFAC-25E9-05F1-5AD79C6D8F1A}"/>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88ED56-0153-A426-7BFF-3D5C62D95F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7F81E6D4-9496-32B8-B5F4-23D52A18A662}"/>
              </a:ext>
            </a:extLst>
          </p:cNvPr>
          <p:cNvSpPr>
            <a:spLocks noGrp="1"/>
          </p:cNvSpPr>
          <p:nvPr>
            <p:ph type="dt" sz="half" idx="10"/>
          </p:nvPr>
        </p:nvSpPr>
        <p:spPr/>
        <p:txBody>
          <a:bodyPr/>
          <a:lstStyle/>
          <a:p>
            <a:fld id="{FA37D122-DBA9-4CDC-9A69-B649914CF6BB}" type="datetimeFigureOut">
              <a:rPr kumimoji="1" lang="ja-JP" altLang="en-US" smtClean="0"/>
              <a:t>2025/1/5</a:t>
            </a:fld>
            <a:endParaRPr kumimoji="1" lang="ja-JP" altLang="en-US"/>
          </a:p>
        </p:txBody>
      </p:sp>
      <p:sp>
        <p:nvSpPr>
          <p:cNvPr id="5" name="フッター プレースホルダー 4">
            <a:extLst>
              <a:ext uri="{FF2B5EF4-FFF2-40B4-BE49-F238E27FC236}">
                <a16:creationId xmlns:a16="http://schemas.microsoft.com/office/drawing/2014/main" id="{F27051C6-7FCE-12D4-4368-2C14EC8E23C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09C9D03-6F1F-8110-A0FE-54A2E6574764}"/>
              </a:ext>
            </a:extLst>
          </p:cNvPr>
          <p:cNvSpPr>
            <a:spLocks noGrp="1"/>
          </p:cNvSpPr>
          <p:nvPr>
            <p:ph type="sldNum" sz="quarter" idx="12"/>
          </p:nvPr>
        </p:nvSpPr>
        <p:spPr/>
        <p:txBody>
          <a:bodyPr/>
          <a:lstStyle/>
          <a:p>
            <a:fld id="{CF7048F8-690A-4DD5-80A2-92FC3C54A5A2}" type="slidenum">
              <a:rPr kumimoji="1" lang="ja-JP" altLang="en-US" smtClean="0"/>
              <a:t>‹#›</a:t>
            </a:fld>
            <a:endParaRPr kumimoji="1" lang="ja-JP" altLang="en-US"/>
          </a:p>
        </p:txBody>
      </p:sp>
    </p:spTree>
    <p:extLst>
      <p:ext uri="{BB962C8B-B14F-4D97-AF65-F5344CB8AC3E}">
        <p14:creationId xmlns:p14="http://schemas.microsoft.com/office/powerpoint/2010/main" val="1219694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F7547F0-CA31-6673-242F-F6AED30B99B1}"/>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8EF1BE5-DDC0-C054-7C55-A12BF6D4DA78}"/>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3E54ADA-E453-EA96-9E75-F2741FB48CCE}"/>
              </a:ext>
            </a:extLst>
          </p:cNvPr>
          <p:cNvSpPr>
            <a:spLocks noGrp="1"/>
          </p:cNvSpPr>
          <p:nvPr>
            <p:ph type="dt" sz="half" idx="10"/>
          </p:nvPr>
        </p:nvSpPr>
        <p:spPr/>
        <p:txBody>
          <a:bodyPr/>
          <a:lstStyle/>
          <a:p>
            <a:fld id="{FA37D122-DBA9-4CDC-9A69-B649914CF6BB}" type="datetimeFigureOut">
              <a:rPr kumimoji="1" lang="ja-JP" altLang="en-US" smtClean="0"/>
              <a:t>2025/1/5</a:t>
            </a:fld>
            <a:endParaRPr kumimoji="1" lang="ja-JP" altLang="en-US"/>
          </a:p>
        </p:txBody>
      </p:sp>
      <p:sp>
        <p:nvSpPr>
          <p:cNvPr id="5" name="フッター プレースホルダー 4">
            <a:extLst>
              <a:ext uri="{FF2B5EF4-FFF2-40B4-BE49-F238E27FC236}">
                <a16:creationId xmlns:a16="http://schemas.microsoft.com/office/drawing/2014/main" id="{35DA3BD8-6861-781B-8433-25DBFAAB767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CAF23E7-10DA-2E12-B343-3AF1EAC740FC}"/>
              </a:ext>
            </a:extLst>
          </p:cNvPr>
          <p:cNvSpPr>
            <a:spLocks noGrp="1"/>
          </p:cNvSpPr>
          <p:nvPr>
            <p:ph type="sldNum" sz="quarter" idx="12"/>
          </p:nvPr>
        </p:nvSpPr>
        <p:spPr/>
        <p:txBody>
          <a:bodyPr/>
          <a:lstStyle/>
          <a:p>
            <a:fld id="{CF7048F8-690A-4DD5-80A2-92FC3C54A5A2}" type="slidenum">
              <a:rPr kumimoji="1" lang="ja-JP" altLang="en-US" smtClean="0"/>
              <a:t>‹#›</a:t>
            </a:fld>
            <a:endParaRPr kumimoji="1" lang="ja-JP" altLang="en-US"/>
          </a:p>
        </p:txBody>
      </p:sp>
    </p:spTree>
    <p:extLst>
      <p:ext uri="{BB962C8B-B14F-4D97-AF65-F5344CB8AC3E}">
        <p14:creationId xmlns:p14="http://schemas.microsoft.com/office/powerpoint/2010/main" val="2330822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3C6ED1C0-DE4C-ADD0-9DC4-232D9B08D705}"/>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DA584730-A794-3F6E-F505-1A99065DD862}"/>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11713F6-CDF3-AA91-965B-50CF3C4FE98A}"/>
              </a:ext>
            </a:extLst>
          </p:cNvPr>
          <p:cNvSpPr>
            <a:spLocks noGrp="1"/>
          </p:cNvSpPr>
          <p:nvPr>
            <p:ph type="dt" sz="half" idx="10"/>
          </p:nvPr>
        </p:nvSpPr>
        <p:spPr/>
        <p:txBody>
          <a:bodyPr/>
          <a:lstStyle/>
          <a:p>
            <a:fld id="{FA37D122-DBA9-4CDC-9A69-B649914CF6BB}" type="datetimeFigureOut">
              <a:rPr kumimoji="1" lang="ja-JP" altLang="en-US" smtClean="0"/>
              <a:t>2025/1/5</a:t>
            </a:fld>
            <a:endParaRPr kumimoji="1" lang="ja-JP" altLang="en-US"/>
          </a:p>
        </p:txBody>
      </p:sp>
      <p:sp>
        <p:nvSpPr>
          <p:cNvPr id="5" name="フッター プレースホルダー 4">
            <a:extLst>
              <a:ext uri="{FF2B5EF4-FFF2-40B4-BE49-F238E27FC236}">
                <a16:creationId xmlns:a16="http://schemas.microsoft.com/office/drawing/2014/main" id="{513E82B9-F721-A94F-818F-47BD6DDDD9A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E4E55ED-8EA5-0BB0-8044-CBB7FD08CD34}"/>
              </a:ext>
            </a:extLst>
          </p:cNvPr>
          <p:cNvSpPr>
            <a:spLocks noGrp="1"/>
          </p:cNvSpPr>
          <p:nvPr>
            <p:ph type="sldNum" sz="quarter" idx="12"/>
          </p:nvPr>
        </p:nvSpPr>
        <p:spPr/>
        <p:txBody>
          <a:bodyPr/>
          <a:lstStyle/>
          <a:p>
            <a:fld id="{CF7048F8-690A-4DD5-80A2-92FC3C54A5A2}" type="slidenum">
              <a:rPr kumimoji="1" lang="ja-JP" altLang="en-US" smtClean="0"/>
              <a:t>‹#›</a:t>
            </a:fld>
            <a:endParaRPr kumimoji="1" lang="ja-JP" altLang="en-US"/>
          </a:p>
        </p:txBody>
      </p:sp>
    </p:spTree>
    <p:extLst>
      <p:ext uri="{BB962C8B-B14F-4D97-AF65-F5344CB8AC3E}">
        <p14:creationId xmlns:p14="http://schemas.microsoft.com/office/powerpoint/2010/main" val="2768092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73E020C-470C-F51E-95A4-8685B0DD0FC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9505640-182C-451B-0BF8-983089CD1337}"/>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691A1FB-D25E-ABED-0DD9-07B57A0644E2}"/>
              </a:ext>
            </a:extLst>
          </p:cNvPr>
          <p:cNvSpPr>
            <a:spLocks noGrp="1"/>
          </p:cNvSpPr>
          <p:nvPr>
            <p:ph type="dt" sz="half" idx="10"/>
          </p:nvPr>
        </p:nvSpPr>
        <p:spPr/>
        <p:txBody>
          <a:bodyPr/>
          <a:lstStyle/>
          <a:p>
            <a:fld id="{FA37D122-DBA9-4CDC-9A69-B649914CF6BB}" type="datetimeFigureOut">
              <a:rPr kumimoji="1" lang="ja-JP" altLang="en-US" smtClean="0"/>
              <a:t>2025/1/5</a:t>
            </a:fld>
            <a:endParaRPr kumimoji="1" lang="ja-JP" altLang="en-US"/>
          </a:p>
        </p:txBody>
      </p:sp>
      <p:sp>
        <p:nvSpPr>
          <p:cNvPr id="5" name="フッター プレースホルダー 4">
            <a:extLst>
              <a:ext uri="{FF2B5EF4-FFF2-40B4-BE49-F238E27FC236}">
                <a16:creationId xmlns:a16="http://schemas.microsoft.com/office/drawing/2014/main" id="{3B6A7A26-5611-46AA-4B8B-A189837F604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6F58494-F37A-E46D-B03F-B50B4403D662}"/>
              </a:ext>
            </a:extLst>
          </p:cNvPr>
          <p:cNvSpPr>
            <a:spLocks noGrp="1"/>
          </p:cNvSpPr>
          <p:nvPr>
            <p:ph type="sldNum" sz="quarter" idx="12"/>
          </p:nvPr>
        </p:nvSpPr>
        <p:spPr/>
        <p:txBody>
          <a:bodyPr/>
          <a:lstStyle/>
          <a:p>
            <a:fld id="{CF7048F8-690A-4DD5-80A2-92FC3C54A5A2}" type="slidenum">
              <a:rPr kumimoji="1" lang="ja-JP" altLang="en-US" smtClean="0"/>
              <a:t>‹#›</a:t>
            </a:fld>
            <a:endParaRPr kumimoji="1" lang="ja-JP" altLang="en-US"/>
          </a:p>
        </p:txBody>
      </p:sp>
    </p:spTree>
    <p:extLst>
      <p:ext uri="{BB962C8B-B14F-4D97-AF65-F5344CB8AC3E}">
        <p14:creationId xmlns:p14="http://schemas.microsoft.com/office/powerpoint/2010/main" val="2715763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8FF845A-86A7-3101-3B40-289867A95865}"/>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FF24D3F-74D3-BEAB-AA67-83578CF198D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CA094C97-BB37-1735-F0BC-F55FB72FE6CD}"/>
              </a:ext>
            </a:extLst>
          </p:cNvPr>
          <p:cNvSpPr>
            <a:spLocks noGrp="1"/>
          </p:cNvSpPr>
          <p:nvPr>
            <p:ph type="dt" sz="half" idx="10"/>
          </p:nvPr>
        </p:nvSpPr>
        <p:spPr/>
        <p:txBody>
          <a:bodyPr/>
          <a:lstStyle/>
          <a:p>
            <a:fld id="{FA37D122-DBA9-4CDC-9A69-B649914CF6BB}" type="datetimeFigureOut">
              <a:rPr kumimoji="1" lang="ja-JP" altLang="en-US" smtClean="0"/>
              <a:t>2025/1/5</a:t>
            </a:fld>
            <a:endParaRPr kumimoji="1" lang="ja-JP" altLang="en-US"/>
          </a:p>
        </p:txBody>
      </p:sp>
      <p:sp>
        <p:nvSpPr>
          <p:cNvPr id="5" name="フッター プレースホルダー 4">
            <a:extLst>
              <a:ext uri="{FF2B5EF4-FFF2-40B4-BE49-F238E27FC236}">
                <a16:creationId xmlns:a16="http://schemas.microsoft.com/office/drawing/2014/main" id="{5BED1497-62D4-8B1C-0895-56447B1843E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8DCC0CF-61AA-DED6-6A6F-63C423C439C3}"/>
              </a:ext>
            </a:extLst>
          </p:cNvPr>
          <p:cNvSpPr>
            <a:spLocks noGrp="1"/>
          </p:cNvSpPr>
          <p:nvPr>
            <p:ph type="sldNum" sz="quarter" idx="12"/>
          </p:nvPr>
        </p:nvSpPr>
        <p:spPr/>
        <p:txBody>
          <a:bodyPr/>
          <a:lstStyle/>
          <a:p>
            <a:fld id="{CF7048F8-690A-4DD5-80A2-92FC3C54A5A2}" type="slidenum">
              <a:rPr kumimoji="1" lang="ja-JP" altLang="en-US" smtClean="0"/>
              <a:t>‹#›</a:t>
            </a:fld>
            <a:endParaRPr kumimoji="1" lang="ja-JP" altLang="en-US"/>
          </a:p>
        </p:txBody>
      </p:sp>
    </p:spTree>
    <p:extLst>
      <p:ext uri="{BB962C8B-B14F-4D97-AF65-F5344CB8AC3E}">
        <p14:creationId xmlns:p14="http://schemas.microsoft.com/office/powerpoint/2010/main" val="4259672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073633C-20DF-4A87-BD9C-214A7CF97405}"/>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39FE7D5-CB3C-56F8-18A0-E0E0F8B1770F}"/>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930AC6F4-0327-200A-B494-017859FAC0B3}"/>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EB5A948E-9467-F9D1-578D-9AEDBEA7C0BF}"/>
              </a:ext>
            </a:extLst>
          </p:cNvPr>
          <p:cNvSpPr>
            <a:spLocks noGrp="1"/>
          </p:cNvSpPr>
          <p:nvPr>
            <p:ph type="dt" sz="half" idx="10"/>
          </p:nvPr>
        </p:nvSpPr>
        <p:spPr/>
        <p:txBody>
          <a:bodyPr/>
          <a:lstStyle/>
          <a:p>
            <a:fld id="{FA37D122-DBA9-4CDC-9A69-B649914CF6BB}" type="datetimeFigureOut">
              <a:rPr kumimoji="1" lang="ja-JP" altLang="en-US" smtClean="0"/>
              <a:t>2025/1/5</a:t>
            </a:fld>
            <a:endParaRPr kumimoji="1" lang="ja-JP" altLang="en-US"/>
          </a:p>
        </p:txBody>
      </p:sp>
      <p:sp>
        <p:nvSpPr>
          <p:cNvPr id="6" name="フッター プレースホルダー 5">
            <a:extLst>
              <a:ext uri="{FF2B5EF4-FFF2-40B4-BE49-F238E27FC236}">
                <a16:creationId xmlns:a16="http://schemas.microsoft.com/office/drawing/2014/main" id="{CB7F1D63-DCD6-2FDD-1506-4341B36F9EFE}"/>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0AC7C6E-7217-A360-58F4-F17B4907CB3E}"/>
              </a:ext>
            </a:extLst>
          </p:cNvPr>
          <p:cNvSpPr>
            <a:spLocks noGrp="1"/>
          </p:cNvSpPr>
          <p:nvPr>
            <p:ph type="sldNum" sz="quarter" idx="12"/>
          </p:nvPr>
        </p:nvSpPr>
        <p:spPr/>
        <p:txBody>
          <a:bodyPr/>
          <a:lstStyle/>
          <a:p>
            <a:fld id="{CF7048F8-690A-4DD5-80A2-92FC3C54A5A2}" type="slidenum">
              <a:rPr kumimoji="1" lang="ja-JP" altLang="en-US" smtClean="0"/>
              <a:t>‹#›</a:t>
            </a:fld>
            <a:endParaRPr kumimoji="1" lang="ja-JP" altLang="en-US"/>
          </a:p>
        </p:txBody>
      </p:sp>
    </p:spTree>
    <p:extLst>
      <p:ext uri="{BB962C8B-B14F-4D97-AF65-F5344CB8AC3E}">
        <p14:creationId xmlns:p14="http://schemas.microsoft.com/office/powerpoint/2010/main" val="1591227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04627DC-C372-1715-1AD5-3DDBFE7F3C1B}"/>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A27B9F1-80DF-D76C-6879-DDABCA52BB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675E759D-7B73-05C1-B816-983479120C52}"/>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EF52E574-6B27-8F99-821F-AEA20078D30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45A7341B-D53B-E479-E88F-C997A0BB94C3}"/>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FB94CDDA-550A-5081-911A-09EA038E4643}"/>
              </a:ext>
            </a:extLst>
          </p:cNvPr>
          <p:cNvSpPr>
            <a:spLocks noGrp="1"/>
          </p:cNvSpPr>
          <p:nvPr>
            <p:ph type="dt" sz="half" idx="10"/>
          </p:nvPr>
        </p:nvSpPr>
        <p:spPr/>
        <p:txBody>
          <a:bodyPr/>
          <a:lstStyle/>
          <a:p>
            <a:fld id="{FA37D122-DBA9-4CDC-9A69-B649914CF6BB}" type="datetimeFigureOut">
              <a:rPr kumimoji="1" lang="ja-JP" altLang="en-US" smtClean="0"/>
              <a:t>2025/1/5</a:t>
            </a:fld>
            <a:endParaRPr kumimoji="1" lang="ja-JP" altLang="en-US"/>
          </a:p>
        </p:txBody>
      </p:sp>
      <p:sp>
        <p:nvSpPr>
          <p:cNvPr id="8" name="フッター プレースホルダー 7">
            <a:extLst>
              <a:ext uri="{FF2B5EF4-FFF2-40B4-BE49-F238E27FC236}">
                <a16:creationId xmlns:a16="http://schemas.microsoft.com/office/drawing/2014/main" id="{F5D75126-68E3-5E2D-3A14-C956219CB259}"/>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01142717-A007-B862-5F92-C7CF54EB3A4D}"/>
              </a:ext>
            </a:extLst>
          </p:cNvPr>
          <p:cNvSpPr>
            <a:spLocks noGrp="1"/>
          </p:cNvSpPr>
          <p:nvPr>
            <p:ph type="sldNum" sz="quarter" idx="12"/>
          </p:nvPr>
        </p:nvSpPr>
        <p:spPr/>
        <p:txBody>
          <a:bodyPr/>
          <a:lstStyle/>
          <a:p>
            <a:fld id="{CF7048F8-690A-4DD5-80A2-92FC3C54A5A2}" type="slidenum">
              <a:rPr kumimoji="1" lang="ja-JP" altLang="en-US" smtClean="0"/>
              <a:t>‹#›</a:t>
            </a:fld>
            <a:endParaRPr kumimoji="1" lang="ja-JP" altLang="en-US"/>
          </a:p>
        </p:txBody>
      </p:sp>
    </p:spTree>
    <p:extLst>
      <p:ext uri="{BB962C8B-B14F-4D97-AF65-F5344CB8AC3E}">
        <p14:creationId xmlns:p14="http://schemas.microsoft.com/office/powerpoint/2010/main" val="711208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7AED140-081C-6BCE-6EF0-2DAD4C375425}"/>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57F98281-B2D4-A37D-4EC0-24B2E05BB1E7}"/>
              </a:ext>
            </a:extLst>
          </p:cNvPr>
          <p:cNvSpPr>
            <a:spLocks noGrp="1"/>
          </p:cNvSpPr>
          <p:nvPr>
            <p:ph type="dt" sz="half" idx="10"/>
          </p:nvPr>
        </p:nvSpPr>
        <p:spPr/>
        <p:txBody>
          <a:bodyPr/>
          <a:lstStyle/>
          <a:p>
            <a:fld id="{FA37D122-DBA9-4CDC-9A69-B649914CF6BB}" type="datetimeFigureOut">
              <a:rPr kumimoji="1" lang="ja-JP" altLang="en-US" smtClean="0"/>
              <a:t>2025/1/5</a:t>
            </a:fld>
            <a:endParaRPr kumimoji="1" lang="ja-JP" altLang="en-US"/>
          </a:p>
        </p:txBody>
      </p:sp>
      <p:sp>
        <p:nvSpPr>
          <p:cNvPr id="4" name="フッター プレースホルダー 3">
            <a:extLst>
              <a:ext uri="{FF2B5EF4-FFF2-40B4-BE49-F238E27FC236}">
                <a16:creationId xmlns:a16="http://schemas.microsoft.com/office/drawing/2014/main" id="{F4B20343-94AF-0C0D-D376-48CA7DB2C4E1}"/>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E8E5A159-AC33-D8F6-D4F8-D8FEC2268D35}"/>
              </a:ext>
            </a:extLst>
          </p:cNvPr>
          <p:cNvSpPr>
            <a:spLocks noGrp="1"/>
          </p:cNvSpPr>
          <p:nvPr>
            <p:ph type="sldNum" sz="quarter" idx="12"/>
          </p:nvPr>
        </p:nvSpPr>
        <p:spPr/>
        <p:txBody>
          <a:bodyPr/>
          <a:lstStyle/>
          <a:p>
            <a:fld id="{CF7048F8-690A-4DD5-80A2-92FC3C54A5A2}" type="slidenum">
              <a:rPr kumimoji="1" lang="ja-JP" altLang="en-US" smtClean="0"/>
              <a:t>‹#›</a:t>
            </a:fld>
            <a:endParaRPr kumimoji="1" lang="ja-JP" altLang="en-US"/>
          </a:p>
        </p:txBody>
      </p:sp>
    </p:spTree>
    <p:extLst>
      <p:ext uri="{BB962C8B-B14F-4D97-AF65-F5344CB8AC3E}">
        <p14:creationId xmlns:p14="http://schemas.microsoft.com/office/powerpoint/2010/main" val="2696781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75D8BA52-9F15-6549-CC23-13C0D923BBB8}"/>
              </a:ext>
            </a:extLst>
          </p:cNvPr>
          <p:cNvSpPr>
            <a:spLocks noGrp="1"/>
          </p:cNvSpPr>
          <p:nvPr>
            <p:ph type="dt" sz="half" idx="10"/>
          </p:nvPr>
        </p:nvSpPr>
        <p:spPr/>
        <p:txBody>
          <a:bodyPr/>
          <a:lstStyle/>
          <a:p>
            <a:fld id="{FA37D122-DBA9-4CDC-9A69-B649914CF6BB}" type="datetimeFigureOut">
              <a:rPr kumimoji="1" lang="ja-JP" altLang="en-US" smtClean="0"/>
              <a:t>2025/1/5</a:t>
            </a:fld>
            <a:endParaRPr kumimoji="1" lang="ja-JP" altLang="en-US"/>
          </a:p>
        </p:txBody>
      </p:sp>
      <p:sp>
        <p:nvSpPr>
          <p:cNvPr id="3" name="フッター プレースホルダー 2">
            <a:extLst>
              <a:ext uri="{FF2B5EF4-FFF2-40B4-BE49-F238E27FC236}">
                <a16:creationId xmlns:a16="http://schemas.microsoft.com/office/drawing/2014/main" id="{8F21856C-DD62-5A26-1F11-EFCD41659141}"/>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96A3B5B-C8DE-A991-C709-DED3AC6453C5}"/>
              </a:ext>
            </a:extLst>
          </p:cNvPr>
          <p:cNvSpPr>
            <a:spLocks noGrp="1"/>
          </p:cNvSpPr>
          <p:nvPr>
            <p:ph type="sldNum" sz="quarter" idx="12"/>
          </p:nvPr>
        </p:nvSpPr>
        <p:spPr/>
        <p:txBody>
          <a:bodyPr/>
          <a:lstStyle/>
          <a:p>
            <a:fld id="{CF7048F8-690A-4DD5-80A2-92FC3C54A5A2}" type="slidenum">
              <a:rPr kumimoji="1" lang="ja-JP" altLang="en-US" smtClean="0"/>
              <a:t>‹#›</a:t>
            </a:fld>
            <a:endParaRPr kumimoji="1" lang="ja-JP" altLang="en-US"/>
          </a:p>
        </p:txBody>
      </p:sp>
    </p:spTree>
    <p:extLst>
      <p:ext uri="{BB962C8B-B14F-4D97-AF65-F5344CB8AC3E}">
        <p14:creationId xmlns:p14="http://schemas.microsoft.com/office/powerpoint/2010/main" val="2377528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B2EED19-5D16-18F9-38DF-C2AD5214D181}"/>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F1B35E4-D457-3007-EBA1-35C02FD5DB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EDF161A1-F743-3ED2-03BF-2F56243089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47096F88-DD1C-E7FB-C6F7-3D560EAB0619}"/>
              </a:ext>
            </a:extLst>
          </p:cNvPr>
          <p:cNvSpPr>
            <a:spLocks noGrp="1"/>
          </p:cNvSpPr>
          <p:nvPr>
            <p:ph type="dt" sz="half" idx="10"/>
          </p:nvPr>
        </p:nvSpPr>
        <p:spPr/>
        <p:txBody>
          <a:bodyPr/>
          <a:lstStyle/>
          <a:p>
            <a:fld id="{FA37D122-DBA9-4CDC-9A69-B649914CF6BB}" type="datetimeFigureOut">
              <a:rPr kumimoji="1" lang="ja-JP" altLang="en-US" smtClean="0"/>
              <a:t>2025/1/5</a:t>
            </a:fld>
            <a:endParaRPr kumimoji="1" lang="ja-JP" altLang="en-US"/>
          </a:p>
        </p:txBody>
      </p:sp>
      <p:sp>
        <p:nvSpPr>
          <p:cNvPr id="6" name="フッター プレースホルダー 5">
            <a:extLst>
              <a:ext uri="{FF2B5EF4-FFF2-40B4-BE49-F238E27FC236}">
                <a16:creationId xmlns:a16="http://schemas.microsoft.com/office/drawing/2014/main" id="{0E36C618-FAB3-28E6-6E5A-BF2FE898AFE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4BE7D07-5F2E-242C-7B78-0413953EA497}"/>
              </a:ext>
            </a:extLst>
          </p:cNvPr>
          <p:cNvSpPr>
            <a:spLocks noGrp="1"/>
          </p:cNvSpPr>
          <p:nvPr>
            <p:ph type="sldNum" sz="quarter" idx="12"/>
          </p:nvPr>
        </p:nvSpPr>
        <p:spPr/>
        <p:txBody>
          <a:bodyPr/>
          <a:lstStyle/>
          <a:p>
            <a:fld id="{CF7048F8-690A-4DD5-80A2-92FC3C54A5A2}" type="slidenum">
              <a:rPr kumimoji="1" lang="ja-JP" altLang="en-US" smtClean="0"/>
              <a:t>‹#›</a:t>
            </a:fld>
            <a:endParaRPr kumimoji="1" lang="ja-JP" altLang="en-US"/>
          </a:p>
        </p:txBody>
      </p:sp>
    </p:spTree>
    <p:extLst>
      <p:ext uri="{BB962C8B-B14F-4D97-AF65-F5344CB8AC3E}">
        <p14:creationId xmlns:p14="http://schemas.microsoft.com/office/powerpoint/2010/main" val="629688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4E216FB-1A60-8D08-8F97-819AA0489420}"/>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80D75986-3347-D344-B015-4024141309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6EEA2930-1387-DEC2-8A55-738CC41B9B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0F773ED-276A-E15D-F104-13318E7D8EB6}"/>
              </a:ext>
            </a:extLst>
          </p:cNvPr>
          <p:cNvSpPr>
            <a:spLocks noGrp="1"/>
          </p:cNvSpPr>
          <p:nvPr>
            <p:ph type="dt" sz="half" idx="10"/>
          </p:nvPr>
        </p:nvSpPr>
        <p:spPr/>
        <p:txBody>
          <a:bodyPr/>
          <a:lstStyle/>
          <a:p>
            <a:fld id="{FA37D122-DBA9-4CDC-9A69-B649914CF6BB}" type="datetimeFigureOut">
              <a:rPr kumimoji="1" lang="ja-JP" altLang="en-US" smtClean="0"/>
              <a:t>2025/1/5</a:t>
            </a:fld>
            <a:endParaRPr kumimoji="1" lang="ja-JP" altLang="en-US"/>
          </a:p>
        </p:txBody>
      </p:sp>
      <p:sp>
        <p:nvSpPr>
          <p:cNvPr id="6" name="フッター プレースホルダー 5">
            <a:extLst>
              <a:ext uri="{FF2B5EF4-FFF2-40B4-BE49-F238E27FC236}">
                <a16:creationId xmlns:a16="http://schemas.microsoft.com/office/drawing/2014/main" id="{AAE41F7B-A070-32C3-E427-5FAB5325835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6CB8B24-DE91-15F5-AE93-DCE32275CE07}"/>
              </a:ext>
            </a:extLst>
          </p:cNvPr>
          <p:cNvSpPr>
            <a:spLocks noGrp="1"/>
          </p:cNvSpPr>
          <p:nvPr>
            <p:ph type="sldNum" sz="quarter" idx="12"/>
          </p:nvPr>
        </p:nvSpPr>
        <p:spPr/>
        <p:txBody>
          <a:bodyPr/>
          <a:lstStyle/>
          <a:p>
            <a:fld id="{CF7048F8-690A-4DD5-80A2-92FC3C54A5A2}" type="slidenum">
              <a:rPr kumimoji="1" lang="ja-JP" altLang="en-US" smtClean="0"/>
              <a:t>‹#›</a:t>
            </a:fld>
            <a:endParaRPr kumimoji="1" lang="ja-JP" altLang="en-US"/>
          </a:p>
        </p:txBody>
      </p:sp>
    </p:spTree>
    <p:extLst>
      <p:ext uri="{BB962C8B-B14F-4D97-AF65-F5344CB8AC3E}">
        <p14:creationId xmlns:p14="http://schemas.microsoft.com/office/powerpoint/2010/main" val="549902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E7608A4E-9ABC-96F5-2252-749C9DD74A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72D813C-18D7-C737-2502-6DB69E919D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C702476-DFF1-3A4F-B016-7078F58F1C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A37D122-DBA9-4CDC-9A69-B649914CF6BB}" type="datetimeFigureOut">
              <a:rPr kumimoji="1" lang="ja-JP" altLang="en-US" smtClean="0"/>
              <a:t>2025/1/5</a:t>
            </a:fld>
            <a:endParaRPr kumimoji="1" lang="ja-JP" altLang="en-US"/>
          </a:p>
        </p:txBody>
      </p:sp>
      <p:sp>
        <p:nvSpPr>
          <p:cNvPr id="5" name="フッター プレースホルダー 4">
            <a:extLst>
              <a:ext uri="{FF2B5EF4-FFF2-40B4-BE49-F238E27FC236}">
                <a16:creationId xmlns:a16="http://schemas.microsoft.com/office/drawing/2014/main" id="{8E46CE70-BFB0-7BDB-D57A-0C9D05AD549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93FFF277-B4C7-5A24-0941-27CD6733B3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F7048F8-690A-4DD5-80A2-92FC3C54A5A2}" type="slidenum">
              <a:rPr kumimoji="1" lang="ja-JP" altLang="en-US" smtClean="0"/>
              <a:t>‹#›</a:t>
            </a:fld>
            <a:endParaRPr kumimoji="1" lang="ja-JP" altLang="en-US"/>
          </a:p>
        </p:txBody>
      </p:sp>
    </p:spTree>
    <p:extLst>
      <p:ext uri="{BB962C8B-B14F-4D97-AF65-F5344CB8AC3E}">
        <p14:creationId xmlns:p14="http://schemas.microsoft.com/office/powerpoint/2010/main" val="35212875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26 endangered animals we need to save now | CN Traveller">
            <a:extLst>
              <a:ext uri="{FF2B5EF4-FFF2-40B4-BE49-F238E27FC236}">
                <a16:creationId xmlns:a16="http://schemas.microsoft.com/office/drawing/2014/main" id="{B942DA11-D1E9-0DF4-392F-F9A5EABC56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6413"/>
          </a:xfrm>
          <a:prstGeom prst="rect">
            <a:avLst/>
          </a:prstGeom>
          <a:noFill/>
          <a:extLst>
            <a:ext uri="{909E8E84-426E-40DD-AFC4-6F175D3DCCD1}">
              <a14:hiddenFill xmlns:a14="http://schemas.microsoft.com/office/drawing/2010/main">
                <a:solidFill>
                  <a:srgbClr val="FFFFFF"/>
                </a:solidFill>
              </a14:hiddenFill>
            </a:ext>
          </a:extLst>
        </p:spPr>
      </p:pic>
      <p:sp>
        <p:nvSpPr>
          <p:cNvPr id="4" name="正方形/長方形 3">
            <a:extLst>
              <a:ext uri="{FF2B5EF4-FFF2-40B4-BE49-F238E27FC236}">
                <a16:creationId xmlns:a16="http://schemas.microsoft.com/office/drawing/2014/main" id="{0F258038-7EE3-8D3D-5FA1-42DA12F528DB}"/>
              </a:ext>
            </a:extLst>
          </p:cNvPr>
          <p:cNvSpPr/>
          <p:nvPr/>
        </p:nvSpPr>
        <p:spPr>
          <a:xfrm>
            <a:off x="1315020" y="2395960"/>
            <a:ext cx="9831538" cy="1823696"/>
          </a:xfrm>
          <a:prstGeom prst="rect">
            <a:avLst/>
          </a:prstGeom>
          <a:solidFill>
            <a:srgbClr val="FFFFFF"/>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solidFill>
                  <a:schemeClr val="tx1"/>
                </a:solidFill>
                <a:latin typeface="BIZ UDPゴシック" panose="020B0400000000000000" pitchFamily="50" charset="-128"/>
                <a:ea typeface="BIZ UDPゴシック" panose="020B0400000000000000" pitchFamily="50" charset="-128"/>
              </a:rPr>
              <a:t>What can we do to help endangered animals</a:t>
            </a:r>
            <a:r>
              <a:rPr kumimoji="1" lang="ja-JP" altLang="en-US" sz="2800" dirty="0">
                <a:solidFill>
                  <a:schemeClr val="tx1"/>
                </a:solidFill>
                <a:latin typeface="BIZ UDPゴシック" panose="020B0400000000000000" pitchFamily="50" charset="-128"/>
                <a:ea typeface="BIZ UDPゴシック" panose="020B0400000000000000" pitchFamily="50" charset="-128"/>
              </a:rPr>
              <a:t>？</a:t>
            </a:r>
            <a:endParaRPr kumimoji="1" lang="en-US" altLang="ja-JP" sz="2800" dirty="0">
              <a:solidFill>
                <a:schemeClr val="tx1"/>
              </a:solidFill>
              <a:latin typeface="BIZ UDPゴシック" panose="020B0400000000000000" pitchFamily="50" charset="-128"/>
              <a:ea typeface="BIZ UDPゴシック" panose="020B0400000000000000" pitchFamily="50" charset="-128"/>
            </a:endParaRPr>
          </a:p>
          <a:p>
            <a:pPr algn="ctr"/>
            <a:endParaRPr kumimoji="1" lang="en-US" altLang="ja-JP" sz="2800" dirty="0">
              <a:solidFill>
                <a:schemeClr val="tx1"/>
              </a:solidFill>
              <a:latin typeface="BIZ UDPゴシック" panose="020B0400000000000000" pitchFamily="50" charset="-128"/>
              <a:ea typeface="BIZ UDPゴシック" panose="020B0400000000000000" pitchFamily="50" charset="-128"/>
            </a:endParaRPr>
          </a:p>
          <a:p>
            <a:pPr algn="ctr"/>
            <a:r>
              <a:rPr lang="ja-JP" altLang="en-US" dirty="0">
                <a:solidFill>
                  <a:schemeClr val="tx1"/>
                </a:solidFill>
                <a:latin typeface="BIZ UDPゴシック" panose="020B0400000000000000" pitchFamily="50" charset="-128"/>
                <a:ea typeface="BIZ UDPゴシック" panose="020B0400000000000000" pitchFamily="50" charset="-128"/>
              </a:rPr>
              <a:t>２２０１１０４０　</a:t>
            </a:r>
            <a:r>
              <a:rPr lang="en-US" altLang="ja-JP" dirty="0">
                <a:solidFill>
                  <a:schemeClr val="tx1"/>
                </a:solidFill>
                <a:latin typeface="BIZ UDPゴシック" panose="020B0400000000000000" pitchFamily="50" charset="-128"/>
                <a:ea typeface="BIZ UDPゴシック" panose="020B0400000000000000" pitchFamily="50" charset="-128"/>
              </a:rPr>
              <a:t>Otoka Mori</a:t>
            </a:r>
            <a:endParaRPr kumimoji="1" lang="ja-JP" altLang="en-US" dirty="0">
              <a:solidFill>
                <a:schemeClr val="tx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6101171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EC598-8484-298B-1AA6-93CCCF05E0E7}"/>
            </a:ext>
          </a:extLst>
        </p:cNvPr>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C6829283-1DBC-86B1-9FE0-5AC4C14AD711}"/>
              </a:ext>
            </a:extLst>
          </p:cNvPr>
          <p:cNvGraphicFramePr>
            <a:graphicFrameLocks noGrp="1"/>
          </p:cNvGraphicFramePr>
          <p:nvPr>
            <p:extLst>
              <p:ext uri="{D42A27DB-BD31-4B8C-83A1-F6EECF244321}">
                <p14:modId xmlns:p14="http://schemas.microsoft.com/office/powerpoint/2010/main" val="248566738"/>
              </p:ext>
            </p:extLst>
          </p:nvPr>
        </p:nvGraphicFramePr>
        <p:xfrm>
          <a:off x="2390431" y="837980"/>
          <a:ext cx="7411138" cy="4988751"/>
        </p:xfrm>
        <a:graphic>
          <a:graphicData uri="http://schemas.openxmlformats.org/drawingml/2006/table">
            <a:tbl>
              <a:tblPr firstRow="1" firstCol="1" bandRow="1"/>
              <a:tblGrid>
                <a:gridCol w="1474452">
                  <a:extLst>
                    <a:ext uri="{9D8B030D-6E8A-4147-A177-3AD203B41FA5}">
                      <a16:colId xmlns:a16="http://schemas.microsoft.com/office/drawing/2014/main" val="3005051374"/>
                    </a:ext>
                  </a:extLst>
                </a:gridCol>
                <a:gridCol w="2871752">
                  <a:extLst>
                    <a:ext uri="{9D8B030D-6E8A-4147-A177-3AD203B41FA5}">
                      <a16:colId xmlns:a16="http://schemas.microsoft.com/office/drawing/2014/main" val="3696119476"/>
                    </a:ext>
                  </a:extLst>
                </a:gridCol>
                <a:gridCol w="3064934">
                  <a:extLst>
                    <a:ext uri="{9D8B030D-6E8A-4147-A177-3AD203B41FA5}">
                      <a16:colId xmlns:a16="http://schemas.microsoft.com/office/drawing/2014/main" val="979152652"/>
                    </a:ext>
                  </a:extLst>
                </a:gridCol>
              </a:tblGrid>
              <a:tr h="243978">
                <a:tc>
                  <a:txBody>
                    <a:bodyPr/>
                    <a:lstStyle/>
                    <a:p>
                      <a:pPr algn="ctr"/>
                      <a:r>
                        <a:rPr lang="en-US" sz="105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endParaRPr lang="ja-JP" sz="105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Sakura</a:t>
                      </a:r>
                      <a:endParaRPr lang="ja-JP" sz="24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Kenta</a:t>
                      </a:r>
                      <a:endParaRPr lang="ja-JP" sz="24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16540609"/>
                  </a:ext>
                </a:extLst>
              </a:tr>
              <a:tr h="796801">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動物の名前</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White rhinoceros</a:t>
                      </a:r>
                    </a:p>
                    <a:p>
                      <a:pPr algn="ctr"/>
                      <a:r>
                        <a:rPr lang="ja-JP" alt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シロサイ</a:t>
                      </a: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p>
                    <a:p>
                      <a:pPr algn="ct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Chimpanzee </a:t>
                      </a:r>
                    </a:p>
                    <a:p>
                      <a:pPr algn="ctr"/>
                      <a:r>
                        <a:rPr lang="ja-JP" alt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チンパンジー</a:t>
                      </a: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0040773"/>
                  </a:ext>
                </a:extLst>
              </a:tr>
              <a:tr h="821973">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今何匹いる？</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2 </a:t>
                      </a: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2260986"/>
                  </a:ext>
                </a:extLst>
              </a:tr>
              <a:tr h="1491943">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絶滅の理由</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People hunt them a lot. </a:t>
                      </a:r>
                    </a:p>
                    <a:p>
                      <a:pPr algn="ctr"/>
                      <a:r>
                        <a:rPr lang="ja-JP" alt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人がたくさん狩ったから</a:t>
                      </a: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47642549"/>
                  </a:ext>
                </a:extLst>
              </a:tr>
              <a:tr h="1512274">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その動物を守るためにできること</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Monitor white rhinoceros and protect them from dangers. </a:t>
                      </a:r>
                    </a:p>
                    <a:p>
                      <a:pPr algn="ctr"/>
                      <a:r>
                        <a:rPr lang="ja-JP" alt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シロサイを監視して危険から守る</a:t>
                      </a: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63395596"/>
                  </a:ext>
                </a:extLst>
              </a:tr>
            </a:tbl>
          </a:graphicData>
        </a:graphic>
      </p:graphicFrame>
      <p:sp>
        <p:nvSpPr>
          <p:cNvPr id="3" name="Rectangle 1">
            <a:extLst>
              <a:ext uri="{FF2B5EF4-FFF2-40B4-BE49-F238E27FC236}">
                <a16:creationId xmlns:a16="http://schemas.microsoft.com/office/drawing/2014/main" id="{87A3DDA9-6DAE-9563-8267-6D63D73D3FF3}"/>
              </a:ext>
            </a:extLst>
          </p:cNvPr>
          <p:cNvSpPr>
            <a:spLocks noChangeArrowheads="1"/>
          </p:cNvSpPr>
          <p:nvPr/>
        </p:nvSpPr>
        <p:spPr bwMode="auto">
          <a:xfrm>
            <a:off x="1806258" y="289584"/>
            <a:ext cx="837921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b="1"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Step1 </a:t>
            </a:r>
            <a:r>
              <a:rPr kumimoji="0" lang="en-US" altLang="ja-JP"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Sakura</a:t>
            </a:r>
            <a:r>
              <a:rPr kumimoji="0" lang="ja-JP" altLang="en-US"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と</a:t>
            </a:r>
            <a:r>
              <a:rPr kumimoji="0" lang="en-US" altLang="ja-JP"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Kenta</a:t>
            </a:r>
            <a:r>
              <a:rPr kumimoji="0" lang="ja-JP" altLang="en-US"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の会話を聞いて下のリストに分かったことをまとめよう。</a:t>
            </a:r>
            <a:endParaRPr kumimoji="0" lang="ja-JP" altLang="en-US"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endParaRPr>
          </a:p>
        </p:txBody>
      </p:sp>
      <p:pic>
        <p:nvPicPr>
          <p:cNvPr id="13" name="図 12">
            <a:extLst>
              <a:ext uri="{FF2B5EF4-FFF2-40B4-BE49-F238E27FC236}">
                <a16:creationId xmlns:a16="http://schemas.microsoft.com/office/drawing/2014/main" id="{D13BED6A-31F8-9390-19E9-AD2A628E92EE}"/>
              </a:ext>
            </a:extLst>
          </p:cNvPr>
          <p:cNvPicPr>
            <a:picLocks noChangeAspect="1"/>
          </p:cNvPicPr>
          <p:nvPr/>
        </p:nvPicPr>
        <p:blipFill>
          <a:blip r:embed="rId3"/>
          <a:stretch>
            <a:fillRect/>
          </a:stretch>
        </p:blipFill>
        <p:spPr>
          <a:xfrm>
            <a:off x="-1" y="831945"/>
            <a:ext cx="2390431" cy="1704777"/>
          </a:xfrm>
          <a:prstGeom prst="rect">
            <a:avLst/>
          </a:prstGeom>
        </p:spPr>
      </p:pic>
      <p:pic>
        <p:nvPicPr>
          <p:cNvPr id="1027" name="Picture 3" descr="The 8 Best Tips For New Deer Hunters | Moultrie Mobile">
            <a:extLst>
              <a:ext uri="{FF2B5EF4-FFF2-40B4-BE49-F238E27FC236}">
                <a16:creationId xmlns:a16="http://schemas.microsoft.com/office/drawing/2014/main" id="{AC9AC605-5DAB-BF1F-D125-11EABD1123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536722"/>
            <a:ext cx="2390430" cy="1781175"/>
          </a:xfrm>
          <a:prstGeom prst="rect">
            <a:avLst/>
          </a:prstGeom>
          <a:noFill/>
          <a:extLst>
            <a:ext uri="{909E8E84-426E-40DD-AFC4-6F175D3DCCD1}">
              <a14:hiddenFill xmlns:a14="http://schemas.microsoft.com/office/drawing/2010/main">
                <a:solidFill>
                  <a:srgbClr val="FFFFFF"/>
                </a:solidFill>
              </a14:hiddenFill>
            </a:ext>
          </a:extLst>
        </p:spPr>
      </p:pic>
      <p:pic>
        <p:nvPicPr>
          <p:cNvPr id="15" name="図 14">
            <a:extLst>
              <a:ext uri="{FF2B5EF4-FFF2-40B4-BE49-F238E27FC236}">
                <a16:creationId xmlns:a16="http://schemas.microsoft.com/office/drawing/2014/main" id="{1D0B4359-008F-4486-225C-132ACDC79C39}"/>
              </a:ext>
            </a:extLst>
          </p:cNvPr>
          <p:cNvPicPr>
            <a:picLocks noChangeAspect="1"/>
          </p:cNvPicPr>
          <p:nvPr/>
        </p:nvPicPr>
        <p:blipFill>
          <a:blip r:embed="rId5"/>
          <a:stretch>
            <a:fillRect/>
          </a:stretch>
        </p:blipFill>
        <p:spPr>
          <a:xfrm>
            <a:off x="37642" y="4317897"/>
            <a:ext cx="2352787" cy="2078776"/>
          </a:xfrm>
          <a:prstGeom prst="rect">
            <a:avLst/>
          </a:prstGeom>
        </p:spPr>
      </p:pic>
      <p:pic>
        <p:nvPicPr>
          <p:cNvPr id="1029" name="Picture 5" descr="About Chimpanzees - Center for Great Apes">
            <a:extLst>
              <a:ext uri="{FF2B5EF4-FFF2-40B4-BE49-F238E27FC236}">
                <a16:creationId xmlns:a16="http://schemas.microsoft.com/office/drawing/2014/main" id="{BA5CCF4C-6D7F-438B-6A45-34BD4175A4F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01568" y="831945"/>
            <a:ext cx="2390431" cy="164295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Deforestation and Forest Degradation | Threats | WWF">
            <a:extLst>
              <a:ext uri="{FF2B5EF4-FFF2-40B4-BE49-F238E27FC236}">
                <a16:creationId xmlns:a16="http://schemas.microsoft.com/office/drawing/2014/main" id="{34ECCA67-1284-636E-21B5-9B98FC8AB57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01567" y="2474895"/>
            <a:ext cx="2390433" cy="164295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より良い未来のために！一緒に「森のためにできること」を始めよう | 【ヒトトキ】三井住友カード">
            <a:extLst>
              <a:ext uri="{FF2B5EF4-FFF2-40B4-BE49-F238E27FC236}">
                <a16:creationId xmlns:a16="http://schemas.microsoft.com/office/drawing/2014/main" id="{A76FA5B4-4ADA-AC66-1407-8C6A3A9C48B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01567" y="4111810"/>
            <a:ext cx="2390433"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68719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5A7B1-F708-E13D-69AA-825F88F7216A}"/>
            </a:ext>
          </a:extLst>
        </p:cNvPr>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DEBBEDE6-E584-D8E2-A0DC-04F03389BA5E}"/>
              </a:ext>
            </a:extLst>
          </p:cNvPr>
          <p:cNvGraphicFramePr>
            <a:graphicFrameLocks noGrp="1"/>
          </p:cNvGraphicFramePr>
          <p:nvPr>
            <p:extLst>
              <p:ext uri="{D42A27DB-BD31-4B8C-83A1-F6EECF244321}">
                <p14:modId xmlns:p14="http://schemas.microsoft.com/office/powerpoint/2010/main" val="2117795055"/>
              </p:ext>
            </p:extLst>
          </p:nvPr>
        </p:nvGraphicFramePr>
        <p:xfrm>
          <a:off x="2390431" y="837980"/>
          <a:ext cx="7411138" cy="4988751"/>
        </p:xfrm>
        <a:graphic>
          <a:graphicData uri="http://schemas.openxmlformats.org/drawingml/2006/table">
            <a:tbl>
              <a:tblPr firstRow="1" firstCol="1" bandRow="1"/>
              <a:tblGrid>
                <a:gridCol w="1474452">
                  <a:extLst>
                    <a:ext uri="{9D8B030D-6E8A-4147-A177-3AD203B41FA5}">
                      <a16:colId xmlns:a16="http://schemas.microsoft.com/office/drawing/2014/main" val="3005051374"/>
                    </a:ext>
                  </a:extLst>
                </a:gridCol>
                <a:gridCol w="2871752">
                  <a:extLst>
                    <a:ext uri="{9D8B030D-6E8A-4147-A177-3AD203B41FA5}">
                      <a16:colId xmlns:a16="http://schemas.microsoft.com/office/drawing/2014/main" val="3696119476"/>
                    </a:ext>
                  </a:extLst>
                </a:gridCol>
                <a:gridCol w="3064934">
                  <a:extLst>
                    <a:ext uri="{9D8B030D-6E8A-4147-A177-3AD203B41FA5}">
                      <a16:colId xmlns:a16="http://schemas.microsoft.com/office/drawing/2014/main" val="979152652"/>
                    </a:ext>
                  </a:extLst>
                </a:gridCol>
              </a:tblGrid>
              <a:tr h="243978">
                <a:tc>
                  <a:txBody>
                    <a:bodyPr/>
                    <a:lstStyle/>
                    <a:p>
                      <a:pPr algn="ctr"/>
                      <a:r>
                        <a:rPr lang="en-US" sz="105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endParaRPr lang="ja-JP" sz="105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Sakura</a:t>
                      </a:r>
                      <a:endParaRPr lang="ja-JP" sz="24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Kenta</a:t>
                      </a:r>
                      <a:endParaRPr lang="ja-JP" sz="24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16540609"/>
                  </a:ext>
                </a:extLst>
              </a:tr>
              <a:tr h="796801">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動物の名前</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White rhinoceros</a:t>
                      </a:r>
                    </a:p>
                    <a:p>
                      <a:pPr algn="ctr"/>
                      <a:r>
                        <a:rPr lang="ja-JP" alt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シロサイ</a:t>
                      </a: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p>
                    <a:p>
                      <a:pPr algn="ct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Chimpanzee </a:t>
                      </a:r>
                    </a:p>
                    <a:p>
                      <a:pPr algn="ctr"/>
                      <a:r>
                        <a:rPr lang="ja-JP" alt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チンパンジー</a:t>
                      </a: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0040773"/>
                  </a:ext>
                </a:extLst>
              </a:tr>
              <a:tr h="821973">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今何匹いる？</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2 </a:t>
                      </a: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200,000 </a:t>
                      </a: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2260986"/>
                  </a:ext>
                </a:extLst>
              </a:tr>
              <a:tr h="1491943">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絶滅の理由</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People hunt them a lot. </a:t>
                      </a:r>
                    </a:p>
                    <a:p>
                      <a:pPr algn="ctr"/>
                      <a:r>
                        <a:rPr lang="ja-JP" alt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人がたくさん狩ったから</a:t>
                      </a: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47642549"/>
                  </a:ext>
                </a:extLst>
              </a:tr>
              <a:tr h="1512274">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その動物を守るためにできること</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Monitor white rhinoceros and protect them from dangers. </a:t>
                      </a:r>
                    </a:p>
                    <a:p>
                      <a:pPr algn="ctr"/>
                      <a:r>
                        <a:rPr lang="ja-JP" alt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シロサイを監視して危険から守る</a:t>
                      </a: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63395596"/>
                  </a:ext>
                </a:extLst>
              </a:tr>
            </a:tbl>
          </a:graphicData>
        </a:graphic>
      </p:graphicFrame>
      <p:sp>
        <p:nvSpPr>
          <p:cNvPr id="3" name="Rectangle 1">
            <a:extLst>
              <a:ext uri="{FF2B5EF4-FFF2-40B4-BE49-F238E27FC236}">
                <a16:creationId xmlns:a16="http://schemas.microsoft.com/office/drawing/2014/main" id="{167DBCC6-E855-8831-A215-C5D1A8505B77}"/>
              </a:ext>
            </a:extLst>
          </p:cNvPr>
          <p:cNvSpPr>
            <a:spLocks noChangeArrowheads="1"/>
          </p:cNvSpPr>
          <p:nvPr/>
        </p:nvSpPr>
        <p:spPr bwMode="auto">
          <a:xfrm>
            <a:off x="1806258" y="289584"/>
            <a:ext cx="837921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b="1"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Step1 </a:t>
            </a:r>
            <a:r>
              <a:rPr kumimoji="0" lang="en-US" altLang="ja-JP"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Sakura</a:t>
            </a:r>
            <a:r>
              <a:rPr kumimoji="0" lang="ja-JP" altLang="en-US"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と</a:t>
            </a:r>
            <a:r>
              <a:rPr kumimoji="0" lang="en-US" altLang="ja-JP"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Kenta</a:t>
            </a:r>
            <a:r>
              <a:rPr kumimoji="0" lang="ja-JP" altLang="en-US"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の会話を聞いて下のリストに分かったことをまとめよう。</a:t>
            </a:r>
            <a:endParaRPr kumimoji="0" lang="ja-JP" altLang="en-US"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endParaRPr>
          </a:p>
        </p:txBody>
      </p:sp>
      <p:pic>
        <p:nvPicPr>
          <p:cNvPr id="13" name="図 12">
            <a:extLst>
              <a:ext uri="{FF2B5EF4-FFF2-40B4-BE49-F238E27FC236}">
                <a16:creationId xmlns:a16="http://schemas.microsoft.com/office/drawing/2014/main" id="{3A75EA14-3B6A-6306-2624-351B77D8786F}"/>
              </a:ext>
            </a:extLst>
          </p:cNvPr>
          <p:cNvPicPr>
            <a:picLocks noChangeAspect="1"/>
          </p:cNvPicPr>
          <p:nvPr/>
        </p:nvPicPr>
        <p:blipFill>
          <a:blip r:embed="rId3"/>
          <a:stretch>
            <a:fillRect/>
          </a:stretch>
        </p:blipFill>
        <p:spPr>
          <a:xfrm>
            <a:off x="-1" y="831945"/>
            <a:ext cx="2390431" cy="1704777"/>
          </a:xfrm>
          <a:prstGeom prst="rect">
            <a:avLst/>
          </a:prstGeom>
        </p:spPr>
      </p:pic>
      <p:pic>
        <p:nvPicPr>
          <p:cNvPr id="1027" name="Picture 3" descr="The 8 Best Tips For New Deer Hunters | Moultrie Mobile">
            <a:extLst>
              <a:ext uri="{FF2B5EF4-FFF2-40B4-BE49-F238E27FC236}">
                <a16:creationId xmlns:a16="http://schemas.microsoft.com/office/drawing/2014/main" id="{24376B4E-3910-E8AA-62E4-57AEA9E6FC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536722"/>
            <a:ext cx="2390430" cy="1781175"/>
          </a:xfrm>
          <a:prstGeom prst="rect">
            <a:avLst/>
          </a:prstGeom>
          <a:noFill/>
          <a:extLst>
            <a:ext uri="{909E8E84-426E-40DD-AFC4-6F175D3DCCD1}">
              <a14:hiddenFill xmlns:a14="http://schemas.microsoft.com/office/drawing/2010/main">
                <a:solidFill>
                  <a:srgbClr val="FFFFFF"/>
                </a:solidFill>
              </a14:hiddenFill>
            </a:ext>
          </a:extLst>
        </p:spPr>
      </p:pic>
      <p:pic>
        <p:nvPicPr>
          <p:cNvPr id="15" name="図 14">
            <a:extLst>
              <a:ext uri="{FF2B5EF4-FFF2-40B4-BE49-F238E27FC236}">
                <a16:creationId xmlns:a16="http://schemas.microsoft.com/office/drawing/2014/main" id="{FA19DFA9-8259-FC50-E48D-D154E78E2BF5}"/>
              </a:ext>
            </a:extLst>
          </p:cNvPr>
          <p:cNvPicPr>
            <a:picLocks noChangeAspect="1"/>
          </p:cNvPicPr>
          <p:nvPr/>
        </p:nvPicPr>
        <p:blipFill>
          <a:blip r:embed="rId5"/>
          <a:stretch>
            <a:fillRect/>
          </a:stretch>
        </p:blipFill>
        <p:spPr>
          <a:xfrm>
            <a:off x="37642" y="4317897"/>
            <a:ext cx="2352787" cy="2078776"/>
          </a:xfrm>
          <a:prstGeom prst="rect">
            <a:avLst/>
          </a:prstGeom>
        </p:spPr>
      </p:pic>
      <p:pic>
        <p:nvPicPr>
          <p:cNvPr id="1029" name="Picture 5" descr="About Chimpanzees - Center for Great Apes">
            <a:extLst>
              <a:ext uri="{FF2B5EF4-FFF2-40B4-BE49-F238E27FC236}">
                <a16:creationId xmlns:a16="http://schemas.microsoft.com/office/drawing/2014/main" id="{3576FEB8-6FFC-9B93-FAB1-A51A73EA24F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01568" y="831945"/>
            <a:ext cx="2390431" cy="164295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Deforestation and Forest Degradation | Threats | WWF">
            <a:extLst>
              <a:ext uri="{FF2B5EF4-FFF2-40B4-BE49-F238E27FC236}">
                <a16:creationId xmlns:a16="http://schemas.microsoft.com/office/drawing/2014/main" id="{084002AF-6958-2BC8-DEA3-B40F416C148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01567" y="2474895"/>
            <a:ext cx="2390433" cy="164295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より良い未来のために！一緒に「森のためにできること」を始めよう | 【ヒトトキ】三井住友カード">
            <a:extLst>
              <a:ext uri="{FF2B5EF4-FFF2-40B4-BE49-F238E27FC236}">
                <a16:creationId xmlns:a16="http://schemas.microsoft.com/office/drawing/2014/main" id="{AF776039-D370-FD44-B55D-893A895BEFB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01567" y="4111810"/>
            <a:ext cx="2390433"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2409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21015-5ADF-5266-C7CF-1332BA197023}"/>
            </a:ext>
          </a:extLst>
        </p:cNvPr>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F89237F6-6576-4647-F34F-051EE766199C}"/>
              </a:ext>
            </a:extLst>
          </p:cNvPr>
          <p:cNvGraphicFramePr>
            <a:graphicFrameLocks noGrp="1"/>
          </p:cNvGraphicFramePr>
          <p:nvPr>
            <p:extLst>
              <p:ext uri="{D42A27DB-BD31-4B8C-83A1-F6EECF244321}">
                <p14:modId xmlns:p14="http://schemas.microsoft.com/office/powerpoint/2010/main" val="1829631008"/>
              </p:ext>
            </p:extLst>
          </p:nvPr>
        </p:nvGraphicFramePr>
        <p:xfrm>
          <a:off x="2390431" y="837980"/>
          <a:ext cx="7411138" cy="4988751"/>
        </p:xfrm>
        <a:graphic>
          <a:graphicData uri="http://schemas.openxmlformats.org/drawingml/2006/table">
            <a:tbl>
              <a:tblPr firstRow="1" firstCol="1" bandRow="1"/>
              <a:tblGrid>
                <a:gridCol w="1474452">
                  <a:extLst>
                    <a:ext uri="{9D8B030D-6E8A-4147-A177-3AD203B41FA5}">
                      <a16:colId xmlns:a16="http://schemas.microsoft.com/office/drawing/2014/main" val="3005051374"/>
                    </a:ext>
                  </a:extLst>
                </a:gridCol>
                <a:gridCol w="2871752">
                  <a:extLst>
                    <a:ext uri="{9D8B030D-6E8A-4147-A177-3AD203B41FA5}">
                      <a16:colId xmlns:a16="http://schemas.microsoft.com/office/drawing/2014/main" val="3696119476"/>
                    </a:ext>
                  </a:extLst>
                </a:gridCol>
                <a:gridCol w="3064934">
                  <a:extLst>
                    <a:ext uri="{9D8B030D-6E8A-4147-A177-3AD203B41FA5}">
                      <a16:colId xmlns:a16="http://schemas.microsoft.com/office/drawing/2014/main" val="979152652"/>
                    </a:ext>
                  </a:extLst>
                </a:gridCol>
              </a:tblGrid>
              <a:tr h="243978">
                <a:tc>
                  <a:txBody>
                    <a:bodyPr/>
                    <a:lstStyle/>
                    <a:p>
                      <a:pPr algn="ctr"/>
                      <a:r>
                        <a:rPr lang="en-US" sz="105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endParaRPr lang="ja-JP" sz="105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Sakura</a:t>
                      </a:r>
                      <a:endParaRPr lang="ja-JP" sz="24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Kenta</a:t>
                      </a:r>
                      <a:endParaRPr lang="ja-JP" sz="24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16540609"/>
                  </a:ext>
                </a:extLst>
              </a:tr>
              <a:tr h="796801">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動物の名前</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kern="10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White rhinoceros</a:t>
                      </a:r>
                    </a:p>
                    <a:p>
                      <a:pPr algn="ctr"/>
                      <a:r>
                        <a:rPr lang="ja-JP" altLang="en-US" sz="1600" b="1" kern="10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シロサイ</a:t>
                      </a:r>
                      <a:r>
                        <a:rPr lang="en-US" sz="1600" b="1" kern="10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p>
                    <a:p>
                      <a:pPr algn="ct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Chimpanzee </a:t>
                      </a:r>
                    </a:p>
                    <a:p>
                      <a:pPr algn="ctr"/>
                      <a:r>
                        <a:rPr lang="ja-JP" alt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チンパンジー</a:t>
                      </a: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0040773"/>
                  </a:ext>
                </a:extLst>
              </a:tr>
              <a:tr h="821973">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今何匹いる？</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600" b="1" kern="10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r>
                        <a:rPr lang="en-US" sz="1600" b="1" kern="10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2 </a:t>
                      </a: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600" b="1" kern="10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r>
                        <a:rPr lang="en-US" sz="1600" b="1" kern="10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200,000 </a:t>
                      </a: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2260986"/>
                  </a:ext>
                </a:extLst>
              </a:tr>
              <a:tr h="1491943">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絶滅の理由</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600" b="1" kern="10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endParaRPr lang="en-US" sz="1600" b="1" kern="10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r>
                        <a:rPr lang="en-US" sz="1600" b="1" kern="10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People hunt them a lot. </a:t>
                      </a:r>
                    </a:p>
                    <a:p>
                      <a:pPr algn="ctr"/>
                      <a:r>
                        <a:rPr lang="ja-JP" altLang="en-US" sz="1600" b="1" kern="10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人がたくさん狩ったから</a:t>
                      </a: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Deforestation</a:t>
                      </a:r>
                    </a:p>
                    <a:p>
                      <a:pPr algn="ctr"/>
                      <a:r>
                        <a:rPr lang="ja-JP" alt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森林伐採</a:t>
                      </a: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47642549"/>
                  </a:ext>
                </a:extLst>
              </a:tr>
              <a:tr h="1512274">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その動物を守るためにできること</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Monitor white rhinoceros and protect them from dangers. </a:t>
                      </a:r>
                    </a:p>
                    <a:p>
                      <a:pPr algn="ctr"/>
                      <a:r>
                        <a:rPr lang="ja-JP" alt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シロサイを監視して危険から守る</a:t>
                      </a: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63395596"/>
                  </a:ext>
                </a:extLst>
              </a:tr>
            </a:tbl>
          </a:graphicData>
        </a:graphic>
      </p:graphicFrame>
      <p:sp>
        <p:nvSpPr>
          <p:cNvPr id="3" name="Rectangle 1">
            <a:extLst>
              <a:ext uri="{FF2B5EF4-FFF2-40B4-BE49-F238E27FC236}">
                <a16:creationId xmlns:a16="http://schemas.microsoft.com/office/drawing/2014/main" id="{95336DBF-889B-C9AD-2C44-653FBEE4AE2D}"/>
              </a:ext>
            </a:extLst>
          </p:cNvPr>
          <p:cNvSpPr>
            <a:spLocks noChangeArrowheads="1"/>
          </p:cNvSpPr>
          <p:nvPr/>
        </p:nvSpPr>
        <p:spPr bwMode="auto">
          <a:xfrm>
            <a:off x="1806258" y="289584"/>
            <a:ext cx="837921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b="1"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Step1 </a:t>
            </a:r>
            <a:r>
              <a:rPr kumimoji="0" lang="en-US" altLang="ja-JP"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Sakura</a:t>
            </a:r>
            <a:r>
              <a:rPr kumimoji="0" lang="ja-JP" altLang="en-US"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と</a:t>
            </a:r>
            <a:r>
              <a:rPr kumimoji="0" lang="en-US" altLang="ja-JP"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Kenta</a:t>
            </a:r>
            <a:r>
              <a:rPr kumimoji="0" lang="ja-JP" altLang="en-US"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の会話を聞いて下のリストに分かったことをまとめよう。</a:t>
            </a:r>
            <a:endParaRPr kumimoji="0" lang="ja-JP" altLang="en-US"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endParaRPr>
          </a:p>
        </p:txBody>
      </p:sp>
      <p:pic>
        <p:nvPicPr>
          <p:cNvPr id="13" name="図 12">
            <a:extLst>
              <a:ext uri="{FF2B5EF4-FFF2-40B4-BE49-F238E27FC236}">
                <a16:creationId xmlns:a16="http://schemas.microsoft.com/office/drawing/2014/main" id="{105F471C-F911-B65A-D67C-37A16BF13BD7}"/>
              </a:ext>
            </a:extLst>
          </p:cNvPr>
          <p:cNvPicPr>
            <a:picLocks noChangeAspect="1"/>
          </p:cNvPicPr>
          <p:nvPr/>
        </p:nvPicPr>
        <p:blipFill>
          <a:blip r:embed="rId3"/>
          <a:stretch>
            <a:fillRect/>
          </a:stretch>
        </p:blipFill>
        <p:spPr>
          <a:xfrm>
            <a:off x="-1" y="831945"/>
            <a:ext cx="2390431" cy="1704777"/>
          </a:xfrm>
          <a:prstGeom prst="rect">
            <a:avLst/>
          </a:prstGeom>
        </p:spPr>
      </p:pic>
      <p:pic>
        <p:nvPicPr>
          <p:cNvPr id="1027" name="Picture 3" descr="The 8 Best Tips For New Deer Hunters | Moultrie Mobile">
            <a:extLst>
              <a:ext uri="{FF2B5EF4-FFF2-40B4-BE49-F238E27FC236}">
                <a16:creationId xmlns:a16="http://schemas.microsoft.com/office/drawing/2014/main" id="{E2174BCD-6711-60B4-AC5E-02FB8F88D3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536722"/>
            <a:ext cx="2390430" cy="1781175"/>
          </a:xfrm>
          <a:prstGeom prst="rect">
            <a:avLst/>
          </a:prstGeom>
          <a:noFill/>
          <a:extLst>
            <a:ext uri="{909E8E84-426E-40DD-AFC4-6F175D3DCCD1}">
              <a14:hiddenFill xmlns:a14="http://schemas.microsoft.com/office/drawing/2010/main">
                <a:solidFill>
                  <a:srgbClr val="FFFFFF"/>
                </a:solidFill>
              </a14:hiddenFill>
            </a:ext>
          </a:extLst>
        </p:spPr>
      </p:pic>
      <p:pic>
        <p:nvPicPr>
          <p:cNvPr id="15" name="図 14">
            <a:extLst>
              <a:ext uri="{FF2B5EF4-FFF2-40B4-BE49-F238E27FC236}">
                <a16:creationId xmlns:a16="http://schemas.microsoft.com/office/drawing/2014/main" id="{90426FB8-B716-32BE-F387-6EE046433C09}"/>
              </a:ext>
            </a:extLst>
          </p:cNvPr>
          <p:cNvPicPr>
            <a:picLocks noChangeAspect="1"/>
          </p:cNvPicPr>
          <p:nvPr/>
        </p:nvPicPr>
        <p:blipFill>
          <a:blip r:embed="rId5"/>
          <a:stretch>
            <a:fillRect/>
          </a:stretch>
        </p:blipFill>
        <p:spPr>
          <a:xfrm>
            <a:off x="37642" y="4317897"/>
            <a:ext cx="2352787" cy="2078776"/>
          </a:xfrm>
          <a:prstGeom prst="rect">
            <a:avLst/>
          </a:prstGeom>
        </p:spPr>
      </p:pic>
      <p:pic>
        <p:nvPicPr>
          <p:cNvPr id="1029" name="Picture 5" descr="About Chimpanzees - Center for Great Apes">
            <a:extLst>
              <a:ext uri="{FF2B5EF4-FFF2-40B4-BE49-F238E27FC236}">
                <a16:creationId xmlns:a16="http://schemas.microsoft.com/office/drawing/2014/main" id="{C78D3D65-61D7-70E0-C528-D4CB2238F9C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01568" y="831945"/>
            <a:ext cx="2390431" cy="164295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Deforestation and Forest Degradation | Threats | WWF">
            <a:extLst>
              <a:ext uri="{FF2B5EF4-FFF2-40B4-BE49-F238E27FC236}">
                <a16:creationId xmlns:a16="http://schemas.microsoft.com/office/drawing/2014/main" id="{55C05A23-B2F8-06CF-CF90-25DB80EC386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01567" y="2474895"/>
            <a:ext cx="2390433" cy="164295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より良い未来のために！一緒に「森のためにできること」を始めよう | 【ヒトトキ】三井住友カード">
            <a:extLst>
              <a:ext uri="{FF2B5EF4-FFF2-40B4-BE49-F238E27FC236}">
                <a16:creationId xmlns:a16="http://schemas.microsoft.com/office/drawing/2014/main" id="{DF9B97F2-8DE3-EA47-01E5-1C54710CC21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01567" y="4111810"/>
            <a:ext cx="2390433"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01970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D8419-0676-1B5B-E380-2E2D49ABA31B}"/>
            </a:ext>
          </a:extLst>
        </p:cNvPr>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78DE621A-B876-66B1-9E57-AEE247912C03}"/>
              </a:ext>
            </a:extLst>
          </p:cNvPr>
          <p:cNvGraphicFramePr>
            <a:graphicFrameLocks noGrp="1"/>
          </p:cNvGraphicFramePr>
          <p:nvPr/>
        </p:nvGraphicFramePr>
        <p:xfrm>
          <a:off x="2390431" y="837980"/>
          <a:ext cx="7411138" cy="4988751"/>
        </p:xfrm>
        <a:graphic>
          <a:graphicData uri="http://schemas.openxmlformats.org/drawingml/2006/table">
            <a:tbl>
              <a:tblPr firstRow="1" firstCol="1" bandRow="1"/>
              <a:tblGrid>
                <a:gridCol w="1474452">
                  <a:extLst>
                    <a:ext uri="{9D8B030D-6E8A-4147-A177-3AD203B41FA5}">
                      <a16:colId xmlns:a16="http://schemas.microsoft.com/office/drawing/2014/main" val="3005051374"/>
                    </a:ext>
                  </a:extLst>
                </a:gridCol>
                <a:gridCol w="2871752">
                  <a:extLst>
                    <a:ext uri="{9D8B030D-6E8A-4147-A177-3AD203B41FA5}">
                      <a16:colId xmlns:a16="http://schemas.microsoft.com/office/drawing/2014/main" val="3696119476"/>
                    </a:ext>
                  </a:extLst>
                </a:gridCol>
                <a:gridCol w="3064934">
                  <a:extLst>
                    <a:ext uri="{9D8B030D-6E8A-4147-A177-3AD203B41FA5}">
                      <a16:colId xmlns:a16="http://schemas.microsoft.com/office/drawing/2014/main" val="979152652"/>
                    </a:ext>
                  </a:extLst>
                </a:gridCol>
              </a:tblGrid>
              <a:tr h="243978">
                <a:tc>
                  <a:txBody>
                    <a:bodyPr/>
                    <a:lstStyle/>
                    <a:p>
                      <a:pPr algn="ctr"/>
                      <a:r>
                        <a:rPr lang="en-US" sz="105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endParaRPr lang="ja-JP" sz="105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Sakura</a:t>
                      </a:r>
                      <a:endParaRPr lang="ja-JP" sz="24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Kenta</a:t>
                      </a:r>
                      <a:endParaRPr lang="ja-JP" sz="24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16540609"/>
                  </a:ext>
                </a:extLst>
              </a:tr>
              <a:tr h="796801">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動物の名前</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White rhinoceros</a:t>
                      </a:r>
                    </a:p>
                    <a:p>
                      <a:pPr algn="ctr"/>
                      <a:r>
                        <a:rPr lang="ja-JP" alt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シロサイ</a:t>
                      </a: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p>
                    <a:p>
                      <a:pPr algn="ct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Chimpanzee </a:t>
                      </a:r>
                    </a:p>
                    <a:p>
                      <a:pPr algn="ctr"/>
                      <a:r>
                        <a:rPr lang="ja-JP" alt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チンパンジー</a:t>
                      </a: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0040773"/>
                  </a:ext>
                </a:extLst>
              </a:tr>
              <a:tr h="821973">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今何匹いる？</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2 </a:t>
                      </a: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200,000 </a:t>
                      </a: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2260986"/>
                  </a:ext>
                </a:extLst>
              </a:tr>
              <a:tr h="1491943">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絶滅の理由</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People hunt them a lot. </a:t>
                      </a:r>
                    </a:p>
                    <a:p>
                      <a:pPr algn="ctr"/>
                      <a:r>
                        <a:rPr lang="ja-JP" alt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人がたくさん狩ったから</a:t>
                      </a: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Deforestation</a:t>
                      </a:r>
                    </a:p>
                    <a:p>
                      <a:pPr algn="ctr"/>
                      <a:r>
                        <a:rPr lang="ja-JP" alt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森林伐採</a:t>
                      </a: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47642549"/>
                  </a:ext>
                </a:extLst>
              </a:tr>
              <a:tr h="1512274">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その動物を守るためにできること</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Monitor white rhinoceros and protect them from dangers. </a:t>
                      </a:r>
                    </a:p>
                    <a:p>
                      <a:pPr algn="ctr"/>
                      <a:r>
                        <a:rPr lang="ja-JP" alt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シロサイを監視して危険から守る</a:t>
                      </a: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Protect forests </a:t>
                      </a:r>
                    </a:p>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Tell people to protect forests. </a:t>
                      </a:r>
                    </a:p>
                    <a:p>
                      <a:pPr algn="ctr"/>
                      <a:r>
                        <a:rPr lang="ja-JP" alt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森林を守る</a:t>
                      </a:r>
                      <a:endParaRPr lang="en-US" altLang="ja-JP"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r>
                        <a:rPr lang="ja-JP" alt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森林を守るよう人に伝える</a:t>
                      </a: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63395596"/>
                  </a:ext>
                </a:extLst>
              </a:tr>
            </a:tbl>
          </a:graphicData>
        </a:graphic>
      </p:graphicFrame>
      <p:sp>
        <p:nvSpPr>
          <p:cNvPr id="3" name="Rectangle 1">
            <a:extLst>
              <a:ext uri="{FF2B5EF4-FFF2-40B4-BE49-F238E27FC236}">
                <a16:creationId xmlns:a16="http://schemas.microsoft.com/office/drawing/2014/main" id="{894F388D-08ED-5721-1E16-2FFBE302F788}"/>
              </a:ext>
            </a:extLst>
          </p:cNvPr>
          <p:cNvSpPr>
            <a:spLocks noChangeArrowheads="1"/>
          </p:cNvSpPr>
          <p:nvPr/>
        </p:nvSpPr>
        <p:spPr bwMode="auto">
          <a:xfrm>
            <a:off x="1806258" y="289584"/>
            <a:ext cx="837921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b="1"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Step1 </a:t>
            </a:r>
            <a:r>
              <a:rPr kumimoji="0" lang="en-US" altLang="ja-JP"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Sakura</a:t>
            </a:r>
            <a:r>
              <a:rPr kumimoji="0" lang="ja-JP" altLang="en-US"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と</a:t>
            </a:r>
            <a:r>
              <a:rPr kumimoji="0" lang="en-US" altLang="ja-JP"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Kenta</a:t>
            </a:r>
            <a:r>
              <a:rPr kumimoji="0" lang="ja-JP" altLang="en-US"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の会話を聞いて下のリストに分かったことをまとめよう。</a:t>
            </a:r>
            <a:endParaRPr kumimoji="0" lang="ja-JP" altLang="en-US"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endParaRPr>
          </a:p>
        </p:txBody>
      </p:sp>
      <p:pic>
        <p:nvPicPr>
          <p:cNvPr id="13" name="図 12">
            <a:extLst>
              <a:ext uri="{FF2B5EF4-FFF2-40B4-BE49-F238E27FC236}">
                <a16:creationId xmlns:a16="http://schemas.microsoft.com/office/drawing/2014/main" id="{E6951766-1FC5-BD50-DA56-ED9D30E082E8}"/>
              </a:ext>
            </a:extLst>
          </p:cNvPr>
          <p:cNvPicPr>
            <a:picLocks noChangeAspect="1"/>
          </p:cNvPicPr>
          <p:nvPr/>
        </p:nvPicPr>
        <p:blipFill>
          <a:blip r:embed="rId3"/>
          <a:stretch>
            <a:fillRect/>
          </a:stretch>
        </p:blipFill>
        <p:spPr>
          <a:xfrm>
            <a:off x="-1" y="831945"/>
            <a:ext cx="2390431" cy="1704777"/>
          </a:xfrm>
          <a:prstGeom prst="rect">
            <a:avLst/>
          </a:prstGeom>
        </p:spPr>
      </p:pic>
      <p:pic>
        <p:nvPicPr>
          <p:cNvPr id="1027" name="Picture 3" descr="The 8 Best Tips For New Deer Hunters | Moultrie Mobile">
            <a:extLst>
              <a:ext uri="{FF2B5EF4-FFF2-40B4-BE49-F238E27FC236}">
                <a16:creationId xmlns:a16="http://schemas.microsoft.com/office/drawing/2014/main" id="{2027ABC5-F54F-A672-13D9-896BB6F8EB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536722"/>
            <a:ext cx="2390430" cy="1781175"/>
          </a:xfrm>
          <a:prstGeom prst="rect">
            <a:avLst/>
          </a:prstGeom>
          <a:noFill/>
          <a:extLst>
            <a:ext uri="{909E8E84-426E-40DD-AFC4-6F175D3DCCD1}">
              <a14:hiddenFill xmlns:a14="http://schemas.microsoft.com/office/drawing/2010/main">
                <a:solidFill>
                  <a:srgbClr val="FFFFFF"/>
                </a:solidFill>
              </a14:hiddenFill>
            </a:ext>
          </a:extLst>
        </p:spPr>
      </p:pic>
      <p:pic>
        <p:nvPicPr>
          <p:cNvPr id="15" name="図 14">
            <a:extLst>
              <a:ext uri="{FF2B5EF4-FFF2-40B4-BE49-F238E27FC236}">
                <a16:creationId xmlns:a16="http://schemas.microsoft.com/office/drawing/2014/main" id="{3DB4E7D3-48D9-23E7-7BF8-E34790AF13F6}"/>
              </a:ext>
            </a:extLst>
          </p:cNvPr>
          <p:cNvPicPr>
            <a:picLocks noChangeAspect="1"/>
          </p:cNvPicPr>
          <p:nvPr/>
        </p:nvPicPr>
        <p:blipFill>
          <a:blip r:embed="rId5"/>
          <a:stretch>
            <a:fillRect/>
          </a:stretch>
        </p:blipFill>
        <p:spPr>
          <a:xfrm>
            <a:off x="37642" y="4317897"/>
            <a:ext cx="2352787" cy="2078776"/>
          </a:xfrm>
          <a:prstGeom prst="rect">
            <a:avLst/>
          </a:prstGeom>
        </p:spPr>
      </p:pic>
      <p:pic>
        <p:nvPicPr>
          <p:cNvPr id="1029" name="Picture 5" descr="About Chimpanzees - Center for Great Apes">
            <a:extLst>
              <a:ext uri="{FF2B5EF4-FFF2-40B4-BE49-F238E27FC236}">
                <a16:creationId xmlns:a16="http://schemas.microsoft.com/office/drawing/2014/main" id="{457280CB-25F5-3D2D-FC51-61A8310CB1B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01568" y="831945"/>
            <a:ext cx="2390431" cy="164295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Deforestation and Forest Degradation | Threats | WWF">
            <a:extLst>
              <a:ext uri="{FF2B5EF4-FFF2-40B4-BE49-F238E27FC236}">
                <a16:creationId xmlns:a16="http://schemas.microsoft.com/office/drawing/2014/main" id="{9D352CA1-813D-2DA2-F8AD-2CD89553A5F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01567" y="2474895"/>
            <a:ext cx="2390433" cy="164295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より良い未来のために！一緒に「森のためにできること」を始めよう | 【ヒトトキ】三井住友カード">
            <a:extLst>
              <a:ext uri="{FF2B5EF4-FFF2-40B4-BE49-F238E27FC236}">
                <a16:creationId xmlns:a16="http://schemas.microsoft.com/office/drawing/2014/main" id="{FD361604-8AAA-88C9-5F9F-0649E9E7765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01567" y="4111810"/>
            <a:ext cx="2390433"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90356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B429E-D384-0D4B-A053-7510A1194207}"/>
            </a:ext>
          </a:extLst>
        </p:cNvPr>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D85A2F87-91F5-B873-A9ED-A67B4B4F1BBC}"/>
              </a:ext>
            </a:extLst>
          </p:cNvPr>
          <p:cNvGraphicFramePr>
            <a:graphicFrameLocks noGrp="1"/>
          </p:cNvGraphicFramePr>
          <p:nvPr>
            <p:extLst>
              <p:ext uri="{D42A27DB-BD31-4B8C-83A1-F6EECF244321}">
                <p14:modId xmlns:p14="http://schemas.microsoft.com/office/powerpoint/2010/main" val="1808320550"/>
              </p:ext>
            </p:extLst>
          </p:nvPr>
        </p:nvGraphicFramePr>
        <p:xfrm>
          <a:off x="3251264" y="923918"/>
          <a:ext cx="8280400" cy="4795998"/>
        </p:xfrm>
        <a:graphic>
          <a:graphicData uri="http://schemas.openxmlformats.org/drawingml/2006/table">
            <a:tbl>
              <a:tblPr firstRow="1" firstCol="1" bandRow="1"/>
              <a:tblGrid>
                <a:gridCol w="1514826">
                  <a:extLst>
                    <a:ext uri="{9D8B030D-6E8A-4147-A177-3AD203B41FA5}">
                      <a16:colId xmlns:a16="http://schemas.microsoft.com/office/drawing/2014/main" val="3007466870"/>
                    </a:ext>
                  </a:extLst>
                </a:gridCol>
                <a:gridCol w="6765574">
                  <a:extLst>
                    <a:ext uri="{9D8B030D-6E8A-4147-A177-3AD203B41FA5}">
                      <a16:colId xmlns:a16="http://schemas.microsoft.com/office/drawing/2014/main" val="3132937142"/>
                    </a:ext>
                  </a:extLst>
                </a:gridCol>
              </a:tblGrid>
              <a:tr h="826619">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動物の名前</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altLang="en-US" sz="32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チンパンジー</a:t>
                      </a:r>
                      <a:r>
                        <a:rPr lang="en-US" sz="32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endParaRPr lang="ja-JP" sz="32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56543069"/>
                  </a:ext>
                </a:extLst>
              </a:tr>
              <a:tr h="852734">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今何匹いる？</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altLang="ja-JP" sz="32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200,000</a:t>
                      </a:r>
                      <a:r>
                        <a:rPr lang="ja-JP" altLang="en-US" sz="32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匹</a:t>
                      </a:r>
                      <a:r>
                        <a:rPr lang="en-US" sz="32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endParaRPr lang="ja-JP" sz="32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94148019"/>
                  </a:ext>
                </a:extLst>
              </a:tr>
              <a:tr h="1547776">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絶滅の理由</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altLang="en-US" sz="32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森林伐採</a:t>
                      </a:r>
                      <a:r>
                        <a:rPr lang="en-US" sz="32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endParaRPr lang="ja-JP" sz="32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5751654"/>
                  </a:ext>
                </a:extLst>
              </a:tr>
              <a:tr h="1568869">
                <a:tc>
                  <a:txBody>
                    <a:bodyPr/>
                    <a:lstStyle/>
                    <a:p>
                      <a:pPr algn="ctr"/>
                      <a:r>
                        <a:rPr lang="ja-JP" sz="1600" b="1" kern="10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その動物を守るためにできること</a:t>
                      </a:r>
                      <a:endParaRPr lang="ja-JP" sz="1600" kern="10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altLang="en-US" sz="32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森を守る</a:t>
                      </a:r>
                      <a:endParaRPr lang="en-US" altLang="ja-JP" sz="32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r>
                        <a:rPr lang="ja-JP" altLang="en-US" sz="32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人に森を守るように言う</a:t>
                      </a:r>
                      <a:r>
                        <a:rPr lang="en-US" sz="32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endParaRPr lang="ja-JP" sz="32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5743164"/>
                  </a:ext>
                </a:extLst>
              </a:tr>
            </a:tbl>
          </a:graphicData>
        </a:graphic>
      </p:graphicFrame>
      <p:sp>
        <p:nvSpPr>
          <p:cNvPr id="5" name="Rectangle 1">
            <a:extLst>
              <a:ext uri="{FF2B5EF4-FFF2-40B4-BE49-F238E27FC236}">
                <a16:creationId xmlns:a16="http://schemas.microsoft.com/office/drawing/2014/main" id="{BC3F28B3-0A36-B2BC-5F56-CCAED97B0516}"/>
              </a:ext>
            </a:extLst>
          </p:cNvPr>
          <p:cNvSpPr>
            <a:spLocks noChangeArrowheads="1"/>
          </p:cNvSpPr>
          <p:nvPr/>
        </p:nvSpPr>
        <p:spPr bwMode="auto">
          <a:xfrm>
            <a:off x="491490" y="288241"/>
            <a:ext cx="710322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600" b="1"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Step2 </a:t>
            </a:r>
            <a:r>
              <a:rPr kumimoji="0" lang="ja-JP" altLang="en-US" sz="1600"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絶滅の危機に瀕している動物について自分で調べたことをまとめよう</a:t>
            </a:r>
            <a:endParaRPr kumimoji="0" lang="ja-JP" altLang="en-US" sz="1600"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endParaRPr>
          </a:p>
        </p:txBody>
      </p:sp>
      <p:pic>
        <p:nvPicPr>
          <p:cNvPr id="6" name="Picture 3" descr="大きな木に集まった動物たちのイラスト | かわいいフリー素材集 ...">
            <a:extLst>
              <a:ext uri="{FF2B5EF4-FFF2-40B4-BE49-F238E27FC236}">
                <a16:creationId xmlns:a16="http://schemas.microsoft.com/office/drawing/2014/main" id="{3BA3E7BC-1716-A867-5C71-AC815133EA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182073"/>
            <a:ext cx="3675927" cy="36759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36316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6717BC51-EC7B-E032-E4CA-BCF811426A4B}"/>
              </a:ext>
            </a:extLst>
          </p:cNvPr>
          <p:cNvSpPr txBox="1"/>
          <p:nvPr/>
        </p:nvSpPr>
        <p:spPr>
          <a:xfrm>
            <a:off x="308657" y="243512"/>
            <a:ext cx="10695008" cy="6370975"/>
          </a:xfrm>
          <a:prstGeom prst="rect">
            <a:avLst/>
          </a:prstGeom>
          <a:noFill/>
        </p:spPr>
        <p:txBody>
          <a:bodyPr wrap="square" rtlCol="0">
            <a:spAutoFit/>
          </a:bodyPr>
          <a:lstStyle/>
          <a:p>
            <a:r>
              <a:rPr lang="ja-JP" altLang="en-US" sz="2400" dirty="0">
                <a:latin typeface="UD デジタル 教科書体 N-B" panose="02020700000000000000" pitchFamily="17" charset="-128"/>
                <a:ea typeface="UD デジタル 教科書体 N-B" panose="02020700000000000000" pitchFamily="17" charset="-128"/>
              </a:rPr>
              <a:t>森林伐採　</a:t>
            </a:r>
            <a:r>
              <a:rPr lang="en-US" altLang="ja-JP" sz="2400" dirty="0">
                <a:latin typeface="UD デジタル 教科書体 N-B" panose="02020700000000000000" pitchFamily="17" charset="-128"/>
                <a:ea typeface="UD デジタル 教科書体 N-B" panose="02020700000000000000" pitchFamily="17" charset="-128"/>
              </a:rPr>
              <a:t>			Deforestation</a:t>
            </a:r>
            <a:r>
              <a:rPr lang="ja-JP" altLang="en-US" sz="2400" dirty="0">
                <a:latin typeface="UD デジタル 教科書体 N-B" panose="02020700000000000000" pitchFamily="17" charset="-128"/>
                <a:ea typeface="UD デジタル 教科書体 N-B" panose="02020700000000000000" pitchFamily="17" charset="-128"/>
              </a:rPr>
              <a:t>　</a:t>
            </a:r>
            <a:endParaRPr lang="en-US" altLang="ja-JP" sz="2400" dirty="0">
              <a:latin typeface="UD デジタル 教科書体 N-B" panose="02020700000000000000" pitchFamily="17" charset="-128"/>
              <a:ea typeface="UD デジタル 教科書体 N-B" panose="02020700000000000000" pitchFamily="17" charset="-128"/>
            </a:endParaRPr>
          </a:p>
          <a:p>
            <a:r>
              <a:rPr lang="ja-JP" altLang="en-US" sz="2400" dirty="0">
                <a:latin typeface="UD デジタル 教科書体 N-B" panose="02020700000000000000" pitchFamily="17" charset="-128"/>
                <a:ea typeface="UD デジタル 教科書体 N-B" panose="02020700000000000000" pitchFamily="17" charset="-128"/>
              </a:rPr>
              <a:t>密猟   </a:t>
            </a:r>
            <a:r>
              <a:rPr lang="en-US" altLang="ja-JP" sz="2400" dirty="0">
                <a:latin typeface="UD デジタル 教科書体 N-B" panose="02020700000000000000" pitchFamily="17" charset="-128"/>
                <a:ea typeface="UD デジタル 教科書体 N-B" panose="02020700000000000000" pitchFamily="17" charset="-128"/>
              </a:rPr>
              <a:t>			Poaching                                                                                                                                                                                                                                                                                                                                                                                                                                                                                                                                                                                                                                                                                                                                                                                                                                                                                                                                                                                                                                                                                                                                                                                                                                                                            </a:t>
            </a:r>
          </a:p>
          <a:p>
            <a:r>
              <a:rPr kumimoji="1" lang="ja-JP" altLang="en-US" sz="2400" dirty="0">
                <a:latin typeface="UD デジタル 教科書体 N-B" panose="02020700000000000000" pitchFamily="17" charset="-128"/>
                <a:ea typeface="UD デジタル 教科書体 N-B" panose="02020700000000000000" pitchFamily="17" charset="-128"/>
              </a:rPr>
              <a:t>環境破壊</a:t>
            </a:r>
            <a:r>
              <a:rPr kumimoji="1" lang="en-US" altLang="ja-JP" sz="2400" dirty="0">
                <a:latin typeface="UD デジタル 教科書体 N-B" panose="02020700000000000000" pitchFamily="17" charset="-128"/>
                <a:ea typeface="UD デジタル 教科書体 N-B" panose="02020700000000000000" pitchFamily="17" charset="-128"/>
              </a:rPr>
              <a:t>			Environmental destruction	</a:t>
            </a:r>
          </a:p>
          <a:p>
            <a:r>
              <a:rPr lang="ja-JP" altLang="en-US" sz="2400" dirty="0">
                <a:latin typeface="UD デジタル 教科書体 N-B" panose="02020700000000000000" pitchFamily="17" charset="-128"/>
                <a:ea typeface="UD デジタル 教科書体 N-B" panose="02020700000000000000" pitchFamily="17" charset="-128"/>
              </a:rPr>
              <a:t>環境汚染</a:t>
            </a:r>
            <a:r>
              <a:rPr lang="en-US" altLang="ja-JP" sz="2400" dirty="0">
                <a:latin typeface="UD デジタル 教科書体 N-B" panose="02020700000000000000" pitchFamily="17" charset="-128"/>
                <a:ea typeface="UD デジタル 教科書体 N-B" panose="02020700000000000000" pitchFamily="17" charset="-128"/>
              </a:rPr>
              <a:t>			Environmental Pollution</a:t>
            </a:r>
            <a:endParaRPr kumimoji="1" lang="en-US" altLang="ja-JP" sz="2400" dirty="0">
              <a:latin typeface="UD デジタル 教科書体 N-B" panose="02020700000000000000" pitchFamily="17" charset="-128"/>
              <a:ea typeface="UD デジタル 教科書体 N-B" panose="02020700000000000000" pitchFamily="17" charset="-128"/>
            </a:endParaRPr>
          </a:p>
          <a:p>
            <a:r>
              <a:rPr lang="ja-JP" altLang="en-US" sz="2400" dirty="0">
                <a:latin typeface="UD デジタル 教科書体 N-B" panose="02020700000000000000" pitchFamily="17" charset="-128"/>
                <a:ea typeface="UD デジタル 教科書体 N-B" panose="02020700000000000000" pitchFamily="17" charset="-128"/>
              </a:rPr>
              <a:t>地球温暖化</a:t>
            </a:r>
            <a:r>
              <a:rPr lang="en-US" altLang="ja-JP" sz="2400" dirty="0">
                <a:latin typeface="UD デジタル 教科書体 N-B" panose="02020700000000000000" pitchFamily="17" charset="-128"/>
                <a:ea typeface="UD デジタル 教科書体 N-B" panose="02020700000000000000" pitchFamily="17" charset="-128"/>
              </a:rPr>
              <a:t>			Global Warming</a:t>
            </a:r>
          </a:p>
          <a:p>
            <a:r>
              <a:rPr kumimoji="1" lang="ja-JP" altLang="en-US" sz="2400" dirty="0">
                <a:latin typeface="UD デジタル 教科書体 N-B" panose="02020700000000000000" pitchFamily="17" charset="-128"/>
                <a:ea typeface="UD デジタル 教科書体 N-B" panose="02020700000000000000" pitchFamily="17" charset="-128"/>
              </a:rPr>
              <a:t>都市開発</a:t>
            </a:r>
            <a:r>
              <a:rPr kumimoji="1" lang="en-US" altLang="ja-JP" sz="2400" dirty="0">
                <a:latin typeface="UD デジタル 教科書体 N-B" panose="02020700000000000000" pitchFamily="17" charset="-128"/>
                <a:ea typeface="UD デジタル 教科書体 N-B" panose="02020700000000000000" pitchFamily="17" charset="-128"/>
              </a:rPr>
              <a:t>			</a:t>
            </a:r>
            <a:r>
              <a:rPr kumimoji="1" lang="en-AU" altLang="ja-JP" sz="2400" dirty="0">
                <a:latin typeface="UD デジタル 教科書体 N-B" panose="02020700000000000000" pitchFamily="17" charset="-128"/>
                <a:ea typeface="UD デジタル 教科書体 N-B" panose="02020700000000000000" pitchFamily="17" charset="-128"/>
              </a:rPr>
              <a:t>Urban development</a:t>
            </a:r>
            <a:r>
              <a:rPr kumimoji="1" lang="en-US" altLang="ja-JP" sz="2400" dirty="0">
                <a:latin typeface="UD デジタル 教科書体 N-B" panose="02020700000000000000" pitchFamily="17" charset="-128"/>
                <a:ea typeface="UD デジタル 教科書体 N-B" panose="02020700000000000000" pitchFamily="17" charset="-128"/>
              </a:rPr>
              <a:t>	</a:t>
            </a:r>
          </a:p>
          <a:p>
            <a:r>
              <a:rPr lang="ja-JP" altLang="en-US" sz="2400" dirty="0">
                <a:latin typeface="UD デジタル 教科書体 N-B" panose="02020700000000000000" pitchFamily="17" charset="-128"/>
                <a:ea typeface="UD デジタル 教科書体 N-B" panose="02020700000000000000" pitchFamily="17" charset="-128"/>
              </a:rPr>
              <a:t>農地拡大</a:t>
            </a:r>
            <a:r>
              <a:rPr lang="en-US" altLang="ja-JP" sz="2400" dirty="0">
                <a:latin typeface="UD デジタル 教科書体 N-B" panose="02020700000000000000" pitchFamily="17" charset="-128"/>
                <a:ea typeface="UD デジタル 教科書体 N-B" panose="02020700000000000000" pitchFamily="17" charset="-128"/>
              </a:rPr>
              <a:t>			Agricultural Land Expansion	</a:t>
            </a:r>
          </a:p>
          <a:p>
            <a:r>
              <a:rPr kumimoji="1" lang="ja-JP" altLang="en-US" sz="2400" dirty="0">
                <a:latin typeface="UD デジタル 教科書体 N-B" panose="02020700000000000000" pitchFamily="17" charset="-128"/>
                <a:ea typeface="UD デジタル 教科書体 N-B" panose="02020700000000000000" pitchFamily="17" charset="-128"/>
              </a:rPr>
              <a:t>海面上昇</a:t>
            </a:r>
            <a:r>
              <a:rPr kumimoji="1" lang="en-US" altLang="ja-JP" sz="2400" dirty="0">
                <a:latin typeface="UD デジタル 教科書体 N-B" panose="02020700000000000000" pitchFamily="17" charset="-128"/>
                <a:ea typeface="UD デジタル 教科書体 N-B" panose="02020700000000000000" pitchFamily="17" charset="-128"/>
              </a:rPr>
              <a:t>			Sea level rise</a:t>
            </a:r>
          </a:p>
          <a:p>
            <a:r>
              <a:rPr kumimoji="1" lang="ja-JP" altLang="en-US" sz="2400" dirty="0">
                <a:latin typeface="UD デジタル 教科書体 N-B" panose="02020700000000000000" pitchFamily="17" charset="-128"/>
                <a:ea typeface="UD デジタル 教科書体 N-B" panose="02020700000000000000" pitchFamily="17" charset="-128"/>
              </a:rPr>
              <a:t>異常気象</a:t>
            </a:r>
            <a:r>
              <a:rPr kumimoji="1" lang="en-US" altLang="ja-JP" sz="2400" dirty="0">
                <a:latin typeface="UD デジタル 教科書体 N-B" panose="02020700000000000000" pitchFamily="17" charset="-128"/>
                <a:ea typeface="UD デジタル 教科書体 N-B" panose="02020700000000000000" pitchFamily="17" charset="-128"/>
              </a:rPr>
              <a:t>			Abnormal weather</a:t>
            </a:r>
          </a:p>
          <a:p>
            <a:r>
              <a:rPr lang="ja-JP" altLang="en-US" sz="2400" dirty="0">
                <a:latin typeface="UD デジタル 教科書体 N-B" panose="02020700000000000000" pitchFamily="17" charset="-128"/>
                <a:ea typeface="UD デジタル 教科書体 N-B" panose="02020700000000000000" pitchFamily="17" charset="-128"/>
              </a:rPr>
              <a:t>外来種</a:t>
            </a:r>
            <a:r>
              <a:rPr lang="en-US" altLang="ja-JP" sz="2400" dirty="0">
                <a:latin typeface="UD デジタル 教科書体 N-B" panose="02020700000000000000" pitchFamily="17" charset="-128"/>
                <a:ea typeface="UD デジタル 教科書体 N-B" panose="02020700000000000000" pitchFamily="17" charset="-128"/>
              </a:rPr>
              <a:t>			Invasive alien species</a:t>
            </a:r>
          </a:p>
          <a:p>
            <a:r>
              <a:rPr lang="ja-JP" altLang="en-US" sz="2400" dirty="0">
                <a:latin typeface="UD デジタル 教科書体 N-B" panose="02020700000000000000" pitchFamily="17" charset="-128"/>
                <a:ea typeface="UD デジタル 教科書体 N-B" panose="02020700000000000000" pitchFamily="17" charset="-128"/>
              </a:rPr>
              <a:t>自然災害</a:t>
            </a:r>
            <a:r>
              <a:rPr lang="en-US" altLang="ja-JP" sz="2400" dirty="0">
                <a:latin typeface="UD デジタル 教科書体 N-B" panose="02020700000000000000" pitchFamily="17" charset="-128"/>
                <a:ea typeface="UD デジタル 教科書体 N-B" panose="02020700000000000000" pitchFamily="17" charset="-128"/>
              </a:rPr>
              <a:t>			Natural disasters</a:t>
            </a:r>
          </a:p>
          <a:p>
            <a:r>
              <a:rPr lang="ja-JP" altLang="en-US" sz="2400" dirty="0">
                <a:latin typeface="UD デジタル 教科書体 N-B" panose="02020700000000000000" pitchFamily="17" charset="-128"/>
                <a:ea typeface="UD デジタル 教科書体 N-B" panose="02020700000000000000" pitchFamily="17" charset="-128"/>
              </a:rPr>
              <a:t>観光業</a:t>
            </a:r>
            <a:r>
              <a:rPr lang="en-US" altLang="ja-JP" sz="2400" dirty="0">
                <a:latin typeface="UD デジタル 教科書体 N-B" panose="02020700000000000000" pitchFamily="17" charset="-128"/>
                <a:ea typeface="UD デジタル 教科書体 N-B" panose="02020700000000000000" pitchFamily="17" charset="-128"/>
              </a:rPr>
              <a:t>			Tourism</a:t>
            </a:r>
          </a:p>
          <a:p>
            <a:endParaRPr kumimoji="1" lang="en-US" altLang="ja-JP" sz="2400" dirty="0">
              <a:latin typeface="UD デジタル 教科書体 N-B" panose="02020700000000000000" pitchFamily="17" charset="-128"/>
              <a:ea typeface="UD デジタル 教科書体 N-B" panose="02020700000000000000" pitchFamily="17" charset="-128"/>
            </a:endParaRPr>
          </a:p>
          <a:p>
            <a:r>
              <a:rPr lang="ja-JP" altLang="en-US" sz="2400" dirty="0">
                <a:latin typeface="UD デジタル 教科書体 N-B" panose="02020700000000000000" pitchFamily="17" charset="-128"/>
                <a:ea typeface="UD デジタル 教科書体 N-B" panose="02020700000000000000" pitchFamily="17" charset="-128"/>
              </a:rPr>
              <a:t>環境保護活動</a:t>
            </a:r>
            <a:r>
              <a:rPr lang="en-US" altLang="ja-JP" sz="2400" dirty="0">
                <a:latin typeface="UD デジタル 教科書体 N-B" panose="02020700000000000000" pitchFamily="17" charset="-128"/>
                <a:ea typeface="UD デジタル 教科書体 N-B" panose="02020700000000000000" pitchFamily="17" charset="-128"/>
              </a:rPr>
              <a:t>		Environmental Protection Activities</a:t>
            </a:r>
          </a:p>
          <a:p>
            <a:r>
              <a:rPr kumimoji="1" lang="ja-JP" altLang="en-US" sz="2400" dirty="0">
                <a:latin typeface="UD デジタル 教科書体 N-B" panose="02020700000000000000" pitchFamily="17" charset="-128"/>
                <a:ea typeface="UD デジタル 教科書体 N-B" panose="02020700000000000000" pitchFamily="17" charset="-128"/>
              </a:rPr>
              <a:t>持続可能な消費</a:t>
            </a:r>
            <a:r>
              <a:rPr kumimoji="1" lang="en-US" altLang="ja-JP" sz="2400" dirty="0">
                <a:latin typeface="UD デジタル 教科書体 N-B" panose="02020700000000000000" pitchFamily="17" charset="-128"/>
                <a:ea typeface="UD デジタル 教科書体 N-B" panose="02020700000000000000" pitchFamily="17" charset="-128"/>
              </a:rPr>
              <a:t>		Sustainable Consumption</a:t>
            </a:r>
          </a:p>
          <a:p>
            <a:r>
              <a:rPr kumimoji="1" lang="ja-JP" altLang="en-US" sz="2400" dirty="0">
                <a:latin typeface="UD デジタル 教科書体 N-B" panose="02020700000000000000" pitchFamily="17" charset="-128"/>
                <a:ea typeface="UD デジタル 教科書体 N-B" panose="02020700000000000000" pitchFamily="17" charset="-128"/>
              </a:rPr>
              <a:t>保護団体</a:t>
            </a:r>
            <a:r>
              <a:rPr kumimoji="1" lang="en-US" altLang="ja-JP" sz="2400" dirty="0">
                <a:latin typeface="UD デジタル 教科書体 N-B" panose="02020700000000000000" pitchFamily="17" charset="-128"/>
                <a:ea typeface="UD デジタル 教科書体 N-B" panose="02020700000000000000" pitchFamily="17" charset="-128"/>
              </a:rPr>
              <a:t>			Conservation Organizations</a:t>
            </a:r>
          </a:p>
          <a:p>
            <a:r>
              <a:rPr lang="ja-JP" altLang="en-US" sz="2400" dirty="0">
                <a:latin typeface="UD デジタル 教科書体 N-B" panose="02020700000000000000" pitchFamily="17" charset="-128"/>
                <a:ea typeface="UD デジタル 教科書体 N-B" panose="02020700000000000000" pitchFamily="17" charset="-128"/>
              </a:rPr>
              <a:t>再生可能エネルギー</a:t>
            </a:r>
            <a:r>
              <a:rPr lang="en-US" altLang="ja-JP" sz="2400" dirty="0">
                <a:latin typeface="UD デジタル 教科書体 N-B" panose="02020700000000000000" pitchFamily="17" charset="-128"/>
                <a:ea typeface="UD デジタル 教科書体 N-B" panose="02020700000000000000" pitchFamily="17" charset="-128"/>
              </a:rPr>
              <a:t>	</a:t>
            </a:r>
            <a:r>
              <a:rPr lang="en-AU" altLang="ja-JP" sz="2400" dirty="0">
                <a:latin typeface="UD デジタル 教科書体 N-B" panose="02020700000000000000" pitchFamily="17" charset="-128"/>
                <a:ea typeface="UD デジタル 教科書体 N-B" panose="02020700000000000000" pitchFamily="17" charset="-128"/>
              </a:rPr>
              <a:t>Renewable Energy</a:t>
            </a:r>
            <a:endParaRPr kumimoji="1" lang="ja-JP" altLang="en-US" sz="2400" dirty="0">
              <a:latin typeface="UD デジタル 教科書体 N-B" panose="02020700000000000000" pitchFamily="17" charset="-128"/>
              <a:ea typeface="UD デジタル 教科書体 N-B" panose="02020700000000000000" pitchFamily="17" charset="-128"/>
            </a:endParaRPr>
          </a:p>
        </p:txBody>
      </p:sp>
      <p:pic>
        <p:nvPicPr>
          <p:cNvPr id="5122" name="Picture 2" descr="大きな木に集まった動物たちのイラスト | かわいいフリー素材集 ...">
            <a:extLst>
              <a:ext uri="{FF2B5EF4-FFF2-40B4-BE49-F238E27FC236}">
                <a16:creationId xmlns:a16="http://schemas.microsoft.com/office/drawing/2014/main" id="{D201C9A1-44E4-F374-440D-B2CCCF1EBB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4795" y="659757"/>
            <a:ext cx="3524490" cy="3860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61479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33398-D965-CE24-ACB6-89DC9E184AA1}"/>
            </a:ext>
          </a:extLst>
        </p:cNvPr>
        <p:cNvGrpSpPr/>
        <p:nvPr/>
      </p:nvGrpSpPr>
      <p:grpSpPr>
        <a:xfrm>
          <a:off x="0" y="0"/>
          <a:ext cx="0" cy="0"/>
          <a:chOff x="0" y="0"/>
          <a:chExt cx="0" cy="0"/>
        </a:xfrm>
      </p:grpSpPr>
      <p:pic>
        <p:nvPicPr>
          <p:cNvPr id="5" name="図 4" descr="アイコン&#10;&#10;自動的に生成された説明">
            <a:extLst>
              <a:ext uri="{FF2B5EF4-FFF2-40B4-BE49-F238E27FC236}">
                <a16:creationId xmlns:a16="http://schemas.microsoft.com/office/drawing/2014/main" id="{61F138F0-CC18-53F6-9D79-A69E422397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8826" y="2633703"/>
            <a:ext cx="4011562" cy="4011562"/>
          </a:xfrm>
          <a:prstGeom prst="rect">
            <a:avLst/>
          </a:prstGeom>
        </p:spPr>
      </p:pic>
      <p:sp>
        <p:nvSpPr>
          <p:cNvPr id="9" name="テキスト ボックス 8">
            <a:extLst>
              <a:ext uri="{FF2B5EF4-FFF2-40B4-BE49-F238E27FC236}">
                <a16:creationId xmlns:a16="http://schemas.microsoft.com/office/drawing/2014/main" id="{B2199178-202E-AB72-E02E-5188ABED43D8}"/>
              </a:ext>
            </a:extLst>
          </p:cNvPr>
          <p:cNvSpPr txBox="1"/>
          <p:nvPr/>
        </p:nvSpPr>
        <p:spPr>
          <a:xfrm>
            <a:off x="818085" y="682805"/>
            <a:ext cx="7370179" cy="5632311"/>
          </a:xfrm>
          <a:prstGeom prst="rect">
            <a:avLst/>
          </a:prstGeom>
          <a:noFill/>
        </p:spPr>
        <p:txBody>
          <a:bodyPr wrap="square">
            <a:spAutoFit/>
          </a:bodyPr>
          <a:lstStyle/>
          <a:p>
            <a:r>
              <a:rPr lang="en-AU" altLang="ja-JP" sz="2400" dirty="0">
                <a:latin typeface="UD デジタル 教科書体 N-B" panose="02020700000000000000" pitchFamily="17" charset="-128"/>
                <a:ea typeface="UD デジタル 教科書体 N-B" panose="02020700000000000000" pitchFamily="17" charset="-128"/>
              </a:rPr>
              <a:t>Step 3</a:t>
            </a:r>
            <a:r>
              <a:rPr lang="ja-JP" altLang="en-AU" sz="2400" dirty="0">
                <a:latin typeface="UD デジタル 教科書体 N-B" panose="02020700000000000000" pitchFamily="17" charset="-128"/>
                <a:ea typeface="UD デジタル 教科書体 N-B" panose="02020700000000000000" pitchFamily="17" charset="-128"/>
              </a:rPr>
              <a:t>　</a:t>
            </a:r>
            <a:r>
              <a:rPr lang="en-AU" altLang="ja-JP" sz="2400" dirty="0">
                <a:latin typeface="UD デジタル 教科書体 N-B" panose="02020700000000000000" pitchFamily="17" charset="-128"/>
                <a:ea typeface="UD デジタル 教科書体 N-B" panose="02020700000000000000" pitchFamily="17" charset="-128"/>
              </a:rPr>
              <a:t>Step2</a:t>
            </a:r>
            <a:r>
              <a:rPr lang="ja-JP" altLang="en-US" sz="2400" dirty="0">
                <a:latin typeface="UD デジタル 教科書体 N-B" panose="02020700000000000000" pitchFamily="17" charset="-128"/>
                <a:ea typeface="UD デジタル 教科書体 N-B" panose="02020700000000000000" pitchFamily="17" charset="-128"/>
              </a:rPr>
              <a:t>でまとめたことを参考に以下の質問に答えよう</a:t>
            </a:r>
          </a:p>
          <a:p>
            <a:endParaRPr lang="ja-JP" altLang="en-US" sz="2400" dirty="0">
              <a:latin typeface="UD デジタル 教科書体 N-B" panose="02020700000000000000" pitchFamily="17" charset="-128"/>
              <a:ea typeface="UD デジタル 教科書体 N-B" panose="02020700000000000000" pitchFamily="17" charset="-128"/>
            </a:endParaRPr>
          </a:p>
          <a:p>
            <a:r>
              <a:rPr lang="en-US" altLang="ja-JP" sz="2400" dirty="0">
                <a:latin typeface="UD デジタル 教科書体 N-B" panose="02020700000000000000" pitchFamily="17" charset="-128"/>
                <a:ea typeface="UD デジタル 教科書体 N-B" panose="02020700000000000000" pitchFamily="17" charset="-128"/>
              </a:rPr>
              <a:t>1.	</a:t>
            </a:r>
            <a:r>
              <a:rPr lang="en-AU" altLang="ja-JP" sz="2400" dirty="0">
                <a:latin typeface="UD デジタル 教科書体 N-B" panose="02020700000000000000" pitchFamily="17" charset="-128"/>
                <a:ea typeface="UD デジタル 教科書体 N-B" panose="02020700000000000000" pitchFamily="17" charset="-128"/>
              </a:rPr>
              <a:t>Which animal did you research? </a:t>
            </a:r>
          </a:p>
          <a:p>
            <a:r>
              <a:rPr lang="en-US" altLang="ja-JP" sz="2400" u="sng" dirty="0">
                <a:solidFill>
                  <a:srgbClr val="FF0000"/>
                </a:solidFill>
                <a:latin typeface="UD デジタル 教科書体 N-B" panose="02020700000000000000" pitchFamily="17" charset="-128"/>
                <a:ea typeface="UD デジタル 教科書体 N-B" panose="02020700000000000000" pitchFamily="17" charset="-128"/>
              </a:rPr>
              <a:t>I researched chimpanzee</a:t>
            </a:r>
            <a:r>
              <a:rPr lang="en-AU" altLang="ja-JP" sz="2400" u="sng" dirty="0">
                <a:solidFill>
                  <a:srgbClr val="FF0000"/>
                </a:solidFill>
                <a:latin typeface="UD デジタル 教科書体 N-B" panose="02020700000000000000" pitchFamily="17" charset="-128"/>
                <a:ea typeface="UD デジタル 教科書体 N-B" panose="02020700000000000000" pitchFamily="17" charset="-128"/>
              </a:rPr>
              <a:t>.</a:t>
            </a:r>
          </a:p>
          <a:p>
            <a:endParaRPr lang="en-AU" altLang="ja-JP" sz="2400" dirty="0">
              <a:latin typeface="UD デジタル 教科書体 N-B" panose="02020700000000000000" pitchFamily="17" charset="-128"/>
              <a:ea typeface="UD デジタル 教科書体 N-B" panose="02020700000000000000" pitchFamily="17" charset="-128"/>
            </a:endParaRPr>
          </a:p>
          <a:p>
            <a:r>
              <a:rPr lang="en-AU" altLang="ja-JP" sz="2400" dirty="0">
                <a:latin typeface="UD デジタル 教科書体 N-B" panose="02020700000000000000" pitchFamily="17" charset="-128"/>
                <a:ea typeface="UD デジタル 教科書体 N-B" panose="02020700000000000000" pitchFamily="17" charset="-128"/>
              </a:rPr>
              <a:t>2.	How many are there now? </a:t>
            </a:r>
          </a:p>
          <a:p>
            <a:r>
              <a:rPr lang="en-AU" altLang="ja-JP" sz="2400" u="sng" dirty="0">
                <a:solidFill>
                  <a:srgbClr val="FF0000"/>
                </a:solidFill>
                <a:latin typeface="UD デジタル 教科書体 N-B" panose="02020700000000000000" pitchFamily="17" charset="-128"/>
                <a:ea typeface="UD デジタル 教科書体 N-B" panose="02020700000000000000" pitchFamily="17" charset="-128"/>
              </a:rPr>
              <a:t>There are 200,000.</a:t>
            </a:r>
          </a:p>
          <a:p>
            <a:endParaRPr lang="en-AU" altLang="ja-JP" sz="2400" dirty="0">
              <a:latin typeface="UD デジタル 教科書体 N-B" panose="02020700000000000000" pitchFamily="17" charset="-128"/>
              <a:ea typeface="UD デジタル 教科書体 N-B" panose="02020700000000000000" pitchFamily="17" charset="-128"/>
            </a:endParaRPr>
          </a:p>
          <a:p>
            <a:r>
              <a:rPr lang="en-AU" altLang="ja-JP" sz="2400" dirty="0">
                <a:latin typeface="UD デジタル 教科書体 N-B" panose="02020700000000000000" pitchFamily="17" charset="-128"/>
                <a:ea typeface="UD デジタル 教科書体 N-B" panose="02020700000000000000" pitchFamily="17" charset="-128"/>
              </a:rPr>
              <a:t>3.	Why did they become endangered?</a:t>
            </a:r>
          </a:p>
          <a:p>
            <a:r>
              <a:rPr lang="en-AU" altLang="ja-JP" sz="2400" u="sng" dirty="0">
                <a:solidFill>
                  <a:srgbClr val="FF0000"/>
                </a:solidFill>
                <a:latin typeface="UD デジタル 教科書体 N-B" panose="02020700000000000000" pitchFamily="17" charset="-128"/>
                <a:ea typeface="UD デジタル 教科書体 N-B" panose="02020700000000000000" pitchFamily="17" charset="-128"/>
              </a:rPr>
              <a:t>They endangered because of deforestation.</a:t>
            </a:r>
          </a:p>
          <a:p>
            <a:endParaRPr lang="en-AU" altLang="ja-JP" sz="2400" dirty="0">
              <a:latin typeface="UD デジタル 教科書体 N-B" panose="02020700000000000000" pitchFamily="17" charset="-128"/>
              <a:ea typeface="UD デジタル 教科書体 N-B" panose="02020700000000000000" pitchFamily="17" charset="-128"/>
            </a:endParaRPr>
          </a:p>
          <a:p>
            <a:r>
              <a:rPr lang="en-AU" altLang="ja-JP" sz="2400" dirty="0">
                <a:latin typeface="UD デジタル 教科書体 N-B" panose="02020700000000000000" pitchFamily="17" charset="-128"/>
                <a:ea typeface="UD デジタル 教科書体 N-B" panose="02020700000000000000" pitchFamily="17" charset="-128"/>
              </a:rPr>
              <a:t>4.	What can we do to help them?</a:t>
            </a:r>
          </a:p>
          <a:p>
            <a:r>
              <a:rPr lang="en-AU" altLang="ja-JP" sz="2400" u="sng" dirty="0">
                <a:solidFill>
                  <a:srgbClr val="FF0000"/>
                </a:solidFill>
                <a:latin typeface="UD デジタル 教科書体 N-B" panose="02020700000000000000" pitchFamily="17" charset="-128"/>
                <a:ea typeface="UD デジタル 教科書体 N-B" panose="02020700000000000000" pitchFamily="17" charset="-128"/>
              </a:rPr>
              <a:t>We can protect forests and tell people to protect forests.</a:t>
            </a:r>
          </a:p>
        </p:txBody>
      </p:sp>
    </p:spTree>
    <p:extLst>
      <p:ext uri="{BB962C8B-B14F-4D97-AF65-F5344CB8AC3E}">
        <p14:creationId xmlns:p14="http://schemas.microsoft.com/office/powerpoint/2010/main" val="16409808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FB82D-CDD3-B051-953D-2427C7207012}"/>
            </a:ext>
          </a:extLst>
        </p:cNvPr>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B953873D-72C0-CB3D-1FB4-13D066C38EA7}"/>
              </a:ext>
            </a:extLst>
          </p:cNvPr>
          <p:cNvGraphicFramePr>
            <a:graphicFrameLocks noGrp="1"/>
          </p:cNvGraphicFramePr>
          <p:nvPr>
            <p:extLst>
              <p:ext uri="{D42A27DB-BD31-4B8C-83A1-F6EECF244321}">
                <p14:modId xmlns:p14="http://schemas.microsoft.com/office/powerpoint/2010/main" val="883630636"/>
              </p:ext>
            </p:extLst>
          </p:nvPr>
        </p:nvGraphicFramePr>
        <p:xfrm>
          <a:off x="372389" y="517135"/>
          <a:ext cx="11294891" cy="6450824"/>
        </p:xfrm>
        <a:graphic>
          <a:graphicData uri="http://schemas.openxmlformats.org/drawingml/2006/table">
            <a:tbl>
              <a:tblPr firstRow="1" firstCol="1" bandRow="1"/>
              <a:tblGrid>
                <a:gridCol w="2257915">
                  <a:extLst>
                    <a:ext uri="{9D8B030D-6E8A-4147-A177-3AD203B41FA5}">
                      <a16:colId xmlns:a16="http://schemas.microsoft.com/office/drawing/2014/main" val="3038506584"/>
                    </a:ext>
                  </a:extLst>
                </a:gridCol>
                <a:gridCol w="2259244">
                  <a:extLst>
                    <a:ext uri="{9D8B030D-6E8A-4147-A177-3AD203B41FA5}">
                      <a16:colId xmlns:a16="http://schemas.microsoft.com/office/drawing/2014/main" val="1225740290"/>
                    </a:ext>
                  </a:extLst>
                </a:gridCol>
                <a:gridCol w="2259244">
                  <a:extLst>
                    <a:ext uri="{9D8B030D-6E8A-4147-A177-3AD203B41FA5}">
                      <a16:colId xmlns:a16="http://schemas.microsoft.com/office/drawing/2014/main" val="654959744"/>
                    </a:ext>
                  </a:extLst>
                </a:gridCol>
                <a:gridCol w="2259244">
                  <a:extLst>
                    <a:ext uri="{9D8B030D-6E8A-4147-A177-3AD203B41FA5}">
                      <a16:colId xmlns:a16="http://schemas.microsoft.com/office/drawing/2014/main" val="1382871685"/>
                    </a:ext>
                  </a:extLst>
                </a:gridCol>
                <a:gridCol w="2259244">
                  <a:extLst>
                    <a:ext uri="{9D8B030D-6E8A-4147-A177-3AD203B41FA5}">
                      <a16:colId xmlns:a16="http://schemas.microsoft.com/office/drawing/2014/main" val="1391171456"/>
                    </a:ext>
                  </a:extLst>
                </a:gridCol>
              </a:tblGrid>
              <a:tr h="928727">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パートナーの</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名前</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動物の名前</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600" b="1" kern="10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現在の生息数</a:t>
                      </a:r>
                      <a:endParaRPr lang="ja-JP" sz="1600" kern="10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600" b="1" kern="10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絶滅の理由</a:t>
                      </a:r>
                      <a:endParaRPr lang="ja-JP" sz="1600" kern="10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その動物のためにできること</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73624033"/>
                  </a:ext>
                </a:extLst>
              </a:tr>
              <a:tr h="1840699">
                <a:tc>
                  <a:txBody>
                    <a:bodyPr/>
                    <a:lstStyle/>
                    <a:p>
                      <a:pPr algn="l"/>
                      <a:r>
                        <a:rPr lang="en-US" sz="3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r>
                        <a:rPr lang="en-US" altLang="ja-JP" sz="3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Otoka</a:t>
                      </a:r>
                      <a:endParaRPr lang="ja-JP" sz="3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r>
                        <a:rPr lang="en-US" sz="28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Chimpanzee</a:t>
                      </a:r>
                      <a:endParaRPr lang="ja-JP" sz="28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r>
                        <a:rPr lang="en-US" sz="3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200,000</a:t>
                      </a:r>
                      <a:endParaRPr lang="ja-JP" sz="3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r>
                        <a:rPr lang="en-US" sz="24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deforestation</a:t>
                      </a:r>
                    </a:p>
                    <a:p>
                      <a:pPr algn="l"/>
                      <a:endParaRPr lang="ja-JP" sz="18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8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Protect forest</a:t>
                      </a:r>
                    </a:p>
                    <a:p>
                      <a:pPr algn="l"/>
                      <a:r>
                        <a:rPr lang="en-US" altLang="ja-JP" sz="18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Tell people to protect forest</a:t>
                      </a:r>
                      <a:endParaRPr lang="ja-JP" sz="18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55557708"/>
                  </a:ext>
                </a:extLst>
              </a:tr>
              <a:tr h="1840699">
                <a:tc>
                  <a:txBody>
                    <a:bodyPr/>
                    <a:lstStyle/>
                    <a:p>
                      <a:pPr algn="l"/>
                      <a:r>
                        <a:rPr lang="en-US" sz="1050" kern="100">
                          <a:effectLst/>
                          <a:latin typeface="游明朝" panose="02020400000000000000" pitchFamily="18" charset="-128"/>
                          <a:ea typeface="游明朝" panose="02020400000000000000" pitchFamily="18" charset="-128"/>
                          <a:cs typeface="Times New Roman" panose="02020603050405020304" pitchFamily="18" charset="0"/>
                        </a:rPr>
                        <a:t> </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050" kern="100">
                          <a:effectLst/>
                          <a:latin typeface="游明朝" panose="02020400000000000000" pitchFamily="18" charset="-128"/>
                          <a:ea typeface="游明朝" panose="02020400000000000000" pitchFamily="18" charset="-128"/>
                          <a:cs typeface="Times New Roman" panose="02020603050405020304" pitchFamily="18" charset="0"/>
                        </a:rPr>
                        <a:t> </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050" kern="100">
                          <a:effectLst/>
                          <a:latin typeface="游明朝" panose="02020400000000000000" pitchFamily="18" charset="-128"/>
                          <a:ea typeface="游明朝" panose="02020400000000000000" pitchFamily="18" charset="-128"/>
                          <a:cs typeface="Times New Roman" panose="02020603050405020304" pitchFamily="18" charset="0"/>
                        </a:rPr>
                        <a:t> </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050" kern="100">
                          <a:effectLst/>
                          <a:latin typeface="游明朝" panose="02020400000000000000" pitchFamily="18" charset="-128"/>
                          <a:ea typeface="游明朝" panose="02020400000000000000" pitchFamily="18" charset="-128"/>
                          <a:cs typeface="Times New Roman" panose="02020603050405020304" pitchFamily="18" charset="0"/>
                        </a:rPr>
                        <a:t> </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050" kern="100">
                          <a:effectLst/>
                          <a:latin typeface="游明朝" panose="02020400000000000000" pitchFamily="18" charset="-128"/>
                          <a:ea typeface="游明朝" panose="02020400000000000000" pitchFamily="18" charset="-128"/>
                          <a:cs typeface="Times New Roman" panose="02020603050405020304" pitchFamily="18" charset="0"/>
                        </a:rPr>
                        <a:t> </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07145891"/>
                  </a:ext>
                </a:extLst>
              </a:tr>
              <a:tr h="1840699">
                <a:tc>
                  <a:txBody>
                    <a:bodyPr/>
                    <a:lstStyle/>
                    <a:p>
                      <a:pPr algn="l"/>
                      <a:r>
                        <a:rPr lang="en-US" sz="1050" kern="100">
                          <a:effectLst/>
                          <a:latin typeface="游明朝" panose="02020400000000000000" pitchFamily="18" charset="-128"/>
                          <a:ea typeface="游明朝" panose="02020400000000000000" pitchFamily="18" charset="-128"/>
                          <a:cs typeface="Times New Roman" panose="02020603050405020304" pitchFamily="18" charset="0"/>
                        </a:rPr>
                        <a:t> </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050" kern="100">
                          <a:effectLst/>
                          <a:latin typeface="游明朝" panose="02020400000000000000" pitchFamily="18" charset="-128"/>
                          <a:ea typeface="游明朝" panose="02020400000000000000" pitchFamily="18" charset="-128"/>
                          <a:cs typeface="Times New Roman" panose="02020603050405020304" pitchFamily="18" charset="0"/>
                        </a:rPr>
                        <a:t> </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050" kern="100">
                          <a:effectLst/>
                          <a:latin typeface="游明朝" panose="02020400000000000000" pitchFamily="18" charset="-128"/>
                          <a:ea typeface="游明朝" panose="02020400000000000000" pitchFamily="18" charset="-128"/>
                          <a:cs typeface="Times New Roman" panose="02020603050405020304" pitchFamily="18" charset="0"/>
                        </a:rPr>
                        <a:t> </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050" kern="100">
                          <a:effectLst/>
                          <a:latin typeface="游明朝" panose="02020400000000000000" pitchFamily="18" charset="-128"/>
                          <a:ea typeface="游明朝" panose="02020400000000000000" pitchFamily="18" charset="-128"/>
                          <a:cs typeface="Times New Roman" panose="02020603050405020304" pitchFamily="18" charset="0"/>
                        </a:rPr>
                        <a:t> </a:t>
                      </a:r>
                      <a:endParaRPr lang="ja-JP" sz="105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en-US" sz="1050" kern="100" dirty="0">
                          <a:effectLst/>
                          <a:latin typeface="游明朝" panose="02020400000000000000" pitchFamily="18" charset="-128"/>
                          <a:ea typeface="游明朝" panose="02020400000000000000" pitchFamily="18" charset="-128"/>
                          <a:cs typeface="Times New Roman" panose="02020603050405020304" pitchFamily="18" charset="0"/>
                        </a:rPr>
                        <a:t> </a:t>
                      </a:r>
                      <a:endParaRPr lang="ja-JP" sz="105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28837246"/>
                  </a:ext>
                </a:extLst>
              </a:tr>
            </a:tbl>
          </a:graphicData>
        </a:graphic>
      </p:graphicFrame>
      <p:sp>
        <p:nvSpPr>
          <p:cNvPr id="7" name="正方形/長方形 6">
            <a:extLst>
              <a:ext uri="{FF2B5EF4-FFF2-40B4-BE49-F238E27FC236}">
                <a16:creationId xmlns:a16="http://schemas.microsoft.com/office/drawing/2014/main" id="{C50AAA8F-7723-6E71-A1CA-CD296B8F7D98}"/>
              </a:ext>
            </a:extLst>
          </p:cNvPr>
          <p:cNvSpPr/>
          <p:nvPr/>
        </p:nvSpPr>
        <p:spPr>
          <a:xfrm>
            <a:off x="2705505" y="4412561"/>
            <a:ext cx="9409471" cy="2337553"/>
          </a:xfrm>
          <a:prstGeom prst="rect">
            <a:avLst/>
          </a:prstGeom>
          <a:solidFill>
            <a:srgbClr val="FFFF99"/>
          </a:solidFill>
          <a:ln>
            <a:solidFill>
              <a:srgbClr val="FFFF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Rectangle 1">
            <a:extLst>
              <a:ext uri="{FF2B5EF4-FFF2-40B4-BE49-F238E27FC236}">
                <a16:creationId xmlns:a16="http://schemas.microsoft.com/office/drawing/2014/main" id="{17D66E8B-FF00-3955-3C5F-5871B73EED55}"/>
              </a:ext>
            </a:extLst>
          </p:cNvPr>
          <p:cNvSpPr>
            <a:spLocks noChangeArrowheads="1"/>
          </p:cNvSpPr>
          <p:nvPr/>
        </p:nvSpPr>
        <p:spPr bwMode="auto">
          <a:xfrm>
            <a:off x="372389" y="17671"/>
            <a:ext cx="5057795"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2000" b="1"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★パートナーから得た情報をまとめよう★</a:t>
            </a:r>
            <a:endParaRPr kumimoji="0" lang="ja-JP" altLang="ja-JP" sz="2000"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5" name="テキスト ボックス 4">
            <a:extLst>
              <a:ext uri="{FF2B5EF4-FFF2-40B4-BE49-F238E27FC236}">
                <a16:creationId xmlns:a16="http://schemas.microsoft.com/office/drawing/2014/main" id="{A1FEC794-44A6-0664-51DD-FC35300435F6}"/>
              </a:ext>
            </a:extLst>
          </p:cNvPr>
          <p:cNvSpPr txBox="1"/>
          <p:nvPr/>
        </p:nvSpPr>
        <p:spPr>
          <a:xfrm>
            <a:off x="2705505" y="4407003"/>
            <a:ext cx="10399259" cy="2317814"/>
          </a:xfrm>
          <a:prstGeom prst="rect">
            <a:avLst/>
          </a:prstGeom>
          <a:noFill/>
        </p:spPr>
        <p:txBody>
          <a:bodyPr wrap="square">
            <a:spAutoFit/>
          </a:bodyPr>
          <a:lstStyle/>
          <a:p>
            <a:pPr algn="just" rtl="0">
              <a:lnSpc>
                <a:spcPct val="150000"/>
              </a:lnSpc>
            </a:pPr>
            <a:r>
              <a:rPr lang="ja-JP" altLang="en-AU" sz="1800" b="1" i="0" u="none" strike="noStrike" dirty="0">
                <a:solidFill>
                  <a:srgbClr val="000000"/>
                </a:solidFill>
                <a:effectLst/>
                <a:latin typeface="HG丸ｺﾞｼｯｸM-PRO" panose="020F0600000000000000" pitchFamily="50" charset="-128"/>
                <a:ea typeface="HG丸ｺﾞｼｯｸM-PRO" panose="020F0600000000000000" pitchFamily="50" charset="-128"/>
              </a:rPr>
              <a:t>＜</a:t>
            </a:r>
            <a:r>
              <a:rPr lang="en-AU" altLang="ja-JP" sz="1800" b="1" i="0" u="none" strike="noStrike" dirty="0">
                <a:solidFill>
                  <a:srgbClr val="000000"/>
                </a:solidFill>
                <a:effectLst/>
                <a:latin typeface="HG丸ｺﾞｼｯｸM-PRO" panose="020F0600000000000000" pitchFamily="50" charset="-128"/>
                <a:ea typeface="HG丸ｺﾞｼｯｸM-PRO" panose="020F0600000000000000" pitchFamily="50" charset="-128"/>
              </a:rPr>
              <a:t>Communication Strategies</a:t>
            </a:r>
            <a:r>
              <a:rPr lang="ja-JP" altLang="en-AU" sz="1800" b="1" i="0" u="none" strike="noStrike" dirty="0">
                <a:solidFill>
                  <a:srgbClr val="000000"/>
                </a:solidFill>
                <a:effectLst/>
                <a:latin typeface="HG丸ｺﾞｼｯｸM-PRO" panose="020F0600000000000000" pitchFamily="50" charset="-128"/>
                <a:ea typeface="HG丸ｺﾞｼｯｸM-PRO" panose="020F0600000000000000" pitchFamily="50" charset="-128"/>
              </a:rPr>
              <a:t>＞</a:t>
            </a:r>
            <a:endParaRPr lang="en-AU" altLang="ja-JP" b="1" dirty="0">
              <a:effectLst/>
              <a:latin typeface="HG丸ｺﾞｼｯｸM-PRO" panose="020F0600000000000000" pitchFamily="50" charset="-128"/>
              <a:ea typeface="HG丸ｺﾞｼｯｸM-PRO" panose="020F0600000000000000" pitchFamily="50" charset="-128"/>
            </a:endParaRPr>
          </a:p>
          <a:p>
            <a:pPr algn="just" rtl="0">
              <a:lnSpc>
                <a:spcPct val="150000"/>
              </a:lnSpc>
            </a:pPr>
            <a:r>
              <a:rPr lang="ja-JP" altLang="en-US" sz="1600" b="0" i="0" u="none" strike="noStrike" dirty="0">
                <a:solidFill>
                  <a:srgbClr val="000000"/>
                </a:solidFill>
                <a:effectLst/>
                <a:latin typeface="HG丸ｺﾞｼｯｸM-PRO" panose="020F0600000000000000" pitchFamily="50" charset="-128"/>
                <a:ea typeface="HG丸ｺﾞｼｯｸM-PRO" panose="020F0600000000000000" pitchFamily="50" charset="-128"/>
              </a:rPr>
              <a:t>間をつなぐ（えーと。あの～。）</a:t>
            </a:r>
            <a:r>
              <a:rPr lang="en-AU" altLang="ja-JP" sz="1600" b="1" i="0" u="none" strike="noStrike" dirty="0">
                <a:solidFill>
                  <a:srgbClr val="000000"/>
                </a:solidFill>
                <a:effectLst/>
                <a:latin typeface="HG丸ｺﾞｼｯｸM-PRO" panose="020F0600000000000000" pitchFamily="50" charset="-128"/>
                <a:ea typeface="HG丸ｺﾞｼｯｸM-PRO" panose="020F0600000000000000" pitchFamily="50" charset="-128"/>
              </a:rPr>
              <a:t>Well…  Um…</a:t>
            </a:r>
            <a:r>
              <a:rPr lang="ja-JP" altLang="en-AU" sz="1600" b="1" i="0" u="none" strike="noStrike" dirty="0">
                <a:solidFill>
                  <a:srgbClr val="000000"/>
                </a:solidFill>
                <a:effectLst/>
                <a:latin typeface="HG丸ｺﾞｼｯｸM-PRO" panose="020F0600000000000000" pitchFamily="50" charset="-128"/>
                <a:ea typeface="HG丸ｺﾞｼｯｸM-PRO" panose="020F0600000000000000" pitchFamily="50" charset="-128"/>
              </a:rPr>
              <a:t>　</a:t>
            </a:r>
            <a:r>
              <a:rPr lang="en-AU" altLang="ja-JP" sz="1600" b="1" i="0" u="none" strike="noStrike" dirty="0">
                <a:solidFill>
                  <a:srgbClr val="000000"/>
                </a:solidFill>
                <a:effectLst/>
                <a:latin typeface="HG丸ｺﾞｼｯｸM-PRO" panose="020F0600000000000000" pitchFamily="50" charset="-128"/>
                <a:ea typeface="HG丸ｺﾞｼｯｸM-PRO" panose="020F0600000000000000" pitchFamily="50" charset="-128"/>
              </a:rPr>
              <a:t>Uh…  Hmm…  Let's see.</a:t>
            </a:r>
            <a:endParaRPr lang="en-AU" altLang="ja-JP" sz="1600" b="1" dirty="0">
              <a:effectLst/>
              <a:latin typeface="HG丸ｺﾞｼｯｸM-PRO" panose="020F0600000000000000" pitchFamily="50" charset="-128"/>
              <a:ea typeface="HG丸ｺﾞｼｯｸM-PRO" panose="020F0600000000000000" pitchFamily="50" charset="-128"/>
            </a:endParaRPr>
          </a:p>
          <a:p>
            <a:pPr algn="just" rtl="0">
              <a:lnSpc>
                <a:spcPct val="150000"/>
              </a:lnSpc>
            </a:pPr>
            <a:r>
              <a:rPr lang="ja-JP" altLang="en-US" sz="1600" b="0" i="0" u="none" strike="noStrike" dirty="0">
                <a:solidFill>
                  <a:srgbClr val="000000"/>
                </a:solidFill>
                <a:effectLst/>
                <a:latin typeface="HG丸ｺﾞｼｯｸM-PRO" panose="020F0600000000000000" pitchFamily="50" charset="-128"/>
                <a:ea typeface="HG丸ｺﾞｼｯｸM-PRO" panose="020F0600000000000000" pitchFamily="50" charset="-128"/>
              </a:rPr>
              <a:t>相手の言ったことを確かめる（シャドーイング）</a:t>
            </a:r>
            <a:r>
              <a:rPr lang="ja-JP" altLang="en-US" sz="1600" b="1" i="0" u="none" strike="noStrike" dirty="0">
                <a:solidFill>
                  <a:srgbClr val="000000"/>
                </a:solidFill>
                <a:effectLst/>
                <a:latin typeface="HG丸ｺﾞｼｯｸM-PRO" panose="020F0600000000000000" pitchFamily="50" charset="-128"/>
                <a:ea typeface="HG丸ｺﾞｼｯｸM-PRO" panose="020F0600000000000000" pitchFamily="50" charset="-128"/>
              </a:rPr>
              <a:t>（例）</a:t>
            </a:r>
            <a:r>
              <a:rPr lang="en-AU" altLang="ja-JP" sz="1600" b="1" i="0" u="sng" dirty="0">
                <a:solidFill>
                  <a:srgbClr val="000000"/>
                </a:solidFill>
                <a:effectLst/>
                <a:latin typeface="HG丸ｺﾞｼｯｸM-PRO" panose="020F0600000000000000" pitchFamily="50" charset="-128"/>
                <a:ea typeface="HG丸ｺﾞｼｯｸM-PRO" panose="020F0600000000000000" pitchFamily="50" charset="-128"/>
              </a:rPr>
              <a:t>When</a:t>
            </a:r>
            <a:r>
              <a:rPr lang="en-AU" altLang="ja-JP" sz="1600" b="1" i="0" u="none" strike="noStrike" dirty="0">
                <a:solidFill>
                  <a:srgbClr val="000000"/>
                </a:solidFill>
                <a:effectLst/>
                <a:latin typeface="HG丸ｺﾞｼｯｸM-PRO" panose="020F0600000000000000" pitchFamily="50" charset="-128"/>
                <a:ea typeface="HG丸ｺﾞｼｯｸM-PRO" panose="020F0600000000000000" pitchFamily="50" charset="-128"/>
              </a:rPr>
              <a:t> do you study? →</a:t>
            </a:r>
            <a:r>
              <a:rPr lang="en-AU" altLang="ja-JP" sz="1600" b="1" i="0" u="sng" dirty="0">
                <a:solidFill>
                  <a:srgbClr val="000000"/>
                </a:solidFill>
                <a:effectLst/>
                <a:latin typeface="HG丸ｺﾞｼｯｸM-PRO" panose="020F0600000000000000" pitchFamily="50" charset="-128"/>
                <a:ea typeface="HG丸ｺﾞｼｯｸM-PRO" panose="020F0600000000000000" pitchFamily="50" charset="-128"/>
              </a:rPr>
              <a:t>When</a:t>
            </a:r>
            <a:r>
              <a:rPr lang="en-AU" altLang="ja-JP" sz="1600" b="1" i="0" u="none" strike="noStrike" dirty="0">
                <a:solidFill>
                  <a:srgbClr val="000000"/>
                </a:solidFill>
                <a:effectLst/>
                <a:latin typeface="HG丸ｺﾞｼｯｸM-PRO" panose="020F0600000000000000" pitchFamily="50" charset="-128"/>
                <a:ea typeface="HG丸ｺﾞｼｯｸM-PRO" panose="020F0600000000000000" pitchFamily="50" charset="-128"/>
              </a:rPr>
              <a:t>?</a:t>
            </a:r>
            <a:endParaRPr lang="en-AU" altLang="ja-JP" sz="1600" b="1" dirty="0">
              <a:effectLst/>
              <a:latin typeface="HG丸ｺﾞｼｯｸM-PRO" panose="020F0600000000000000" pitchFamily="50" charset="-128"/>
              <a:ea typeface="HG丸ｺﾞｼｯｸM-PRO" panose="020F0600000000000000" pitchFamily="50" charset="-128"/>
            </a:endParaRPr>
          </a:p>
          <a:p>
            <a:pPr algn="just" rtl="0">
              <a:lnSpc>
                <a:spcPct val="150000"/>
              </a:lnSpc>
            </a:pPr>
            <a:r>
              <a:rPr lang="ja-JP" altLang="en-US" sz="1600" b="0" i="0" u="none" strike="noStrike" dirty="0">
                <a:solidFill>
                  <a:srgbClr val="000000"/>
                </a:solidFill>
                <a:effectLst/>
                <a:latin typeface="HG丸ｺﾞｼｯｸM-PRO" panose="020F0600000000000000" pitchFamily="50" charset="-128"/>
                <a:ea typeface="HG丸ｺﾞｼｯｸM-PRO" panose="020F0600000000000000" pitchFamily="50" charset="-128"/>
              </a:rPr>
              <a:t>相手の言ったことにうなずく（ええ。うんうん。そのとおり。）</a:t>
            </a:r>
            <a:r>
              <a:rPr lang="en-AU" altLang="ja-JP" sz="1600" b="1" i="0" u="none" strike="noStrike" dirty="0">
                <a:solidFill>
                  <a:srgbClr val="000000"/>
                </a:solidFill>
                <a:effectLst/>
                <a:latin typeface="HG丸ｺﾞｼｯｸM-PRO" panose="020F0600000000000000" pitchFamily="50" charset="-128"/>
                <a:ea typeface="HG丸ｺﾞｼｯｸM-PRO" panose="020F0600000000000000" pitchFamily="50" charset="-128"/>
              </a:rPr>
              <a:t>Yes. Uh-huh. That's right.</a:t>
            </a:r>
            <a:endParaRPr lang="en-AU" altLang="ja-JP" sz="1600" b="1" dirty="0">
              <a:effectLst/>
              <a:latin typeface="HG丸ｺﾞｼｯｸM-PRO" panose="020F0600000000000000" pitchFamily="50" charset="-128"/>
              <a:ea typeface="HG丸ｺﾞｼｯｸM-PRO" panose="020F0600000000000000" pitchFamily="50" charset="-128"/>
            </a:endParaRPr>
          </a:p>
          <a:p>
            <a:pPr algn="just" rtl="0">
              <a:lnSpc>
                <a:spcPct val="150000"/>
              </a:lnSpc>
            </a:pPr>
            <a:r>
              <a:rPr lang="ja-JP" altLang="en-US" sz="1600" b="0" i="0" u="none" strike="noStrike" dirty="0">
                <a:solidFill>
                  <a:srgbClr val="000000"/>
                </a:solidFill>
                <a:effectLst/>
                <a:latin typeface="HG丸ｺﾞｼｯｸM-PRO" panose="020F0600000000000000" pitchFamily="50" charset="-128"/>
                <a:ea typeface="HG丸ｺﾞｼｯｸM-PRO" panose="020F0600000000000000" pitchFamily="50" charset="-128"/>
              </a:rPr>
              <a:t>驚きをつたえる（え、本当に？わぁ、すごいね！）</a:t>
            </a:r>
            <a:r>
              <a:rPr lang="en-AU" altLang="ja-JP" sz="1600" b="1" i="0" u="none" strike="noStrike" dirty="0">
                <a:solidFill>
                  <a:srgbClr val="000000"/>
                </a:solidFill>
                <a:effectLst/>
                <a:latin typeface="HG丸ｺﾞｼｯｸM-PRO" panose="020F0600000000000000" pitchFamily="50" charset="-128"/>
                <a:ea typeface="HG丸ｺﾞｼｯｸM-PRO" panose="020F0600000000000000" pitchFamily="50" charset="-128"/>
              </a:rPr>
              <a:t>Oh, really? Wow! </a:t>
            </a:r>
            <a:endParaRPr lang="en-AU" altLang="ja-JP" sz="1600" b="1" dirty="0">
              <a:effectLst/>
              <a:latin typeface="HG丸ｺﾞｼｯｸM-PRO" panose="020F0600000000000000" pitchFamily="50" charset="-128"/>
              <a:ea typeface="HG丸ｺﾞｼｯｸM-PRO" panose="020F0600000000000000" pitchFamily="50" charset="-128"/>
            </a:endParaRPr>
          </a:p>
          <a:p>
            <a:pPr algn="just" rtl="0">
              <a:lnSpc>
                <a:spcPct val="150000"/>
              </a:lnSpc>
            </a:pPr>
            <a:r>
              <a:rPr lang="ja-JP" altLang="en-US" sz="1600" b="0" i="0" u="none" strike="noStrike" dirty="0">
                <a:solidFill>
                  <a:srgbClr val="000000"/>
                </a:solidFill>
                <a:effectLst/>
                <a:latin typeface="HG丸ｺﾞｼｯｸM-PRO" panose="020F0600000000000000" pitchFamily="50" charset="-128"/>
                <a:ea typeface="HG丸ｺﾞｼｯｸM-PRO" panose="020F0600000000000000" pitchFamily="50" charset="-128"/>
              </a:rPr>
              <a:t>興味を示す（私も。おもしろいね。いいね。）</a:t>
            </a:r>
            <a:r>
              <a:rPr lang="en-AU" altLang="ja-JP" sz="1600" b="1" i="0" u="none" strike="noStrike" dirty="0">
                <a:solidFill>
                  <a:srgbClr val="000000"/>
                </a:solidFill>
                <a:effectLst/>
                <a:latin typeface="HG丸ｺﾞｼｯｸM-PRO" panose="020F0600000000000000" pitchFamily="50" charset="-128"/>
                <a:ea typeface="HG丸ｺﾞｼｯｸM-PRO" panose="020F0600000000000000" pitchFamily="50" charset="-128"/>
              </a:rPr>
              <a:t>Me, too! That's interesting! That's great!</a:t>
            </a:r>
            <a:endParaRPr lang="en-AU" altLang="ja-JP" sz="1600" b="1" dirty="0">
              <a:effectLst/>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38657821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3EC1CA7-1E46-62D9-E49D-AAC0A9A85030}"/>
              </a:ext>
            </a:extLst>
          </p:cNvPr>
          <p:cNvSpPr/>
          <p:nvPr/>
        </p:nvSpPr>
        <p:spPr>
          <a:xfrm>
            <a:off x="847845" y="1111170"/>
            <a:ext cx="9198980" cy="53590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38659F69-F4C7-932D-B6AF-2A8934AAC983}"/>
              </a:ext>
            </a:extLst>
          </p:cNvPr>
          <p:cNvSpPr txBox="1"/>
          <p:nvPr/>
        </p:nvSpPr>
        <p:spPr>
          <a:xfrm>
            <a:off x="847845" y="519326"/>
            <a:ext cx="8955911" cy="5619808"/>
          </a:xfrm>
          <a:prstGeom prst="rect">
            <a:avLst/>
          </a:prstGeom>
          <a:noFill/>
        </p:spPr>
        <p:txBody>
          <a:bodyPr wrap="square">
            <a:spAutoFit/>
          </a:bodyPr>
          <a:lstStyle/>
          <a:p>
            <a:pPr algn="l"/>
            <a:r>
              <a:rPr lang="en-US" altLang="ja-JP" sz="1800" b="1"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Model Dialogue</a:t>
            </a:r>
            <a:r>
              <a:rPr lang="ja-JP" altLang="ja-JP" sz="1800" b="1" kern="0" dirty="0">
                <a:solidFill>
                  <a:srgbClr val="000000"/>
                </a:solidFill>
                <a:effectLst/>
                <a:latin typeface="Arial" panose="020B0604020202020204" pitchFamily="34" charset="0"/>
                <a:ea typeface="ＭＳ Ｐゴシック" panose="020B0600070205080204" pitchFamily="50" charset="-128"/>
                <a:cs typeface="Arial" panose="020B0604020202020204" pitchFamily="34" charset="0"/>
              </a:rPr>
              <a:t>　　　</a:t>
            </a:r>
            <a:r>
              <a:rPr lang="en-US" altLang="ja-JP" sz="1800" b="1" kern="0" dirty="0">
                <a:solidFill>
                  <a:srgbClr val="000000"/>
                </a:solidFill>
                <a:effectLst/>
                <a:highlight>
                  <a:srgbClr val="FFFF00"/>
                </a:highlight>
                <a:latin typeface="Arial" panose="020B0604020202020204" pitchFamily="34" charset="0"/>
                <a:ea typeface="ＭＳ Ｐゴシック" panose="020B0600070205080204" pitchFamily="50" charset="-128"/>
                <a:cs typeface="Times New Roman" panose="02020603050405020304" pitchFamily="18" charset="0"/>
              </a:rPr>
              <a:t>Your own answer</a:t>
            </a:r>
            <a:r>
              <a:rPr lang="en-US" altLang="ja-JP" sz="1800" b="1"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  </a:t>
            </a:r>
            <a:r>
              <a:rPr lang="en-US" altLang="ja-JP" sz="1800" b="1" kern="0" dirty="0">
                <a:solidFill>
                  <a:srgbClr val="000000"/>
                </a:solidFill>
                <a:effectLst/>
                <a:highlight>
                  <a:srgbClr val="00FFFF"/>
                </a:highlight>
                <a:latin typeface="Arial" panose="020B0604020202020204" pitchFamily="34" charset="0"/>
                <a:ea typeface="ＭＳ Ｐゴシック" panose="020B0600070205080204" pitchFamily="50" charset="-128"/>
                <a:cs typeface="Times New Roman" panose="02020603050405020304" pitchFamily="18" charset="0"/>
              </a:rPr>
              <a:t>Conversation Strategy</a:t>
            </a:r>
            <a:endParaRPr lang="ja-JP" alt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l"/>
            <a:r>
              <a:rPr lang="en-US" altLang="ja-JP" sz="2000" kern="0" dirty="0">
                <a:effectLst/>
                <a:latin typeface="ＭＳ Ｐゴシック" panose="020B0600070205080204" pitchFamily="50" charset="-128"/>
                <a:ea typeface="游明朝" panose="02020400000000000000" pitchFamily="18" charset="-128"/>
                <a:cs typeface="ＭＳ Ｐゴシック" panose="020B0600070205080204" pitchFamily="50" charset="-128"/>
              </a:rPr>
              <a:t> </a:t>
            </a:r>
            <a:endParaRPr lang="ja-JP" alt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l">
              <a:lnSpc>
                <a:spcPct val="150000"/>
              </a:lnSpc>
            </a:pPr>
            <a:r>
              <a:rPr lang="en-US" altLang="ja-JP" sz="1800" b="1"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A:</a:t>
            </a:r>
            <a:r>
              <a:rPr lang="en-US" altLang="ja-JP" sz="1800"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 Hi </a:t>
            </a:r>
            <a:r>
              <a:rPr lang="ja-JP" altLang="ja-JP" sz="1800" kern="0" dirty="0">
                <a:solidFill>
                  <a:srgbClr val="000000"/>
                </a:solidFill>
                <a:effectLst/>
                <a:latin typeface="Arial" panose="020B0604020202020204" pitchFamily="34" charset="0"/>
                <a:ea typeface="ＭＳ Ｐゴシック" panose="020B0600070205080204" pitchFamily="50" charset="-128"/>
                <a:cs typeface="Arial" panose="020B0604020202020204" pitchFamily="34" charset="0"/>
              </a:rPr>
              <a:t>○○</a:t>
            </a:r>
            <a:r>
              <a:rPr lang="en-US" altLang="ja-JP" sz="1800"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 How’s it going?</a:t>
            </a:r>
            <a:endParaRPr lang="ja-JP" alt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l">
              <a:lnSpc>
                <a:spcPct val="150000"/>
              </a:lnSpc>
            </a:pPr>
            <a:r>
              <a:rPr lang="en-US" altLang="ja-JP" sz="1800" b="1"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B:</a:t>
            </a:r>
            <a:r>
              <a:rPr lang="en-US" altLang="ja-JP" sz="1800"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 Hi </a:t>
            </a:r>
            <a:r>
              <a:rPr lang="ja-JP" altLang="ja-JP" sz="1800" kern="0" dirty="0">
                <a:solidFill>
                  <a:srgbClr val="000000"/>
                </a:solidFill>
                <a:effectLst/>
                <a:latin typeface="Arial" panose="020B0604020202020204" pitchFamily="34" charset="0"/>
                <a:ea typeface="ＭＳ Ｐゴシック" panose="020B0600070205080204" pitchFamily="50" charset="-128"/>
                <a:cs typeface="Arial" panose="020B0604020202020204" pitchFamily="34" charset="0"/>
              </a:rPr>
              <a:t>▲▲</a:t>
            </a:r>
            <a:r>
              <a:rPr lang="en-US" altLang="ja-JP" sz="1800"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 </a:t>
            </a:r>
            <a:r>
              <a:rPr lang="en-US" altLang="ja-JP" sz="1800" kern="0" dirty="0">
                <a:solidFill>
                  <a:srgbClr val="000000"/>
                </a:solidFill>
                <a:effectLst/>
                <a:highlight>
                  <a:srgbClr val="00FFFF"/>
                </a:highlight>
                <a:latin typeface="Arial" panose="020B0604020202020204" pitchFamily="34" charset="0"/>
                <a:ea typeface="ＭＳ Ｐゴシック" panose="020B0600070205080204" pitchFamily="50" charset="-128"/>
                <a:cs typeface="Times New Roman" panose="02020603050405020304" pitchFamily="18" charset="0"/>
              </a:rPr>
              <a:t>Pretty good</a:t>
            </a:r>
            <a:r>
              <a:rPr lang="en-US" altLang="ja-JP" sz="1800"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 thank you. How about you?</a:t>
            </a:r>
            <a:endParaRPr lang="ja-JP" alt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280670" indent="-280670" algn="l">
              <a:lnSpc>
                <a:spcPct val="150000"/>
              </a:lnSpc>
            </a:pPr>
            <a:r>
              <a:rPr lang="en-US" altLang="ja-JP" sz="1800" b="1"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A: </a:t>
            </a:r>
            <a:r>
              <a:rPr lang="en-US" altLang="ja-JP" sz="1800" kern="0" dirty="0">
                <a:solidFill>
                  <a:srgbClr val="000000"/>
                </a:solidFill>
                <a:effectLst/>
                <a:highlight>
                  <a:srgbClr val="00FFFF"/>
                </a:highlight>
                <a:latin typeface="Arial" panose="020B0604020202020204" pitchFamily="34" charset="0"/>
                <a:ea typeface="ＭＳ Ｐゴシック" panose="020B0600070205080204" pitchFamily="50" charset="-128"/>
                <a:cs typeface="Times New Roman" panose="02020603050405020304" pitchFamily="18" charset="0"/>
              </a:rPr>
              <a:t>Great!</a:t>
            </a:r>
            <a:r>
              <a:rPr lang="en-US" altLang="ja-JP" sz="1800"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 By the way, we researched endangered animals in English class. Which animal did you research?</a:t>
            </a:r>
            <a:endParaRPr lang="ja-JP" alt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l">
              <a:lnSpc>
                <a:spcPct val="150000"/>
              </a:lnSpc>
            </a:pPr>
            <a:r>
              <a:rPr lang="en-US" altLang="ja-JP" sz="1800" b="1"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B:</a:t>
            </a:r>
            <a:r>
              <a:rPr lang="en-US" altLang="ja-JP" sz="1800"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 I researched </a:t>
            </a:r>
            <a:r>
              <a:rPr lang="en-US" altLang="ja-JP" sz="1600" kern="0" dirty="0">
                <a:solidFill>
                  <a:srgbClr val="1F1F1F"/>
                </a:solidFill>
                <a:effectLst/>
                <a:highlight>
                  <a:srgbClr val="FFFF00"/>
                </a:highlight>
                <a:latin typeface="Arial" panose="020B0604020202020204" pitchFamily="34" charset="0"/>
                <a:ea typeface="ＭＳ Ｐゴシック" panose="020B0600070205080204" pitchFamily="50" charset="-128"/>
                <a:cs typeface="Times New Roman" panose="02020603050405020304" pitchFamily="18" charset="0"/>
              </a:rPr>
              <a:t>White Rhinoceros</a:t>
            </a:r>
            <a:r>
              <a:rPr lang="en-US" altLang="ja-JP" sz="1800"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 Let me explain about this animal.</a:t>
            </a:r>
            <a:endParaRPr lang="ja-JP" alt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l">
              <a:lnSpc>
                <a:spcPct val="150000"/>
              </a:lnSpc>
            </a:pPr>
            <a:r>
              <a:rPr lang="en-US" altLang="ja-JP" sz="1800" b="1"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A: </a:t>
            </a:r>
            <a:r>
              <a:rPr lang="en-US" altLang="ja-JP" sz="1800"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Of course. </a:t>
            </a:r>
            <a:endParaRPr lang="ja-JP" alt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l">
              <a:lnSpc>
                <a:spcPct val="150000"/>
              </a:lnSpc>
            </a:pPr>
            <a:r>
              <a:rPr lang="en-US" altLang="ja-JP" sz="1800" b="1"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B:</a:t>
            </a:r>
            <a:r>
              <a:rPr lang="en-US" altLang="ja-JP" sz="1800"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 </a:t>
            </a:r>
            <a:r>
              <a:rPr lang="en-US" altLang="ja-JP" sz="1800" kern="0" dirty="0">
                <a:solidFill>
                  <a:srgbClr val="000000"/>
                </a:solidFill>
                <a:effectLst/>
                <a:highlight>
                  <a:srgbClr val="FFFF00"/>
                </a:highlight>
                <a:latin typeface="Arial" panose="020B0604020202020204" pitchFamily="34" charset="0"/>
                <a:ea typeface="ＭＳ Ｐゴシック" panose="020B0600070205080204" pitchFamily="50" charset="-128"/>
                <a:cs typeface="Times New Roman" panose="02020603050405020304" pitchFamily="18" charset="0"/>
              </a:rPr>
              <a:t>White Rhinoceros’ </a:t>
            </a:r>
            <a:r>
              <a:rPr lang="en-US" altLang="ja-JP" sz="1800"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habitat is </a:t>
            </a:r>
            <a:r>
              <a:rPr lang="en-US" altLang="ja-JP" sz="1800" kern="0" dirty="0">
                <a:solidFill>
                  <a:srgbClr val="000000"/>
                </a:solidFill>
                <a:effectLst/>
                <a:highlight>
                  <a:srgbClr val="FFFF00"/>
                </a:highlight>
                <a:latin typeface="Arial" panose="020B0604020202020204" pitchFamily="34" charset="0"/>
                <a:ea typeface="ＭＳ Ｐゴシック" panose="020B0600070205080204" pitchFamily="50" charset="-128"/>
                <a:cs typeface="Times New Roman" panose="02020603050405020304" pitchFamily="18" charset="0"/>
              </a:rPr>
              <a:t>South Africa</a:t>
            </a:r>
            <a:r>
              <a:rPr lang="en-US" altLang="ja-JP" sz="1800"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 and there are </a:t>
            </a:r>
            <a:r>
              <a:rPr lang="en-US" altLang="ja-JP" sz="1800" kern="0" dirty="0">
                <a:solidFill>
                  <a:srgbClr val="000000"/>
                </a:solidFill>
                <a:effectLst/>
                <a:highlight>
                  <a:srgbClr val="FFFF00"/>
                </a:highlight>
                <a:latin typeface="Arial" panose="020B0604020202020204" pitchFamily="34" charset="0"/>
                <a:ea typeface="ＭＳ Ｐゴシック" panose="020B0600070205080204" pitchFamily="50" charset="-128"/>
                <a:cs typeface="Times New Roman" panose="02020603050405020304" pitchFamily="18" charset="0"/>
              </a:rPr>
              <a:t>only 2</a:t>
            </a:r>
            <a:r>
              <a:rPr lang="en-US" altLang="ja-JP" sz="1800"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 now. </a:t>
            </a:r>
            <a:endParaRPr lang="ja-JP" alt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l">
              <a:lnSpc>
                <a:spcPct val="150000"/>
              </a:lnSpc>
            </a:pPr>
            <a:r>
              <a:rPr lang="en-US" altLang="ja-JP" sz="1800" b="1"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A: </a:t>
            </a:r>
            <a:r>
              <a:rPr lang="en-US" altLang="ja-JP" sz="1800" kern="0" dirty="0">
                <a:solidFill>
                  <a:srgbClr val="000000"/>
                </a:solidFill>
                <a:effectLst/>
                <a:highlight>
                  <a:srgbClr val="00FFFF"/>
                </a:highlight>
                <a:latin typeface="Arial" panose="020B0604020202020204" pitchFamily="34" charset="0"/>
                <a:ea typeface="ＭＳ Ｐゴシック" panose="020B0600070205080204" pitchFamily="50" charset="-128"/>
                <a:cs typeface="Times New Roman" panose="02020603050405020304" pitchFamily="18" charset="0"/>
              </a:rPr>
              <a:t>Only 2?</a:t>
            </a:r>
            <a:r>
              <a:rPr lang="en-US" altLang="ja-JP" sz="1800"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 That’s a small number. Why did they become endangered?</a:t>
            </a:r>
            <a:endParaRPr lang="ja-JP" alt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l">
              <a:lnSpc>
                <a:spcPct val="150000"/>
              </a:lnSpc>
            </a:pPr>
            <a:r>
              <a:rPr lang="en-US" altLang="ja-JP" sz="1800" b="1"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B:</a:t>
            </a:r>
            <a:r>
              <a:rPr lang="en-US" altLang="ja-JP" sz="1800"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 They became endangered </a:t>
            </a:r>
            <a:r>
              <a:rPr lang="en-US" altLang="ja-JP" sz="1800" kern="0" dirty="0">
                <a:solidFill>
                  <a:srgbClr val="000000"/>
                </a:solidFill>
                <a:effectLst/>
                <a:highlight>
                  <a:srgbClr val="FFFF00"/>
                </a:highlight>
                <a:latin typeface="Arial" panose="020B0604020202020204" pitchFamily="34" charset="0"/>
                <a:ea typeface="ＭＳ Ｐゴシック" panose="020B0600070205080204" pitchFamily="50" charset="-128"/>
                <a:cs typeface="Times New Roman" panose="02020603050405020304" pitchFamily="18" charset="0"/>
              </a:rPr>
              <a:t>because people hunt them a lot</a:t>
            </a:r>
            <a:r>
              <a:rPr lang="en-US" altLang="ja-JP" sz="1800"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a:t>
            </a:r>
            <a:endParaRPr lang="ja-JP" alt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l">
              <a:lnSpc>
                <a:spcPct val="150000"/>
              </a:lnSpc>
            </a:pPr>
            <a:r>
              <a:rPr lang="en-US" altLang="ja-JP" sz="1800" b="1"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A: </a:t>
            </a:r>
            <a:r>
              <a:rPr lang="en-US" altLang="ja-JP" sz="1800" kern="0" dirty="0">
                <a:solidFill>
                  <a:srgbClr val="000000"/>
                </a:solidFill>
                <a:effectLst/>
                <a:highlight>
                  <a:srgbClr val="00FFFF"/>
                </a:highlight>
                <a:latin typeface="Arial" panose="020B0604020202020204" pitchFamily="34" charset="0"/>
                <a:ea typeface="ＭＳ Ｐゴシック" panose="020B0600070205080204" pitchFamily="50" charset="-128"/>
                <a:cs typeface="Times New Roman" panose="02020603050405020304" pitchFamily="18" charset="0"/>
              </a:rPr>
              <a:t>That’s too sad.</a:t>
            </a:r>
            <a:r>
              <a:rPr lang="en-US" altLang="ja-JP" sz="1800"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 </a:t>
            </a:r>
            <a:r>
              <a:rPr lang="en-US" altLang="ja-JP" kern="0" dirty="0">
                <a:solidFill>
                  <a:srgbClr val="000000"/>
                </a:solidFill>
                <a:latin typeface="Arial" panose="020B0604020202020204" pitchFamily="34" charset="0"/>
                <a:ea typeface="ＭＳ Ｐゴシック" panose="020B0600070205080204" pitchFamily="50" charset="-128"/>
                <a:cs typeface="Times New Roman" panose="02020603050405020304" pitchFamily="18" charset="0"/>
              </a:rPr>
              <a:t>What can we do </a:t>
            </a:r>
            <a:r>
              <a:rPr lang="en-US" altLang="ja-JP" sz="1800"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to help them?</a:t>
            </a:r>
            <a:endParaRPr lang="ja-JP" alt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l">
              <a:lnSpc>
                <a:spcPct val="150000"/>
              </a:lnSpc>
            </a:pPr>
            <a:r>
              <a:rPr lang="en-US" altLang="ja-JP" sz="1800" b="1"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B:</a:t>
            </a:r>
            <a:r>
              <a:rPr lang="en-US" altLang="ja-JP" sz="1800"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 Yes. People can </a:t>
            </a:r>
            <a:r>
              <a:rPr lang="en-US" altLang="ja-JP" sz="1800" kern="0" dirty="0">
                <a:solidFill>
                  <a:srgbClr val="000000"/>
                </a:solidFill>
                <a:effectLst/>
                <a:highlight>
                  <a:srgbClr val="FFFF00"/>
                </a:highlight>
                <a:latin typeface="Arial" panose="020B0604020202020204" pitchFamily="34" charset="0"/>
                <a:ea typeface="ＭＳ Ｐゴシック" panose="020B0600070205080204" pitchFamily="50" charset="-128"/>
                <a:cs typeface="Times New Roman" panose="02020603050405020304" pitchFamily="18" charset="0"/>
              </a:rPr>
              <a:t>monitor White Rhinoceros and protect them from dangers</a:t>
            </a:r>
            <a:r>
              <a:rPr lang="en-US" altLang="ja-JP" sz="1800"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a:t>
            </a:r>
            <a:endParaRPr lang="ja-JP" alt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l">
              <a:lnSpc>
                <a:spcPct val="150000"/>
              </a:lnSpc>
            </a:pPr>
            <a:r>
              <a:rPr lang="en-US" altLang="ja-JP" sz="1800" b="1"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A: </a:t>
            </a:r>
            <a:r>
              <a:rPr lang="en-US" altLang="ja-JP" sz="1800" kern="0" dirty="0">
                <a:solidFill>
                  <a:srgbClr val="000000"/>
                </a:solidFill>
                <a:effectLst/>
                <a:latin typeface="Arial" panose="020B0604020202020204" pitchFamily="34" charset="0"/>
                <a:ea typeface="ＭＳ Ｐゴシック" panose="020B0600070205080204" pitchFamily="50" charset="-128"/>
                <a:cs typeface="Times New Roman" panose="02020603050405020304" pitchFamily="18" charset="0"/>
              </a:rPr>
              <a:t>That’s a good idea. </a:t>
            </a:r>
            <a:endParaRPr lang="ja-JP" altLang="ja-JP" sz="16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pic>
        <p:nvPicPr>
          <p:cNvPr id="6146" name="Picture 2" descr="大きな木に集まった動物たちのイラスト | かわいいフリー素材集 ...">
            <a:extLst>
              <a:ext uri="{FF2B5EF4-FFF2-40B4-BE49-F238E27FC236}">
                <a16:creationId xmlns:a16="http://schemas.microsoft.com/office/drawing/2014/main" id="{DF86B111-AE0C-DFEE-92AB-39B9D13EE8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30665" y="3665133"/>
            <a:ext cx="3065845" cy="3065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41864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ndangered species activity | TPT">
            <a:extLst>
              <a:ext uri="{FF2B5EF4-FFF2-40B4-BE49-F238E27FC236}">
                <a16:creationId xmlns:a16="http://schemas.microsoft.com/office/drawing/2014/main" id="{8CCAA2DC-CD9B-95A6-A870-7CD5D10086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9434" y="0"/>
            <a:ext cx="8518966" cy="67017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7656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descr="カレンダー&#10;&#10;自動的に生成された説明">
            <a:extLst>
              <a:ext uri="{FF2B5EF4-FFF2-40B4-BE49-F238E27FC236}">
                <a16:creationId xmlns:a16="http://schemas.microsoft.com/office/drawing/2014/main" id="{01EED7D8-0079-DE0C-7ADA-B94C9C4795F8}"/>
              </a:ext>
            </a:extLst>
          </p:cNvPr>
          <p:cNvPicPr>
            <a:picLocks noChangeAspect="1"/>
          </p:cNvPicPr>
          <p:nvPr/>
        </p:nvPicPr>
        <p:blipFill>
          <a:blip r:embed="rId3">
            <a:extLst>
              <a:ext uri="{28A0092B-C50C-407E-A947-70E740481C1C}">
                <a14:useLocalDpi xmlns:a14="http://schemas.microsoft.com/office/drawing/2010/main" val="0"/>
              </a:ext>
            </a:extLst>
          </a:blip>
          <a:srcRect t="4436"/>
          <a:stretch/>
        </p:blipFill>
        <p:spPr>
          <a:xfrm rot="16200000">
            <a:off x="2666703" y="-2666702"/>
            <a:ext cx="6858598" cy="12192002"/>
          </a:xfrm>
          <a:prstGeom prst="rect">
            <a:avLst/>
          </a:prstGeom>
        </p:spPr>
      </p:pic>
      <p:sp>
        <p:nvSpPr>
          <p:cNvPr id="7" name="正方形/長方形 6">
            <a:extLst>
              <a:ext uri="{FF2B5EF4-FFF2-40B4-BE49-F238E27FC236}">
                <a16:creationId xmlns:a16="http://schemas.microsoft.com/office/drawing/2014/main" id="{AB38A107-9CC3-D177-31CC-E8D76286D110}"/>
              </a:ext>
            </a:extLst>
          </p:cNvPr>
          <p:cNvSpPr/>
          <p:nvPr/>
        </p:nvSpPr>
        <p:spPr>
          <a:xfrm>
            <a:off x="1268721" y="1533832"/>
            <a:ext cx="9831538" cy="2871019"/>
          </a:xfrm>
          <a:prstGeom prst="rect">
            <a:avLst/>
          </a:prstGeom>
          <a:solidFill>
            <a:srgbClr val="FFFFFF"/>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9FC0397A-D629-BEF2-7CB7-501244EB8A93}"/>
              </a:ext>
            </a:extLst>
          </p:cNvPr>
          <p:cNvSpPr txBox="1"/>
          <p:nvPr/>
        </p:nvSpPr>
        <p:spPr>
          <a:xfrm>
            <a:off x="1690939" y="1764298"/>
            <a:ext cx="8307082" cy="5093702"/>
          </a:xfrm>
          <a:prstGeom prst="rect">
            <a:avLst/>
          </a:prstGeom>
          <a:noFill/>
        </p:spPr>
        <p:txBody>
          <a:bodyPr wrap="none" rtlCol="0">
            <a:spAutoFit/>
          </a:bodyPr>
          <a:lstStyle/>
          <a:p>
            <a:r>
              <a:rPr kumimoji="1" lang="en-US" altLang="ja-JP" sz="4400" dirty="0">
                <a:solidFill>
                  <a:schemeClr val="accent1">
                    <a:lumMod val="50000"/>
                  </a:schemeClr>
                </a:solidFill>
                <a:latin typeface="HGP創英角ﾎﾟｯﾌﾟ体" panose="040B0A00000000000000" pitchFamily="50" charset="-128"/>
                <a:ea typeface="HGP創英角ﾎﾟｯﾌﾟ体" panose="040B0A00000000000000" pitchFamily="50" charset="-128"/>
              </a:rPr>
              <a:t>Today’s</a:t>
            </a:r>
            <a:r>
              <a:rPr kumimoji="1" lang="ja-JP" altLang="en-US" sz="4400" dirty="0">
                <a:solidFill>
                  <a:schemeClr val="accent1">
                    <a:lumMod val="50000"/>
                  </a:schemeClr>
                </a:solidFill>
                <a:latin typeface="HGP創英角ﾎﾟｯﾌﾟ体" panose="040B0A00000000000000" pitchFamily="50" charset="-128"/>
                <a:ea typeface="HGP創英角ﾎﾟｯﾌﾟ体" panose="040B0A00000000000000" pitchFamily="50" charset="-128"/>
              </a:rPr>
              <a:t>　</a:t>
            </a:r>
            <a:r>
              <a:rPr kumimoji="1" lang="en-US" altLang="ja-JP" sz="4400" dirty="0">
                <a:solidFill>
                  <a:schemeClr val="accent1">
                    <a:lumMod val="50000"/>
                  </a:schemeClr>
                </a:solidFill>
                <a:latin typeface="HGP創英角ﾎﾟｯﾌﾟ体" panose="040B0A00000000000000" pitchFamily="50" charset="-128"/>
                <a:ea typeface="HGP創英角ﾎﾟｯﾌﾟ体" panose="040B0A00000000000000" pitchFamily="50" charset="-128"/>
              </a:rPr>
              <a:t>Goal</a:t>
            </a:r>
          </a:p>
          <a:p>
            <a:endParaRPr kumimoji="1" lang="en-US" altLang="ja-JP" sz="3500" dirty="0">
              <a:solidFill>
                <a:schemeClr val="accent1">
                  <a:lumMod val="50000"/>
                </a:schemeClr>
              </a:solidFill>
              <a:latin typeface="HGP創英角ﾎﾟｯﾌﾟ体" panose="040B0A00000000000000" pitchFamily="50" charset="-128"/>
              <a:ea typeface="HGP創英角ﾎﾟｯﾌﾟ体" panose="040B0A00000000000000" pitchFamily="50" charset="-128"/>
            </a:endParaRPr>
          </a:p>
          <a:p>
            <a:r>
              <a:rPr kumimoji="1" lang="en-US" altLang="ja-JP" sz="3500" dirty="0">
                <a:solidFill>
                  <a:schemeClr val="accent1">
                    <a:lumMod val="50000"/>
                  </a:schemeClr>
                </a:solidFill>
                <a:latin typeface="HGP創英角ﾎﾟｯﾌﾟ体" panose="040B0A00000000000000" pitchFamily="50" charset="-128"/>
                <a:ea typeface="HGP創英角ﾎﾟｯﾌﾟ体" panose="040B0A00000000000000" pitchFamily="50" charset="-128"/>
              </a:rPr>
              <a:t>I can think about how we can help </a:t>
            </a:r>
          </a:p>
          <a:p>
            <a:r>
              <a:rPr kumimoji="1" lang="en-US" altLang="ja-JP" sz="3500" dirty="0">
                <a:solidFill>
                  <a:schemeClr val="accent1">
                    <a:lumMod val="50000"/>
                  </a:schemeClr>
                </a:solidFill>
                <a:latin typeface="HGP創英角ﾎﾟｯﾌﾟ体" panose="040B0A00000000000000" pitchFamily="50" charset="-128"/>
                <a:ea typeface="HGP創英角ﾎﾟｯﾌﾟ体" panose="040B0A00000000000000" pitchFamily="50" charset="-128"/>
              </a:rPr>
              <a:t>endangered animals and share my idea.</a:t>
            </a:r>
          </a:p>
          <a:p>
            <a:endParaRPr lang="en-US" altLang="ja-JP" sz="3500" dirty="0">
              <a:solidFill>
                <a:schemeClr val="accent1">
                  <a:lumMod val="50000"/>
                </a:schemeClr>
              </a:solidFill>
              <a:latin typeface="HGP創英角ﾎﾟｯﾌﾟ体" panose="040B0A00000000000000" pitchFamily="50" charset="-128"/>
              <a:ea typeface="HGP創英角ﾎﾟｯﾌﾟ体" panose="040B0A00000000000000" pitchFamily="50" charset="-128"/>
            </a:endParaRPr>
          </a:p>
          <a:p>
            <a:endParaRPr kumimoji="1" lang="en-US" altLang="ja-JP" sz="3500" dirty="0">
              <a:solidFill>
                <a:schemeClr val="accent1">
                  <a:lumMod val="50000"/>
                </a:schemeClr>
              </a:solidFill>
              <a:latin typeface="HGP創英角ﾎﾟｯﾌﾟ体" panose="040B0A00000000000000" pitchFamily="50" charset="-128"/>
              <a:ea typeface="HGP創英角ﾎﾟｯﾌﾟ体" panose="040B0A00000000000000" pitchFamily="50" charset="-128"/>
            </a:endParaRPr>
          </a:p>
          <a:p>
            <a:endParaRPr lang="en-US" altLang="ja-JP" sz="3500" dirty="0">
              <a:solidFill>
                <a:schemeClr val="accent1">
                  <a:lumMod val="50000"/>
                </a:schemeClr>
              </a:solidFill>
              <a:latin typeface="HGP創英角ﾎﾟｯﾌﾟ体" panose="040B0A00000000000000" pitchFamily="50" charset="-128"/>
              <a:ea typeface="HGP創英角ﾎﾟｯﾌﾟ体" panose="040B0A00000000000000" pitchFamily="50" charset="-128"/>
            </a:endParaRPr>
          </a:p>
          <a:p>
            <a:endParaRPr kumimoji="1" lang="en-US" altLang="ja-JP" sz="3500" dirty="0"/>
          </a:p>
          <a:p>
            <a:endParaRPr lang="en-US" altLang="ja-JP" dirty="0"/>
          </a:p>
          <a:p>
            <a:endParaRPr kumimoji="1" lang="ja-JP" altLang="en-US" dirty="0"/>
          </a:p>
        </p:txBody>
      </p:sp>
    </p:spTree>
    <p:extLst>
      <p:ext uri="{BB962C8B-B14F-4D97-AF65-F5344CB8AC3E}">
        <p14:creationId xmlns:p14="http://schemas.microsoft.com/office/powerpoint/2010/main" val="4220970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48D8E-5DA3-B0C2-5402-1E751105922A}"/>
            </a:ext>
          </a:extLst>
        </p:cNvPr>
        <p:cNvGrpSpPr/>
        <p:nvPr/>
      </p:nvGrpSpPr>
      <p:grpSpPr>
        <a:xfrm>
          <a:off x="0" y="0"/>
          <a:ext cx="0" cy="0"/>
          <a:chOff x="0" y="0"/>
          <a:chExt cx="0" cy="0"/>
        </a:xfrm>
      </p:grpSpPr>
      <p:pic>
        <p:nvPicPr>
          <p:cNvPr id="13" name="図 12">
            <a:extLst>
              <a:ext uri="{FF2B5EF4-FFF2-40B4-BE49-F238E27FC236}">
                <a16:creationId xmlns:a16="http://schemas.microsoft.com/office/drawing/2014/main" id="{4EE2D66A-4D45-7C34-8D2F-F4283692C0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186" y="3143048"/>
            <a:ext cx="3054814" cy="2831032"/>
          </a:xfrm>
          <a:prstGeom prst="rect">
            <a:avLst/>
          </a:prstGeom>
        </p:spPr>
      </p:pic>
      <p:graphicFrame>
        <p:nvGraphicFramePr>
          <p:cNvPr id="2" name="表 1">
            <a:extLst>
              <a:ext uri="{FF2B5EF4-FFF2-40B4-BE49-F238E27FC236}">
                <a16:creationId xmlns:a16="http://schemas.microsoft.com/office/drawing/2014/main" id="{2F1FB9C8-B343-4511-B1BD-F75D6DAE86CC}"/>
              </a:ext>
            </a:extLst>
          </p:cNvPr>
          <p:cNvGraphicFramePr>
            <a:graphicFrameLocks noGrp="1"/>
          </p:cNvGraphicFramePr>
          <p:nvPr>
            <p:extLst>
              <p:ext uri="{D42A27DB-BD31-4B8C-83A1-F6EECF244321}">
                <p14:modId xmlns:p14="http://schemas.microsoft.com/office/powerpoint/2010/main" val="120971057"/>
              </p:ext>
            </p:extLst>
          </p:nvPr>
        </p:nvGraphicFramePr>
        <p:xfrm>
          <a:off x="0" y="883920"/>
          <a:ext cx="12192000" cy="6055360"/>
        </p:xfrm>
        <a:graphic>
          <a:graphicData uri="http://schemas.openxmlformats.org/drawingml/2006/table">
            <a:tbl>
              <a:tblPr firstRow="1" firstCol="1" bandRow="1">
                <a:tableStyleId>{5FD0F851-EC5A-4D38-B0AD-8093EC10F338}</a:tableStyleId>
              </a:tblPr>
              <a:tblGrid>
                <a:gridCol w="12192000">
                  <a:extLst>
                    <a:ext uri="{9D8B030D-6E8A-4147-A177-3AD203B41FA5}">
                      <a16:colId xmlns:a16="http://schemas.microsoft.com/office/drawing/2014/main" val="1711971635"/>
                    </a:ext>
                  </a:extLst>
                </a:gridCol>
              </a:tblGrid>
              <a:tr h="1209040">
                <a:tc>
                  <a:txBody>
                    <a:bodyPr/>
                    <a:lstStyle/>
                    <a:p>
                      <a:pPr algn="l"/>
                      <a:r>
                        <a:rPr lang="ja-JP" altLang="en-US" sz="2000" kern="100" dirty="0">
                          <a:effectLst/>
                          <a:highlight>
                            <a:srgbClr val="FFFF00"/>
                          </a:highlight>
                        </a:rPr>
                        <a:t>流暢さ</a:t>
                      </a:r>
                      <a:r>
                        <a:rPr lang="en-US" sz="2000" kern="100" dirty="0">
                          <a:effectLst/>
                        </a:rPr>
                        <a:t> </a:t>
                      </a:r>
                      <a:endParaRPr lang="ja-JP" sz="2000" kern="100" dirty="0">
                        <a:effectLst/>
                      </a:endParaRPr>
                    </a:p>
                    <a:p>
                      <a:pPr algn="l"/>
                      <a:endParaRPr lang="en-US" sz="2000" kern="100" dirty="0">
                        <a:effectLst/>
                      </a:endParaRPr>
                    </a:p>
                    <a:p>
                      <a:pPr algn="l"/>
                      <a:r>
                        <a:rPr lang="en-US" sz="2000" kern="100" dirty="0">
                          <a:effectLst/>
                        </a:rPr>
                        <a:t>Model dialog</a:t>
                      </a:r>
                      <a:r>
                        <a:rPr lang="ja-JP" sz="2000" kern="100" dirty="0">
                          <a:effectLst/>
                        </a:rPr>
                        <a:t>を見ずに２分間自然な会話ができた</a:t>
                      </a:r>
                      <a:endParaRPr lang="ja-JP" sz="20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54172" marR="54172" marT="0" marB="0"/>
                </a:tc>
                <a:extLst>
                  <a:ext uri="{0D108BD9-81ED-4DB2-BD59-A6C34878D82A}">
                    <a16:rowId xmlns:a16="http://schemas.microsoft.com/office/drawing/2014/main" val="1892243159"/>
                  </a:ext>
                </a:extLst>
              </a:tr>
              <a:tr h="1209040">
                <a:tc>
                  <a:txBody>
                    <a:bodyPr/>
                    <a:lstStyle/>
                    <a:p>
                      <a:pPr algn="l"/>
                      <a:r>
                        <a:rPr lang="ja-JP" altLang="en-US" sz="2000" kern="100" dirty="0">
                          <a:effectLst/>
                          <a:highlight>
                            <a:srgbClr val="FFFF00"/>
                          </a:highlight>
                        </a:rPr>
                        <a:t>やりとり</a:t>
                      </a:r>
                      <a:endParaRPr lang="en-US" sz="2000" kern="100" dirty="0">
                        <a:effectLst/>
                        <a:highlight>
                          <a:srgbClr val="FFFF00"/>
                        </a:highlight>
                      </a:endParaRPr>
                    </a:p>
                    <a:p>
                      <a:pPr algn="l"/>
                      <a:endParaRPr lang="en-US" sz="2000" kern="100" dirty="0">
                        <a:effectLst/>
                      </a:endParaRPr>
                    </a:p>
                    <a:p>
                      <a:pPr algn="l"/>
                      <a:r>
                        <a:rPr lang="en-US" sz="2000" kern="100" dirty="0">
                          <a:effectLst/>
                        </a:rPr>
                        <a:t>Communication</a:t>
                      </a:r>
                      <a:r>
                        <a:rPr lang="ja-JP" sz="2000" kern="100" dirty="0">
                          <a:effectLst/>
                        </a:rPr>
                        <a:t>　</a:t>
                      </a:r>
                      <a:r>
                        <a:rPr lang="en-US" sz="2000" kern="100" dirty="0">
                          <a:effectLst/>
                        </a:rPr>
                        <a:t>strategy </a:t>
                      </a:r>
                      <a:r>
                        <a:rPr lang="ja-JP" sz="2000" kern="100" dirty="0">
                          <a:effectLst/>
                        </a:rPr>
                        <a:t>や　</a:t>
                      </a:r>
                      <a:r>
                        <a:rPr lang="en-US" sz="2000" kern="100" dirty="0">
                          <a:effectLst/>
                        </a:rPr>
                        <a:t>Follow-up question</a:t>
                      </a:r>
                      <a:r>
                        <a:rPr lang="ja-JP" sz="2000" kern="100" dirty="0">
                          <a:effectLst/>
                        </a:rPr>
                        <a:t>を効果的に使って自然な会話の流れを作ることができた。</a:t>
                      </a:r>
                      <a:endParaRPr lang="ja-JP" sz="20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54172" marR="54172" marT="0" marB="0"/>
                </a:tc>
                <a:extLst>
                  <a:ext uri="{0D108BD9-81ED-4DB2-BD59-A6C34878D82A}">
                    <a16:rowId xmlns:a16="http://schemas.microsoft.com/office/drawing/2014/main" val="955474956"/>
                  </a:ext>
                </a:extLst>
              </a:tr>
              <a:tr h="1209040">
                <a:tc>
                  <a:txBody>
                    <a:bodyPr/>
                    <a:lstStyle/>
                    <a:p>
                      <a:pPr algn="l"/>
                      <a:r>
                        <a:rPr lang="ja-JP" altLang="en-US" sz="2000" kern="100" dirty="0">
                          <a:effectLst/>
                          <a:highlight>
                            <a:srgbClr val="FFFF00"/>
                          </a:highlight>
                        </a:rPr>
                        <a:t>言語材料の活用</a:t>
                      </a:r>
                      <a:endParaRPr lang="en-US" altLang="ja-JP" sz="2000" kern="100" dirty="0">
                        <a:effectLst/>
                        <a:highlight>
                          <a:srgbClr val="FFFF00"/>
                        </a:highlight>
                      </a:endParaRPr>
                    </a:p>
                    <a:p>
                      <a:pPr algn="l"/>
                      <a:endParaRPr lang="en-US" altLang="ja-JP" sz="2000" kern="100" dirty="0">
                        <a:effectLst/>
                      </a:endParaRPr>
                    </a:p>
                    <a:p>
                      <a:pPr algn="l"/>
                      <a:r>
                        <a:rPr lang="ja-JP" sz="2000" kern="100" dirty="0">
                          <a:effectLst/>
                        </a:rPr>
                        <a:t>既習の文法事項を十分に理解し、会話の中で正しく活用することができていた。</a:t>
                      </a:r>
                      <a:endParaRPr lang="ja-JP" sz="20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54172" marR="54172" marT="0" marB="0"/>
                </a:tc>
                <a:extLst>
                  <a:ext uri="{0D108BD9-81ED-4DB2-BD59-A6C34878D82A}">
                    <a16:rowId xmlns:a16="http://schemas.microsoft.com/office/drawing/2014/main" val="1145702254"/>
                  </a:ext>
                </a:extLst>
              </a:tr>
              <a:tr h="1209040">
                <a:tc>
                  <a:txBody>
                    <a:bodyPr/>
                    <a:lstStyle/>
                    <a:p>
                      <a:pPr algn="l"/>
                      <a:r>
                        <a:rPr lang="ja-JP" altLang="en-US" sz="2000" kern="100" dirty="0">
                          <a:effectLst/>
                          <a:highlight>
                            <a:srgbClr val="FFFF00"/>
                          </a:highlight>
                        </a:rPr>
                        <a:t>声の大きさ、アイコンタクト</a:t>
                      </a:r>
                      <a:endParaRPr lang="en-US" altLang="ja-JP" sz="2000" kern="100" dirty="0">
                        <a:effectLst/>
                        <a:highlight>
                          <a:srgbClr val="FFFF00"/>
                        </a:highlight>
                      </a:endParaRPr>
                    </a:p>
                    <a:p>
                      <a:pPr algn="l"/>
                      <a:endParaRPr lang="en-US" altLang="ja-JP" sz="2000" kern="100" dirty="0">
                        <a:effectLst/>
                      </a:endParaRPr>
                    </a:p>
                    <a:p>
                      <a:pPr algn="l"/>
                      <a:r>
                        <a:rPr lang="ja-JP" sz="2000" kern="100" dirty="0">
                          <a:effectLst/>
                        </a:rPr>
                        <a:t>はっきりと聞こえやすい声の大きさで話すことができていた。</a:t>
                      </a:r>
                      <a:endParaRPr lang="ja-JP" sz="20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54172" marR="54172" marT="0" marB="0"/>
                </a:tc>
                <a:extLst>
                  <a:ext uri="{0D108BD9-81ED-4DB2-BD59-A6C34878D82A}">
                    <a16:rowId xmlns:a16="http://schemas.microsoft.com/office/drawing/2014/main" val="1340259890"/>
                  </a:ext>
                </a:extLst>
              </a:tr>
              <a:tr h="1209040">
                <a:tc>
                  <a:txBody>
                    <a:bodyPr/>
                    <a:lstStyle/>
                    <a:p>
                      <a:pPr algn="l"/>
                      <a:r>
                        <a:rPr lang="ja-JP" altLang="en-US" sz="2000" kern="100" dirty="0">
                          <a:effectLst/>
                          <a:highlight>
                            <a:srgbClr val="FFFF00"/>
                          </a:highlight>
                        </a:rPr>
                        <a:t>発音</a:t>
                      </a:r>
                      <a:endParaRPr lang="en-US" altLang="ja-JP" sz="2000" kern="100" dirty="0">
                        <a:effectLst/>
                        <a:highlight>
                          <a:srgbClr val="FFFF00"/>
                        </a:highlight>
                      </a:endParaRPr>
                    </a:p>
                    <a:p>
                      <a:pPr algn="l"/>
                      <a:endParaRPr lang="en-US" altLang="ja-JP" sz="2000" kern="100" dirty="0">
                        <a:effectLst/>
                      </a:endParaRPr>
                    </a:p>
                    <a:p>
                      <a:pPr algn="l"/>
                      <a:r>
                        <a:rPr lang="ja-JP" sz="2000" kern="100" dirty="0">
                          <a:effectLst/>
                        </a:rPr>
                        <a:t>ネイティブに近い発音、イントネーション、アクセントを心がけることができていた。</a:t>
                      </a:r>
                      <a:endParaRPr lang="ja-JP" sz="20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54172" marR="54172" marT="0" marB="0"/>
                </a:tc>
                <a:extLst>
                  <a:ext uri="{0D108BD9-81ED-4DB2-BD59-A6C34878D82A}">
                    <a16:rowId xmlns:a16="http://schemas.microsoft.com/office/drawing/2014/main" val="575768831"/>
                  </a:ext>
                </a:extLst>
              </a:tr>
            </a:tbl>
          </a:graphicData>
        </a:graphic>
      </p:graphicFrame>
      <p:sp>
        <p:nvSpPr>
          <p:cNvPr id="3" name="テキスト ボックス 2">
            <a:extLst>
              <a:ext uri="{FF2B5EF4-FFF2-40B4-BE49-F238E27FC236}">
                <a16:creationId xmlns:a16="http://schemas.microsoft.com/office/drawing/2014/main" id="{FF5EFAAD-25BA-848D-3DCB-0FCF480BD8EC}"/>
              </a:ext>
            </a:extLst>
          </p:cNvPr>
          <p:cNvSpPr txBox="1"/>
          <p:nvPr/>
        </p:nvSpPr>
        <p:spPr>
          <a:xfrm>
            <a:off x="152400" y="91440"/>
            <a:ext cx="3036409" cy="584775"/>
          </a:xfrm>
          <a:prstGeom prst="rect">
            <a:avLst/>
          </a:prstGeom>
          <a:noFill/>
        </p:spPr>
        <p:txBody>
          <a:bodyPr wrap="none" rtlCol="0">
            <a:spAutoFit/>
          </a:bodyPr>
          <a:lstStyle/>
          <a:p>
            <a:r>
              <a:rPr kumimoji="1" lang="en-US" altLang="ja-JP" sz="3200" b="1" dirty="0"/>
              <a:t>Speaking Test</a:t>
            </a:r>
            <a:endParaRPr kumimoji="1" lang="ja-JP" altLang="en-US" sz="3200" b="1" dirty="0"/>
          </a:p>
        </p:txBody>
      </p:sp>
    </p:spTree>
    <p:extLst>
      <p:ext uri="{BB962C8B-B14F-4D97-AF65-F5344CB8AC3E}">
        <p14:creationId xmlns:p14="http://schemas.microsoft.com/office/powerpoint/2010/main" val="2513808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195C6-A0AE-891A-51D6-C5020D6E67FE}"/>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44D1517B-1A3E-CECF-0954-FB1CB7CF047C}"/>
              </a:ext>
            </a:extLst>
          </p:cNvPr>
          <p:cNvPicPr>
            <a:picLocks noChangeAspect="1"/>
          </p:cNvPicPr>
          <p:nvPr/>
        </p:nvPicPr>
        <p:blipFill>
          <a:blip r:embed="rId2"/>
          <a:stretch>
            <a:fillRect/>
          </a:stretch>
        </p:blipFill>
        <p:spPr>
          <a:xfrm>
            <a:off x="7491577" y="1121412"/>
            <a:ext cx="4700423" cy="3133616"/>
          </a:xfrm>
          <a:prstGeom prst="rect">
            <a:avLst/>
          </a:prstGeom>
        </p:spPr>
      </p:pic>
      <p:graphicFrame>
        <p:nvGraphicFramePr>
          <p:cNvPr id="2" name="表 1">
            <a:extLst>
              <a:ext uri="{FF2B5EF4-FFF2-40B4-BE49-F238E27FC236}">
                <a16:creationId xmlns:a16="http://schemas.microsoft.com/office/drawing/2014/main" id="{53EFC3B9-E61B-361D-69AD-9ADB8E9178A5}"/>
              </a:ext>
            </a:extLst>
          </p:cNvPr>
          <p:cNvGraphicFramePr>
            <a:graphicFrameLocks noGrp="1"/>
          </p:cNvGraphicFramePr>
          <p:nvPr>
            <p:extLst>
              <p:ext uri="{D42A27DB-BD31-4B8C-83A1-F6EECF244321}">
                <p14:modId xmlns:p14="http://schemas.microsoft.com/office/powerpoint/2010/main" val="3080335768"/>
              </p:ext>
            </p:extLst>
          </p:nvPr>
        </p:nvGraphicFramePr>
        <p:xfrm>
          <a:off x="0" y="860771"/>
          <a:ext cx="12192000" cy="7440329"/>
        </p:xfrm>
        <a:graphic>
          <a:graphicData uri="http://schemas.openxmlformats.org/drawingml/2006/table">
            <a:tbl>
              <a:tblPr firstRow="1" firstCol="1" bandRow="1">
                <a:tableStyleId>{5FD0F851-EC5A-4D38-B0AD-8093EC10F338}</a:tableStyleId>
              </a:tblPr>
              <a:tblGrid>
                <a:gridCol w="12192000">
                  <a:extLst>
                    <a:ext uri="{9D8B030D-6E8A-4147-A177-3AD203B41FA5}">
                      <a16:colId xmlns:a16="http://schemas.microsoft.com/office/drawing/2014/main" val="1711971635"/>
                    </a:ext>
                  </a:extLst>
                </a:gridCol>
              </a:tblGrid>
              <a:tr h="1764633">
                <a:tc>
                  <a:txBody>
                    <a:bodyPr/>
                    <a:lstStyle/>
                    <a:p>
                      <a:pPr algn="l"/>
                      <a:r>
                        <a:rPr lang="ja-JP" altLang="en-US" sz="2000" kern="100" dirty="0">
                          <a:effectLst/>
                          <a:highlight>
                            <a:srgbClr val="FFFF00"/>
                          </a:highlight>
                        </a:rPr>
                        <a:t>内容</a:t>
                      </a:r>
                      <a:r>
                        <a:rPr lang="en-US" sz="2000" kern="100" dirty="0">
                          <a:effectLst/>
                        </a:rPr>
                        <a:t> </a:t>
                      </a:r>
                    </a:p>
                    <a:p>
                      <a:pPr algn="l"/>
                      <a:endParaRPr lang="ja-JP" sz="2000" kern="100" dirty="0">
                        <a:effectLst/>
                      </a:endParaRPr>
                    </a:p>
                    <a:p>
                      <a:pPr algn="l"/>
                      <a:r>
                        <a:rPr lang="en-US" altLang="ja-JP" sz="2000" kern="100" dirty="0">
                          <a:effectLst/>
                        </a:rPr>
                        <a:t>Model dialog</a:t>
                      </a:r>
                      <a:r>
                        <a:rPr lang="ja-JP" altLang="en-US" sz="2000" kern="100" dirty="0">
                          <a:effectLst/>
                        </a:rPr>
                        <a:t>以外の文も使っている。</a:t>
                      </a:r>
                      <a:endParaRPr lang="en-US" altLang="ja-JP" sz="2000" kern="100" dirty="0">
                        <a:effectLst/>
                      </a:endParaRPr>
                    </a:p>
                    <a:p>
                      <a:pPr algn="l"/>
                      <a:endParaRPr lang="ja-JP" altLang="en-US" sz="2000" kern="100" dirty="0">
                        <a:effectLst/>
                      </a:endParaRPr>
                    </a:p>
                    <a:p>
                      <a:pPr algn="l"/>
                      <a:r>
                        <a:rPr lang="ja-JP" altLang="en-US" sz="2000" kern="100" dirty="0">
                          <a:effectLst/>
                        </a:rPr>
                        <a:t>構成にまとまりがあり分かりやすい内容になっている</a:t>
                      </a:r>
                      <a:endParaRPr lang="en-US" sz="2000" kern="100" dirty="0">
                        <a:effectLst/>
                      </a:endParaRPr>
                    </a:p>
                    <a:p>
                      <a:pPr algn="l"/>
                      <a:endParaRPr lang="ja-JP" sz="20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54172" marR="54172" marT="0" marB="0"/>
                </a:tc>
                <a:extLst>
                  <a:ext uri="{0D108BD9-81ED-4DB2-BD59-A6C34878D82A}">
                    <a16:rowId xmlns:a16="http://schemas.microsoft.com/office/drawing/2014/main" val="1892243159"/>
                  </a:ext>
                </a:extLst>
              </a:tr>
              <a:tr h="1411706">
                <a:tc>
                  <a:txBody>
                    <a:bodyPr/>
                    <a:lstStyle/>
                    <a:p>
                      <a:pPr algn="l"/>
                      <a:r>
                        <a:rPr lang="ja-JP" altLang="en-US" sz="2000" kern="100" dirty="0">
                          <a:effectLst/>
                          <a:highlight>
                            <a:srgbClr val="FFFF00"/>
                          </a:highlight>
                        </a:rPr>
                        <a:t>語数</a:t>
                      </a:r>
                      <a:endParaRPr lang="en-US" sz="2000" kern="100" dirty="0">
                        <a:effectLst/>
                        <a:highlight>
                          <a:srgbClr val="FFFF00"/>
                        </a:highlight>
                      </a:endParaRPr>
                    </a:p>
                    <a:p>
                      <a:pPr algn="l"/>
                      <a:r>
                        <a:rPr lang="en-US" altLang="ja-JP" sz="2000" kern="100" dirty="0">
                          <a:effectLst/>
                        </a:rPr>
                        <a:t>60</a:t>
                      </a:r>
                      <a:r>
                        <a:rPr lang="ja-JP" altLang="en-US" sz="2000" kern="100" dirty="0">
                          <a:effectLst/>
                        </a:rPr>
                        <a:t>字以上 </a:t>
                      </a:r>
                      <a:r>
                        <a:rPr lang="en-US" altLang="ja-JP" sz="2000" kern="100" dirty="0">
                          <a:effectLst/>
                        </a:rPr>
                        <a:t>(3)</a:t>
                      </a:r>
                      <a:r>
                        <a:rPr lang="ja-JP" altLang="en-US" sz="2000" kern="100" dirty="0">
                          <a:effectLst/>
                        </a:rPr>
                        <a:t>　　　</a:t>
                      </a:r>
                      <a:r>
                        <a:rPr lang="en-US" altLang="ja-JP" sz="2000" kern="100" dirty="0">
                          <a:effectLst/>
                        </a:rPr>
                        <a:t>50</a:t>
                      </a:r>
                      <a:r>
                        <a:rPr lang="ja-JP" altLang="en-US" sz="2000" kern="100" dirty="0">
                          <a:effectLst/>
                        </a:rPr>
                        <a:t>字以上 </a:t>
                      </a:r>
                      <a:r>
                        <a:rPr lang="en-US" altLang="ja-JP" sz="2000" kern="100" dirty="0">
                          <a:effectLst/>
                        </a:rPr>
                        <a:t>(2)</a:t>
                      </a:r>
                      <a:r>
                        <a:rPr lang="ja-JP" altLang="en-US" sz="2000" kern="100" dirty="0">
                          <a:effectLst/>
                        </a:rPr>
                        <a:t>　　　</a:t>
                      </a:r>
                      <a:r>
                        <a:rPr lang="en-US" altLang="ja-JP" sz="2000" kern="100" dirty="0">
                          <a:effectLst/>
                        </a:rPr>
                        <a:t>40</a:t>
                      </a:r>
                      <a:r>
                        <a:rPr lang="ja-JP" altLang="en-US" sz="2000" kern="100" dirty="0">
                          <a:effectLst/>
                        </a:rPr>
                        <a:t>字以上 </a:t>
                      </a:r>
                      <a:r>
                        <a:rPr lang="en-US" altLang="ja-JP" sz="2000" kern="100" dirty="0">
                          <a:effectLst/>
                        </a:rPr>
                        <a:t>(1)</a:t>
                      </a:r>
                    </a:p>
                  </a:txBody>
                  <a:tcPr marL="54172" marR="54172" marT="0" marB="0"/>
                </a:tc>
                <a:extLst>
                  <a:ext uri="{0D108BD9-81ED-4DB2-BD59-A6C34878D82A}">
                    <a16:rowId xmlns:a16="http://schemas.microsoft.com/office/drawing/2014/main" val="955474956"/>
                  </a:ext>
                </a:extLst>
              </a:tr>
              <a:tr h="1399941">
                <a:tc>
                  <a:txBody>
                    <a:bodyPr/>
                    <a:lstStyle/>
                    <a:p>
                      <a:pPr algn="l"/>
                      <a:r>
                        <a:rPr lang="ja-JP" altLang="en-US" sz="2000" kern="100" dirty="0">
                          <a:effectLst/>
                          <a:highlight>
                            <a:srgbClr val="FFFF00"/>
                          </a:highlight>
                        </a:rPr>
                        <a:t>言語材料の活用</a:t>
                      </a:r>
                      <a:endParaRPr lang="en-US" altLang="ja-JP" sz="2000" kern="100" dirty="0">
                        <a:effectLst/>
                        <a:highlight>
                          <a:srgbClr val="FFFF00"/>
                        </a:highlight>
                      </a:endParaRPr>
                    </a:p>
                    <a:p>
                      <a:pPr algn="l"/>
                      <a:endParaRPr lang="en-US" altLang="ja-JP" sz="2000" kern="100" dirty="0">
                        <a:effectLst/>
                      </a:endParaRPr>
                    </a:p>
                    <a:p>
                      <a:pPr algn="l"/>
                      <a:r>
                        <a:rPr lang="ja-JP" sz="2000" kern="100" dirty="0">
                          <a:effectLst/>
                        </a:rPr>
                        <a:t>既習の文法事項を十分に理解し、</a:t>
                      </a:r>
                      <a:r>
                        <a:rPr lang="en-US" altLang="ja-JP" sz="2000" kern="100" dirty="0">
                          <a:effectLst/>
                        </a:rPr>
                        <a:t>Fun Essay </a:t>
                      </a:r>
                      <a:r>
                        <a:rPr lang="ja-JP" sz="2000" kern="100" dirty="0">
                          <a:effectLst/>
                        </a:rPr>
                        <a:t>の中で正しく活用することができていた。</a:t>
                      </a:r>
                      <a:endParaRPr lang="ja-JP" sz="20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54172" marR="54172" marT="0" marB="0"/>
                </a:tc>
                <a:extLst>
                  <a:ext uri="{0D108BD9-81ED-4DB2-BD59-A6C34878D82A}">
                    <a16:rowId xmlns:a16="http://schemas.microsoft.com/office/drawing/2014/main" val="1145702254"/>
                  </a:ext>
                </a:extLst>
              </a:tr>
              <a:tr h="1399941">
                <a:tc>
                  <a:txBody>
                    <a:bodyPr/>
                    <a:lstStyle/>
                    <a:p>
                      <a:pPr algn="l"/>
                      <a:r>
                        <a:rPr lang="ja-JP" altLang="en-US" sz="2000" kern="100" dirty="0">
                          <a:effectLst/>
                          <a:highlight>
                            <a:srgbClr val="FFFF00"/>
                          </a:highlight>
                        </a:rPr>
                        <a:t>丁寧さ</a:t>
                      </a:r>
                      <a:endParaRPr lang="en-US" altLang="ja-JP" sz="2000" kern="100" dirty="0">
                        <a:effectLst/>
                        <a:highlight>
                          <a:srgbClr val="FFFF00"/>
                        </a:highlight>
                      </a:endParaRPr>
                    </a:p>
                    <a:p>
                      <a:pPr algn="l"/>
                      <a:endParaRPr lang="en-US" altLang="ja-JP" sz="2000" kern="100" dirty="0">
                        <a:effectLst/>
                      </a:endParaRPr>
                    </a:p>
                    <a:p>
                      <a:pPr algn="l"/>
                      <a:r>
                        <a:rPr kumimoji="1" lang="ja-JP" altLang="ja-JP" sz="1800" b="1" kern="1200" dirty="0">
                          <a:solidFill>
                            <a:schemeClr val="tx1"/>
                          </a:solidFill>
                          <a:effectLst/>
                          <a:latin typeface="+mn-lt"/>
                          <a:ea typeface="+mn-ea"/>
                          <a:cs typeface="+mn-cs"/>
                        </a:rPr>
                        <a:t>写真や絵を使ったり、丁寧な字で書いたり、ペンで清書をしたりして見やすさを重視している</a:t>
                      </a:r>
                      <a:endParaRPr lang="ja-JP" sz="20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54172" marR="54172" marT="0" marB="0"/>
                </a:tc>
                <a:extLst>
                  <a:ext uri="{0D108BD9-81ED-4DB2-BD59-A6C34878D82A}">
                    <a16:rowId xmlns:a16="http://schemas.microsoft.com/office/drawing/2014/main" val="1340259890"/>
                  </a:ext>
                </a:extLst>
              </a:tr>
              <a:tr h="1399941">
                <a:tc>
                  <a:txBody>
                    <a:bodyPr/>
                    <a:lstStyle/>
                    <a:p>
                      <a:pPr algn="l"/>
                      <a:endParaRPr lang="ja-JP" sz="20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54172" marR="54172" marT="0" marB="0"/>
                </a:tc>
                <a:extLst>
                  <a:ext uri="{0D108BD9-81ED-4DB2-BD59-A6C34878D82A}">
                    <a16:rowId xmlns:a16="http://schemas.microsoft.com/office/drawing/2014/main" val="575768831"/>
                  </a:ext>
                </a:extLst>
              </a:tr>
            </a:tbl>
          </a:graphicData>
        </a:graphic>
      </p:graphicFrame>
      <p:sp>
        <p:nvSpPr>
          <p:cNvPr id="3" name="テキスト ボックス 2">
            <a:extLst>
              <a:ext uri="{FF2B5EF4-FFF2-40B4-BE49-F238E27FC236}">
                <a16:creationId xmlns:a16="http://schemas.microsoft.com/office/drawing/2014/main" id="{45D555F7-7CBB-2F65-3FF3-27FFF4D428C8}"/>
              </a:ext>
            </a:extLst>
          </p:cNvPr>
          <p:cNvSpPr txBox="1"/>
          <p:nvPr/>
        </p:nvSpPr>
        <p:spPr>
          <a:xfrm>
            <a:off x="152400" y="91440"/>
            <a:ext cx="2233304" cy="584775"/>
          </a:xfrm>
          <a:prstGeom prst="rect">
            <a:avLst/>
          </a:prstGeom>
          <a:noFill/>
        </p:spPr>
        <p:txBody>
          <a:bodyPr wrap="none" rtlCol="0">
            <a:spAutoFit/>
          </a:bodyPr>
          <a:lstStyle/>
          <a:p>
            <a:r>
              <a:rPr lang="en-US" altLang="ja-JP" sz="3200" b="1" dirty="0"/>
              <a:t>Fun Essay</a:t>
            </a:r>
            <a:endParaRPr kumimoji="1" lang="ja-JP" altLang="en-US" sz="3200" b="1" dirty="0"/>
          </a:p>
        </p:txBody>
      </p:sp>
    </p:spTree>
    <p:extLst>
      <p:ext uri="{BB962C8B-B14F-4D97-AF65-F5344CB8AC3E}">
        <p14:creationId xmlns:p14="http://schemas.microsoft.com/office/powerpoint/2010/main" val="42225795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B1ECF-16C9-9095-4BF8-262B497BFE41}"/>
            </a:ext>
          </a:extLst>
        </p:cNvPr>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8C5D2B10-A4FC-C5F1-4E41-683C7E95C725}"/>
              </a:ext>
            </a:extLst>
          </p:cNvPr>
          <p:cNvGraphicFramePr>
            <a:graphicFrameLocks noGrp="1"/>
          </p:cNvGraphicFramePr>
          <p:nvPr>
            <p:extLst>
              <p:ext uri="{D42A27DB-BD31-4B8C-83A1-F6EECF244321}">
                <p14:modId xmlns:p14="http://schemas.microsoft.com/office/powerpoint/2010/main" val="2537555631"/>
              </p:ext>
            </p:extLst>
          </p:nvPr>
        </p:nvGraphicFramePr>
        <p:xfrm>
          <a:off x="2390431" y="837980"/>
          <a:ext cx="7411138" cy="4988751"/>
        </p:xfrm>
        <a:graphic>
          <a:graphicData uri="http://schemas.openxmlformats.org/drawingml/2006/table">
            <a:tbl>
              <a:tblPr firstRow="1" firstCol="1" bandRow="1"/>
              <a:tblGrid>
                <a:gridCol w="1474452">
                  <a:extLst>
                    <a:ext uri="{9D8B030D-6E8A-4147-A177-3AD203B41FA5}">
                      <a16:colId xmlns:a16="http://schemas.microsoft.com/office/drawing/2014/main" val="3005051374"/>
                    </a:ext>
                  </a:extLst>
                </a:gridCol>
                <a:gridCol w="2871752">
                  <a:extLst>
                    <a:ext uri="{9D8B030D-6E8A-4147-A177-3AD203B41FA5}">
                      <a16:colId xmlns:a16="http://schemas.microsoft.com/office/drawing/2014/main" val="3696119476"/>
                    </a:ext>
                  </a:extLst>
                </a:gridCol>
                <a:gridCol w="3064934">
                  <a:extLst>
                    <a:ext uri="{9D8B030D-6E8A-4147-A177-3AD203B41FA5}">
                      <a16:colId xmlns:a16="http://schemas.microsoft.com/office/drawing/2014/main" val="979152652"/>
                    </a:ext>
                  </a:extLst>
                </a:gridCol>
              </a:tblGrid>
              <a:tr h="243978">
                <a:tc>
                  <a:txBody>
                    <a:bodyPr/>
                    <a:lstStyle/>
                    <a:p>
                      <a:pPr algn="ctr"/>
                      <a:r>
                        <a:rPr lang="en-US" sz="105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endParaRPr lang="ja-JP" sz="105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Sakura</a:t>
                      </a:r>
                      <a:endParaRPr lang="ja-JP" sz="24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Kenta</a:t>
                      </a:r>
                      <a:endParaRPr lang="ja-JP" sz="24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16540609"/>
                  </a:ext>
                </a:extLst>
              </a:tr>
              <a:tr h="796801">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動物の名前</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ja-JP" sz="105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endParaRPr lang="ja-JP" sz="105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0040773"/>
                  </a:ext>
                </a:extLst>
              </a:tr>
              <a:tr h="821973">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今何匹いる？</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endParaRPr lang="ja-JP" sz="105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b="1" kern="10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endParaRPr lang="ja-JP" sz="1050" kern="10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2260986"/>
                  </a:ext>
                </a:extLst>
              </a:tr>
              <a:tr h="1491943">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絶滅の理由</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endParaRPr lang="ja-JP" sz="105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endParaRPr lang="ja-JP" sz="105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47642549"/>
                  </a:ext>
                </a:extLst>
              </a:tr>
              <a:tr h="1512274">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その動物を守るためにできること</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endParaRPr lang="ja-JP" sz="105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endParaRPr lang="ja-JP" sz="105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63395596"/>
                  </a:ext>
                </a:extLst>
              </a:tr>
            </a:tbl>
          </a:graphicData>
        </a:graphic>
      </p:graphicFrame>
      <p:sp>
        <p:nvSpPr>
          <p:cNvPr id="3" name="Rectangle 1">
            <a:extLst>
              <a:ext uri="{FF2B5EF4-FFF2-40B4-BE49-F238E27FC236}">
                <a16:creationId xmlns:a16="http://schemas.microsoft.com/office/drawing/2014/main" id="{153DF5BD-30AB-2D2A-2905-2F73043240BD}"/>
              </a:ext>
            </a:extLst>
          </p:cNvPr>
          <p:cNvSpPr>
            <a:spLocks noChangeArrowheads="1"/>
          </p:cNvSpPr>
          <p:nvPr/>
        </p:nvSpPr>
        <p:spPr bwMode="auto">
          <a:xfrm>
            <a:off x="1806258" y="289584"/>
            <a:ext cx="837921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b="1"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Step1 </a:t>
            </a:r>
            <a:r>
              <a:rPr kumimoji="0" lang="en-US" altLang="ja-JP"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Sakura</a:t>
            </a:r>
            <a:r>
              <a:rPr kumimoji="0" lang="ja-JP" altLang="en-US"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と</a:t>
            </a:r>
            <a:r>
              <a:rPr kumimoji="0" lang="en-US" altLang="ja-JP"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Kenta</a:t>
            </a:r>
            <a:r>
              <a:rPr kumimoji="0" lang="ja-JP" altLang="en-US"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の会話を聞いて下のリストに分かったことをまとめよう。</a:t>
            </a:r>
            <a:endParaRPr kumimoji="0" lang="ja-JP" altLang="en-US"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endParaRPr>
          </a:p>
        </p:txBody>
      </p:sp>
      <p:pic>
        <p:nvPicPr>
          <p:cNvPr id="13" name="図 12">
            <a:extLst>
              <a:ext uri="{FF2B5EF4-FFF2-40B4-BE49-F238E27FC236}">
                <a16:creationId xmlns:a16="http://schemas.microsoft.com/office/drawing/2014/main" id="{732EE013-0DE0-FEAC-51BC-32DF3C659E49}"/>
              </a:ext>
            </a:extLst>
          </p:cNvPr>
          <p:cNvPicPr>
            <a:picLocks noChangeAspect="1"/>
          </p:cNvPicPr>
          <p:nvPr/>
        </p:nvPicPr>
        <p:blipFill>
          <a:blip r:embed="rId3"/>
          <a:stretch>
            <a:fillRect/>
          </a:stretch>
        </p:blipFill>
        <p:spPr>
          <a:xfrm>
            <a:off x="-1" y="831945"/>
            <a:ext cx="2390431" cy="1704777"/>
          </a:xfrm>
          <a:prstGeom prst="rect">
            <a:avLst/>
          </a:prstGeom>
        </p:spPr>
      </p:pic>
      <p:pic>
        <p:nvPicPr>
          <p:cNvPr id="1027" name="Picture 3" descr="The 8 Best Tips For New Deer Hunters | Moultrie Mobile">
            <a:extLst>
              <a:ext uri="{FF2B5EF4-FFF2-40B4-BE49-F238E27FC236}">
                <a16:creationId xmlns:a16="http://schemas.microsoft.com/office/drawing/2014/main" id="{ED03DD78-5789-616F-BF25-EEBA170D4F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536722"/>
            <a:ext cx="2390430" cy="1781175"/>
          </a:xfrm>
          <a:prstGeom prst="rect">
            <a:avLst/>
          </a:prstGeom>
          <a:noFill/>
          <a:extLst>
            <a:ext uri="{909E8E84-426E-40DD-AFC4-6F175D3DCCD1}">
              <a14:hiddenFill xmlns:a14="http://schemas.microsoft.com/office/drawing/2010/main">
                <a:solidFill>
                  <a:srgbClr val="FFFFFF"/>
                </a:solidFill>
              </a14:hiddenFill>
            </a:ext>
          </a:extLst>
        </p:spPr>
      </p:pic>
      <p:pic>
        <p:nvPicPr>
          <p:cNvPr id="15" name="図 14">
            <a:extLst>
              <a:ext uri="{FF2B5EF4-FFF2-40B4-BE49-F238E27FC236}">
                <a16:creationId xmlns:a16="http://schemas.microsoft.com/office/drawing/2014/main" id="{CF5DFB03-119E-187C-50C5-E64F85B2A530}"/>
              </a:ext>
            </a:extLst>
          </p:cNvPr>
          <p:cNvPicPr>
            <a:picLocks noChangeAspect="1"/>
          </p:cNvPicPr>
          <p:nvPr/>
        </p:nvPicPr>
        <p:blipFill>
          <a:blip r:embed="rId5"/>
          <a:stretch>
            <a:fillRect/>
          </a:stretch>
        </p:blipFill>
        <p:spPr>
          <a:xfrm>
            <a:off x="37642" y="4317897"/>
            <a:ext cx="2352787" cy="2078776"/>
          </a:xfrm>
          <a:prstGeom prst="rect">
            <a:avLst/>
          </a:prstGeom>
        </p:spPr>
      </p:pic>
      <p:pic>
        <p:nvPicPr>
          <p:cNvPr id="1029" name="Picture 5" descr="About Chimpanzees - Center for Great Apes">
            <a:extLst>
              <a:ext uri="{FF2B5EF4-FFF2-40B4-BE49-F238E27FC236}">
                <a16:creationId xmlns:a16="http://schemas.microsoft.com/office/drawing/2014/main" id="{F9711215-0470-7EBF-EBDB-F11D0C3B07E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01568" y="831945"/>
            <a:ext cx="2390431" cy="164295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Deforestation and Forest Degradation | Threats | WWF">
            <a:extLst>
              <a:ext uri="{FF2B5EF4-FFF2-40B4-BE49-F238E27FC236}">
                <a16:creationId xmlns:a16="http://schemas.microsoft.com/office/drawing/2014/main" id="{15D175DC-7594-6277-5F2B-D3A1347C979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01567" y="2474895"/>
            <a:ext cx="2390433" cy="164295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より良い未来のために！一緒に「森のためにできること」を始めよう | 【ヒトトキ】三井住友カード">
            <a:extLst>
              <a:ext uri="{FF2B5EF4-FFF2-40B4-BE49-F238E27FC236}">
                <a16:creationId xmlns:a16="http://schemas.microsoft.com/office/drawing/2014/main" id="{DADD2DCF-1AEF-F42C-6E60-9F3AAAC5621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01567" y="4111810"/>
            <a:ext cx="2390433"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1570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fade">
                                      <p:cBhvr>
                                        <p:cTn id="12" dur="500"/>
                                        <p:tgtEl>
                                          <p:spTgt spid="102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29"/>
                                        </p:tgtEl>
                                        <p:attrNameLst>
                                          <p:attrName>style.visibility</p:attrName>
                                        </p:attrNameLst>
                                      </p:cBhvr>
                                      <p:to>
                                        <p:strVal val="visible"/>
                                      </p:to>
                                    </p:set>
                                    <p:animEffect transition="in" filter="fade">
                                      <p:cBhvr>
                                        <p:cTn id="22" dur="500"/>
                                        <p:tgtEl>
                                          <p:spTgt spid="102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31"/>
                                        </p:tgtEl>
                                        <p:attrNameLst>
                                          <p:attrName>style.visibility</p:attrName>
                                        </p:attrNameLst>
                                      </p:cBhvr>
                                      <p:to>
                                        <p:strVal val="visible"/>
                                      </p:to>
                                    </p:set>
                                    <p:animEffect transition="in" filter="fade">
                                      <p:cBhvr>
                                        <p:cTn id="27" dur="500"/>
                                        <p:tgtEl>
                                          <p:spTgt spid="103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33"/>
                                        </p:tgtEl>
                                        <p:attrNameLst>
                                          <p:attrName>style.visibility</p:attrName>
                                        </p:attrNameLst>
                                      </p:cBhvr>
                                      <p:to>
                                        <p:strVal val="visible"/>
                                      </p:to>
                                    </p:set>
                                    <p:animEffect transition="in" filter="fade">
                                      <p:cBhvr>
                                        <p:cTn id="32" dur="500"/>
                                        <p:tgtEl>
                                          <p:spTgt spid="10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E1F81-67D0-1722-968C-E7453C473EDB}"/>
            </a:ext>
          </a:extLst>
        </p:cNvPr>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583FEE75-5D79-061C-487B-0C8C1F621A72}"/>
              </a:ext>
            </a:extLst>
          </p:cNvPr>
          <p:cNvGraphicFramePr>
            <a:graphicFrameLocks noGrp="1"/>
          </p:cNvGraphicFramePr>
          <p:nvPr>
            <p:extLst>
              <p:ext uri="{D42A27DB-BD31-4B8C-83A1-F6EECF244321}">
                <p14:modId xmlns:p14="http://schemas.microsoft.com/office/powerpoint/2010/main" val="2163062092"/>
              </p:ext>
            </p:extLst>
          </p:nvPr>
        </p:nvGraphicFramePr>
        <p:xfrm>
          <a:off x="2390431" y="837980"/>
          <a:ext cx="7411138" cy="4988751"/>
        </p:xfrm>
        <a:graphic>
          <a:graphicData uri="http://schemas.openxmlformats.org/drawingml/2006/table">
            <a:tbl>
              <a:tblPr firstRow="1" firstCol="1" bandRow="1"/>
              <a:tblGrid>
                <a:gridCol w="1474452">
                  <a:extLst>
                    <a:ext uri="{9D8B030D-6E8A-4147-A177-3AD203B41FA5}">
                      <a16:colId xmlns:a16="http://schemas.microsoft.com/office/drawing/2014/main" val="3005051374"/>
                    </a:ext>
                  </a:extLst>
                </a:gridCol>
                <a:gridCol w="2871752">
                  <a:extLst>
                    <a:ext uri="{9D8B030D-6E8A-4147-A177-3AD203B41FA5}">
                      <a16:colId xmlns:a16="http://schemas.microsoft.com/office/drawing/2014/main" val="3696119476"/>
                    </a:ext>
                  </a:extLst>
                </a:gridCol>
                <a:gridCol w="3064934">
                  <a:extLst>
                    <a:ext uri="{9D8B030D-6E8A-4147-A177-3AD203B41FA5}">
                      <a16:colId xmlns:a16="http://schemas.microsoft.com/office/drawing/2014/main" val="979152652"/>
                    </a:ext>
                  </a:extLst>
                </a:gridCol>
              </a:tblGrid>
              <a:tr h="243978">
                <a:tc>
                  <a:txBody>
                    <a:bodyPr/>
                    <a:lstStyle/>
                    <a:p>
                      <a:pPr algn="ctr"/>
                      <a:r>
                        <a:rPr lang="en-US" sz="105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endParaRPr lang="ja-JP" sz="105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Sakura</a:t>
                      </a:r>
                      <a:endParaRPr lang="ja-JP" sz="24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Kenta</a:t>
                      </a:r>
                      <a:endParaRPr lang="ja-JP" sz="24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16540609"/>
                  </a:ext>
                </a:extLst>
              </a:tr>
              <a:tr h="796801">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動物の名前</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White rhinoceros</a:t>
                      </a:r>
                    </a:p>
                    <a:p>
                      <a:pPr algn="ctr"/>
                      <a:r>
                        <a:rPr lang="ja-JP" alt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シロサイ</a:t>
                      </a: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p>
                    <a:p>
                      <a:pPr algn="ct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0040773"/>
                  </a:ext>
                </a:extLst>
              </a:tr>
              <a:tr h="821973">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今何匹いる？</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2260986"/>
                  </a:ext>
                </a:extLst>
              </a:tr>
              <a:tr h="1491943">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絶滅の理由</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47642549"/>
                  </a:ext>
                </a:extLst>
              </a:tr>
              <a:tr h="1512274">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その動物を守るためにできること</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63395596"/>
                  </a:ext>
                </a:extLst>
              </a:tr>
            </a:tbl>
          </a:graphicData>
        </a:graphic>
      </p:graphicFrame>
      <p:sp>
        <p:nvSpPr>
          <p:cNvPr id="3" name="Rectangle 1">
            <a:extLst>
              <a:ext uri="{FF2B5EF4-FFF2-40B4-BE49-F238E27FC236}">
                <a16:creationId xmlns:a16="http://schemas.microsoft.com/office/drawing/2014/main" id="{34223E82-6591-D42F-0358-ED9DCE0F97FB}"/>
              </a:ext>
            </a:extLst>
          </p:cNvPr>
          <p:cNvSpPr>
            <a:spLocks noChangeArrowheads="1"/>
          </p:cNvSpPr>
          <p:nvPr/>
        </p:nvSpPr>
        <p:spPr bwMode="auto">
          <a:xfrm>
            <a:off x="1806258" y="289584"/>
            <a:ext cx="837921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b="1"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Step1 </a:t>
            </a:r>
            <a:r>
              <a:rPr kumimoji="0" lang="en-US" altLang="ja-JP"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Sakura</a:t>
            </a:r>
            <a:r>
              <a:rPr kumimoji="0" lang="ja-JP" altLang="en-US"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と</a:t>
            </a:r>
            <a:r>
              <a:rPr kumimoji="0" lang="en-US" altLang="ja-JP"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Kenta</a:t>
            </a:r>
            <a:r>
              <a:rPr kumimoji="0" lang="ja-JP" altLang="en-US"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の会話を聞いて下のリストに分かったことをまとめよう。</a:t>
            </a:r>
            <a:endParaRPr kumimoji="0" lang="ja-JP" altLang="en-US"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endParaRPr>
          </a:p>
        </p:txBody>
      </p:sp>
      <p:pic>
        <p:nvPicPr>
          <p:cNvPr id="13" name="図 12">
            <a:extLst>
              <a:ext uri="{FF2B5EF4-FFF2-40B4-BE49-F238E27FC236}">
                <a16:creationId xmlns:a16="http://schemas.microsoft.com/office/drawing/2014/main" id="{B4455BB6-1814-0BF0-B3EF-F58962744917}"/>
              </a:ext>
            </a:extLst>
          </p:cNvPr>
          <p:cNvPicPr>
            <a:picLocks noChangeAspect="1"/>
          </p:cNvPicPr>
          <p:nvPr/>
        </p:nvPicPr>
        <p:blipFill>
          <a:blip r:embed="rId3"/>
          <a:stretch>
            <a:fillRect/>
          </a:stretch>
        </p:blipFill>
        <p:spPr>
          <a:xfrm>
            <a:off x="-1" y="831945"/>
            <a:ext cx="2390431" cy="1704777"/>
          </a:xfrm>
          <a:prstGeom prst="rect">
            <a:avLst/>
          </a:prstGeom>
        </p:spPr>
      </p:pic>
      <p:pic>
        <p:nvPicPr>
          <p:cNvPr id="1027" name="Picture 3" descr="The 8 Best Tips For New Deer Hunters | Moultrie Mobile">
            <a:extLst>
              <a:ext uri="{FF2B5EF4-FFF2-40B4-BE49-F238E27FC236}">
                <a16:creationId xmlns:a16="http://schemas.microsoft.com/office/drawing/2014/main" id="{B5F177A8-66D1-1825-AE3D-4F23B8E940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536722"/>
            <a:ext cx="2390430" cy="1781175"/>
          </a:xfrm>
          <a:prstGeom prst="rect">
            <a:avLst/>
          </a:prstGeom>
          <a:noFill/>
          <a:extLst>
            <a:ext uri="{909E8E84-426E-40DD-AFC4-6F175D3DCCD1}">
              <a14:hiddenFill xmlns:a14="http://schemas.microsoft.com/office/drawing/2010/main">
                <a:solidFill>
                  <a:srgbClr val="FFFFFF"/>
                </a:solidFill>
              </a14:hiddenFill>
            </a:ext>
          </a:extLst>
        </p:spPr>
      </p:pic>
      <p:pic>
        <p:nvPicPr>
          <p:cNvPr id="15" name="図 14">
            <a:extLst>
              <a:ext uri="{FF2B5EF4-FFF2-40B4-BE49-F238E27FC236}">
                <a16:creationId xmlns:a16="http://schemas.microsoft.com/office/drawing/2014/main" id="{FDA1ABC1-4F41-B160-9BF2-59807E93EBA6}"/>
              </a:ext>
            </a:extLst>
          </p:cNvPr>
          <p:cNvPicPr>
            <a:picLocks noChangeAspect="1"/>
          </p:cNvPicPr>
          <p:nvPr/>
        </p:nvPicPr>
        <p:blipFill>
          <a:blip r:embed="rId5"/>
          <a:stretch>
            <a:fillRect/>
          </a:stretch>
        </p:blipFill>
        <p:spPr>
          <a:xfrm>
            <a:off x="37642" y="4317897"/>
            <a:ext cx="2352787" cy="2078776"/>
          </a:xfrm>
          <a:prstGeom prst="rect">
            <a:avLst/>
          </a:prstGeom>
        </p:spPr>
      </p:pic>
      <p:pic>
        <p:nvPicPr>
          <p:cNvPr id="1029" name="Picture 5" descr="About Chimpanzees - Center for Great Apes">
            <a:extLst>
              <a:ext uri="{FF2B5EF4-FFF2-40B4-BE49-F238E27FC236}">
                <a16:creationId xmlns:a16="http://schemas.microsoft.com/office/drawing/2014/main" id="{1F1887D4-AEE4-98B5-3319-D2C0747E5C1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01568" y="831945"/>
            <a:ext cx="2390431" cy="164295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Deforestation and Forest Degradation | Threats | WWF">
            <a:extLst>
              <a:ext uri="{FF2B5EF4-FFF2-40B4-BE49-F238E27FC236}">
                <a16:creationId xmlns:a16="http://schemas.microsoft.com/office/drawing/2014/main" id="{ED14BABA-A903-6FFF-5FF6-B599C2723D5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01567" y="2474895"/>
            <a:ext cx="2390433" cy="164295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より良い未来のために！一緒に「森のためにできること」を始めよう | 【ヒトトキ】三井住友カード">
            <a:extLst>
              <a:ext uri="{FF2B5EF4-FFF2-40B4-BE49-F238E27FC236}">
                <a16:creationId xmlns:a16="http://schemas.microsoft.com/office/drawing/2014/main" id="{D6F4555A-2A21-0FA4-FC94-2FA6A0D75A6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01567" y="4111810"/>
            <a:ext cx="2390433"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1348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72437-A423-1128-574F-300F50AC617F}"/>
            </a:ext>
          </a:extLst>
        </p:cNvPr>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1DAE1127-B339-5094-A900-3394DF226923}"/>
              </a:ext>
            </a:extLst>
          </p:cNvPr>
          <p:cNvGraphicFramePr>
            <a:graphicFrameLocks noGrp="1"/>
          </p:cNvGraphicFramePr>
          <p:nvPr>
            <p:extLst>
              <p:ext uri="{D42A27DB-BD31-4B8C-83A1-F6EECF244321}">
                <p14:modId xmlns:p14="http://schemas.microsoft.com/office/powerpoint/2010/main" val="3521997953"/>
              </p:ext>
            </p:extLst>
          </p:nvPr>
        </p:nvGraphicFramePr>
        <p:xfrm>
          <a:off x="2390431" y="837980"/>
          <a:ext cx="7411138" cy="4988751"/>
        </p:xfrm>
        <a:graphic>
          <a:graphicData uri="http://schemas.openxmlformats.org/drawingml/2006/table">
            <a:tbl>
              <a:tblPr firstRow="1" firstCol="1" bandRow="1"/>
              <a:tblGrid>
                <a:gridCol w="1474452">
                  <a:extLst>
                    <a:ext uri="{9D8B030D-6E8A-4147-A177-3AD203B41FA5}">
                      <a16:colId xmlns:a16="http://schemas.microsoft.com/office/drawing/2014/main" val="3005051374"/>
                    </a:ext>
                  </a:extLst>
                </a:gridCol>
                <a:gridCol w="2871752">
                  <a:extLst>
                    <a:ext uri="{9D8B030D-6E8A-4147-A177-3AD203B41FA5}">
                      <a16:colId xmlns:a16="http://schemas.microsoft.com/office/drawing/2014/main" val="3696119476"/>
                    </a:ext>
                  </a:extLst>
                </a:gridCol>
                <a:gridCol w="3064934">
                  <a:extLst>
                    <a:ext uri="{9D8B030D-6E8A-4147-A177-3AD203B41FA5}">
                      <a16:colId xmlns:a16="http://schemas.microsoft.com/office/drawing/2014/main" val="979152652"/>
                    </a:ext>
                  </a:extLst>
                </a:gridCol>
              </a:tblGrid>
              <a:tr h="243978">
                <a:tc>
                  <a:txBody>
                    <a:bodyPr/>
                    <a:lstStyle/>
                    <a:p>
                      <a:pPr algn="ctr"/>
                      <a:r>
                        <a:rPr lang="en-US" sz="105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endParaRPr lang="ja-JP" sz="105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Sakura</a:t>
                      </a:r>
                      <a:endParaRPr lang="ja-JP" sz="24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Kenta</a:t>
                      </a:r>
                      <a:endParaRPr lang="ja-JP" sz="24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16540609"/>
                  </a:ext>
                </a:extLst>
              </a:tr>
              <a:tr h="796801">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動物の名前</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White rhinoceros</a:t>
                      </a:r>
                    </a:p>
                    <a:p>
                      <a:pPr algn="ctr"/>
                      <a:r>
                        <a:rPr lang="ja-JP" alt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シロサイ</a:t>
                      </a: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p>
                    <a:p>
                      <a:pPr algn="ct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0040773"/>
                  </a:ext>
                </a:extLst>
              </a:tr>
              <a:tr h="821973">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今何匹いる？</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2 </a:t>
                      </a: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2260986"/>
                  </a:ext>
                </a:extLst>
              </a:tr>
              <a:tr h="1491943">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絶滅の理由</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47642549"/>
                  </a:ext>
                </a:extLst>
              </a:tr>
              <a:tr h="1512274">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その動物を守るためにできること</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63395596"/>
                  </a:ext>
                </a:extLst>
              </a:tr>
            </a:tbl>
          </a:graphicData>
        </a:graphic>
      </p:graphicFrame>
      <p:sp>
        <p:nvSpPr>
          <p:cNvPr id="3" name="Rectangle 1">
            <a:extLst>
              <a:ext uri="{FF2B5EF4-FFF2-40B4-BE49-F238E27FC236}">
                <a16:creationId xmlns:a16="http://schemas.microsoft.com/office/drawing/2014/main" id="{583FF778-115F-8A8A-BA66-99EB5D9D5D56}"/>
              </a:ext>
            </a:extLst>
          </p:cNvPr>
          <p:cNvSpPr>
            <a:spLocks noChangeArrowheads="1"/>
          </p:cNvSpPr>
          <p:nvPr/>
        </p:nvSpPr>
        <p:spPr bwMode="auto">
          <a:xfrm>
            <a:off x="1806258" y="289584"/>
            <a:ext cx="837921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b="1"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Step1 </a:t>
            </a:r>
            <a:r>
              <a:rPr kumimoji="0" lang="en-US" altLang="ja-JP"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Sakura</a:t>
            </a:r>
            <a:r>
              <a:rPr kumimoji="0" lang="ja-JP" altLang="en-US"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と</a:t>
            </a:r>
            <a:r>
              <a:rPr kumimoji="0" lang="en-US" altLang="ja-JP"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Kenta</a:t>
            </a:r>
            <a:r>
              <a:rPr kumimoji="0" lang="ja-JP" altLang="en-US"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の会話を聞いて下のリストに分かったことをまとめよう。</a:t>
            </a:r>
            <a:endParaRPr kumimoji="0" lang="ja-JP" altLang="en-US"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endParaRPr>
          </a:p>
        </p:txBody>
      </p:sp>
      <p:pic>
        <p:nvPicPr>
          <p:cNvPr id="13" name="図 12">
            <a:extLst>
              <a:ext uri="{FF2B5EF4-FFF2-40B4-BE49-F238E27FC236}">
                <a16:creationId xmlns:a16="http://schemas.microsoft.com/office/drawing/2014/main" id="{958F70EE-20AB-6F93-7AEB-319A1ADE20BA}"/>
              </a:ext>
            </a:extLst>
          </p:cNvPr>
          <p:cNvPicPr>
            <a:picLocks noChangeAspect="1"/>
          </p:cNvPicPr>
          <p:nvPr/>
        </p:nvPicPr>
        <p:blipFill>
          <a:blip r:embed="rId3"/>
          <a:stretch>
            <a:fillRect/>
          </a:stretch>
        </p:blipFill>
        <p:spPr>
          <a:xfrm>
            <a:off x="-1" y="831945"/>
            <a:ext cx="2390431" cy="1704777"/>
          </a:xfrm>
          <a:prstGeom prst="rect">
            <a:avLst/>
          </a:prstGeom>
        </p:spPr>
      </p:pic>
      <p:pic>
        <p:nvPicPr>
          <p:cNvPr id="1027" name="Picture 3" descr="The 8 Best Tips For New Deer Hunters | Moultrie Mobile">
            <a:extLst>
              <a:ext uri="{FF2B5EF4-FFF2-40B4-BE49-F238E27FC236}">
                <a16:creationId xmlns:a16="http://schemas.microsoft.com/office/drawing/2014/main" id="{FE7C5149-BFE4-31E9-9865-7DD7C2ED40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536722"/>
            <a:ext cx="2390430" cy="1781175"/>
          </a:xfrm>
          <a:prstGeom prst="rect">
            <a:avLst/>
          </a:prstGeom>
          <a:noFill/>
          <a:extLst>
            <a:ext uri="{909E8E84-426E-40DD-AFC4-6F175D3DCCD1}">
              <a14:hiddenFill xmlns:a14="http://schemas.microsoft.com/office/drawing/2010/main">
                <a:solidFill>
                  <a:srgbClr val="FFFFFF"/>
                </a:solidFill>
              </a14:hiddenFill>
            </a:ext>
          </a:extLst>
        </p:spPr>
      </p:pic>
      <p:pic>
        <p:nvPicPr>
          <p:cNvPr id="15" name="図 14">
            <a:extLst>
              <a:ext uri="{FF2B5EF4-FFF2-40B4-BE49-F238E27FC236}">
                <a16:creationId xmlns:a16="http://schemas.microsoft.com/office/drawing/2014/main" id="{CF1624BF-7A74-64B1-67EB-E61204CBB1F3}"/>
              </a:ext>
            </a:extLst>
          </p:cNvPr>
          <p:cNvPicPr>
            <a:picLocks noChangeAspect="1"/>
          </p:cNvPicPr>
          <p:nvPr/>
        </p:nvPicPr>
        <p:blipFill>
          <a:blip r:embed="rId5"/>
          <a:stretch>
            <a:fillRect/>
          </a:stretch>
        </p:blipFill>
        <p:spPr>
          <a:xfrm>
            <a:off x="37642" y="4317897"/>
            <a:ext cx="2352787" cy="2078776"/>
          </a:xfrm>
          <a:prstGeom prst="rect">
            <a:avLst/>
          </a:prstGeom>
        </p:spPr>
      </p:pic>
      <p:pic>
        <p:nvPicPr>
          <p:cNvPr id="1029" name="Picture 5" descr="About Chimpanzees - Center for Great Apes">
            <a:extLst>
              <a:ext uri="{FF2B5EF4-FFF2-40B4-BE49-F238E27FC236}">
                <a16:creationId xmlns:a16="http://schemas.microsoft.com/office/drawing/2014/main" id="{DBE14DF2-8615-6BF7-E72D-B0D9B5A3175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01568" y="831945"/>
            <a:ext cx="2390431" cy="164295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Deforestation and Forest Degradation | Threats | WWF">
            <a:extLst>
              <a:ext uri="{FF2B5EF4-FFF2-40B4-BE49-F238E27FC236}">
                <a16:creationId xmlns:a16="http://schemas.microsoft.com/office/drawing/2014/main" id="{BF575A03-8368-1B46-467E-5B35EE6FD27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01567" y="2474895"/>
            <a:ext cx="2390433" cy="164295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より良い未来のために！一緒に「森のためにできること」を始めよう | 【ヒトトキ】三井住友カード">
            <a:extLst>
              <a:ext uri="{FF2B5EF4-FFF2-40B4-BE49-F238E27FC236}">
                <a16:creationId xmlns:a16="http://schemas.microsoft.com/office/drawing/2014/main" id="{4D470D17-3D9E-1926-C30A-2CEB0260025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01567" y="4111810"/>
            <a:ext cx="2390433"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5443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A678D-3B5E-47B3-9612-54D216B0601F}"/>
            </a:ext>
          </a:extLst>
        </p:cNvPr>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583829D5-1A25-5674-DB38-E717D918F240}"/>
              </a:ext>
            </a:extLst>
          </p:cNvPr>
          <p:cNvGraphicFramePr>
            <a:graphicFrameLocks noGrp="1"/>
          </p:cNvGraphicFramePr>
          <p:nvPr>
            <p:extLst>
              <p:ext uri="{D42A27DB-BD31-4B8C-83A1-F6EECF244321}">
                <p14:modId xmlns:p14="http://schemas.microsoft.com/office/powerpoint/2010/main" val="1953479351"/>
              </p:ext>
            </p:extLst>
          </p:nvPr>
        </p:nvGraphicFramePr>
        <p:xfrm>
          <a:off x="2390431" y="837980"/>
          <a:ext cx="7411138" cy="4988751"/>
        </p:xfrm>
        <a:graphic>
          <a:graphicData uri="http://schemas.openxmlformats.org/drawingml/2006/table">
            <a:tbl>
              <a:tblPr firstRow="1" firstCol="1" bandRow="1"/>
              <a:tblGrid>
                <a:gridCol w="1474452">
                  <a:extLst>
                    <a:ext uri="{9D8B030D-6E8A-4147-A177-3AD203B41FA5}">
                      <a16:colId xmlns:a16="http://schemas.microsoft.com/office/drawing/2014/main" val="3005051374"/>
                    </a:ext>
                  </a:extLst>
                </a:gridCol>
                <a:gridCol w="2871752">
                  <a:extLst>
                    <a:ext uri="{9D8B030D-6E8A-4147-A177-3AD203B41FA5}">
                      <a16:colId xmlns:a16="http://schemas.microsoft.com/office/drawing/2014/main" val="3696119476"/>
                    </a:ext>
                  </a:extLst>
                </a:gridCol>
                <a:gridCol w="3064934">
                  <a:extLst>
                    <a:ext uri="{9D8B030D-6E8A-4147-A177-3AD203B41FA5}">
                      <a16:colId xmlns:a16="http://schemas.microsoft.com/office/drawing/2014/main" val="979152652"/>
                    </a:ext>
                  </a:extLst>
                </a:gridCol>
              </a:tblGrid>
              <a:tr h="243978">
                <a:tc>
                  <a:txBody>
                    <a:bodyPr/>
                    <a:lstStyle/>
                    <a:p>
                      <a:pPr algn="ctr"/>
                      <a:r>
                        <a:rPr lang="en-US" sz="105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endParaRPr lang="ja-JP" sz="105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Sakura</a:t>
                      </a:r>
                      <a:endParaRPr lang="ja-JP" sz="24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Kenta</a:t>
                      </a:r>
                      <a:endParaRPr lang="ja-JP" sz="24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16540609"/>
                  </a:ext>
                </a:extLst>
              </a:tr>
              <a:tr h="796801">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動物の名前</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White rhinoceros</a:t>
                      </a:r>
                    </a:p>
                    <a:p>
                      <a:pPr algn="ctr"/>
                      <a:r>
                        <a:rPr lang="ja-JP" alt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シロサイ</a:t>
                      </a: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p>
                    <a:p>
                      <a:pPr algn="ct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0040773"/>
                  </a:ext>
                </a:extLst>
              </a:tr>
              <a:tr h="821973">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今何匹いる？</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2 </a:t>
                      </a: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2260986"/>
                  </a:ext>
                </a:extLst>
              </a:tr>
              <a:tr h="1491943">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絶滅の理由</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People hunt them a lot. </a:t>
                      </a:r>
                    </a:p>
                    <a:p>
                      <a:pPr algn="ctr"/>
                      <a:r>
                        <a:rPr lang="ja-JP" alt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人がたくさん狩ったから</a:t>
                      </a: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47642549"/>
                  </a:ext>
                </a:extLst>
              </a:tr>
              <a:tr h="1512274">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その動物を守るためにできること</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63395596"/>
                  </a:ext>
                </a:extLst>
              </a:tr>
            </a:tbl>
          </a:graphicData>
        </a:graphic>
      </p:graphicFrame>
      <p:sp>
        <p:nvSpPr>
          <p:cNvPr id="3" name="Rectangle 1">
            <a:extLst>
              <a:ext uri="{FF2B5EF4-FFF2-40B4-BE49-F238E27FC236}">
                <a16:creationId xmlns:a16="http://schemas.microsoft.com/office/drawing/2014/main" id="{22342D67-285F-0822-E3F4-48A5A36C41EA}"/>
              </a:ext>
            </a:extLst>
          </p:cNvPr>
          <p:cNvSpPr>
            <a:spLocks noChangeArrowheads="1"/>
          </p:cNvSpPr>
          <p:nvPr/>
        </p:nvSpPr>
        <p:spPr bwMode="auto">
          <a:xfrm>
            <a:off x="1806258" y="289584"/>
            <a:ext cx="837921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b="1"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Step1 </a:t>
            </a:r>
            <a:r>
              <a:rPr kumimoji="0" lang="en-US" altLang="ja-JP"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Sakura</a:t>
            </a:r>
            <a:r>
              <a:rPr kumimoji="0" lang="ja-JP" altLang="en-US"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と</a:t>
            </a:r>
            <a:r>
              <a:rPr kumimoji="0" lang="en-US" altLang="ja-JP"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Kenta</a:t>
            </a:r>
            <a:r>
              <a:rPr kumimoji="0" lang="ja-JP" altLang="en-US"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の会話を聞いて下のリストに分かったことをまとめよう。</a:t>
            </a:r>
            <a:endParaRPr kumimoji="0" lang="ja-JP" altLang="en-US"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endParaRPr>
          </a:p>
        </p:txBody>
      </p:sp>
      <p:pic>
        <p:nvPicPr>
          <p:cNvPr id="13" name="図 12">
            <a:extLst>
              <a:ext uri="{FF2B5EF4-FFF2-40B4-BE49-F238E27FC236}">
                <a16:creationId xmlns:a16="http://schemas.microsoft.com/office/drawing/2014/main" id="{FBB9D02C-CEC4-B741-A54E-DC9261AED99F}"/>
              </a:ext>
            </a:extLst>
          </p:cNvPr>
          <p:cNvPicPr>
            <a:picLocks noChangeAspect="1"/>
          </p:cNvPicPr>
          <p:nvPr/>
        </p:nvPicPr>
        <p:blipFill>
          <a:blip r:embed="rId3"/>
          <a:stretch>
            <a:fillRect/>
          </a:stretch>
        </p:blipFill>
        <p:spPr>
          <a:xfrm>
            <a:off x="-1" y="831945"/>
            <a:ext cx="2390431" cy="1704777"/>
          </a:xfrm>
          <a:prstGeom prst="rect">
            <a:avLst/>
          </a:prstGeom>
        </p:spPr>
      </p:pic>
      <p:pic>
        <p:nvPicPr>
          <p:cNvPr id="1027" name="Picture 3" descr="The 8 Best Tips For New Deer Hunters | Moultrie Mobile">
            <a:extLst>
              <a:ext uri="{FF2B5EF4-FFF2-40B4-BE49-F238E27FC236}">
                <a16:creationId xmlns:a16="http://schemas.microsoft.com/office/drawing/2014/main" id="{68177B5C-55E9-54B6-3844-F5B1F800EB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536722"/>
            <a:ext cx="2390430" cy="1781175"/>
          </a:xfrm>
          <a:prstGeom prst="rect">
            <a:avLst/>
          </a:prstGeom>
          <a:noFill/>
          <a:extLst>
            <a:ext uri="{909E8E84-426E-40DD-AFC4-6F175D3DCCD1}">
              <a14:hiddenFill xmlns:a14="http://schemas.microsoft.com/office/drawing/2010/main">
                <a:solidFill>
                  <a:srgbClr val="FFFFFF"/>
                </a:solidFill>
              </a14:hiddenFill>
            </a:ext>
          </a:extLst>
        </p:spPr>
      </p:pic>
      <p:pic>
        <p:nvPicPr>
          <p:cNvPr id="15" name="図 14">
            <a:extLst>
              <a:ext uri="{FF2B5EF4-FFF2-40B4-BE49-F238E27FC236}">
                <a16:creationId xmlns:a16="http://schemas.microsoft.com/office/drawing/2014/main" id="{A9E81179-C306-2618-A761-2500429D1CBC}"/>
              </a:ext>
            </a:extLst>
          </p:cNvPr>
          <p:cNvPicPr>
            <a:picLocks noChangeAspect="1"/>
          </p:cNvPicPr>
          <p:nvPr/>
        </p:nvPicPr>
        <p:blipFill>
          <a:blip r:embed="rId5"/>
          <a:stretch>
            <a:fillRect/>
          </a:stretch>
        </p:blipFill>
        <p:spPr>
          <a:xfrm>
            <a:off x="37642" y="4317897"/>
            <a:ext cx="2352787" cy="2078776"/>
          </a:xfrm>
          <a:prstGeom prst="rect">
            <a:avLst/>
          </a:prstGeom>
        </p:spPr>
      </p:pic>
      <p:pic>
        <p:nvPicPr>
          <p:cNvPr id="1029" name="Picture 5" descr="About Chimpanzees - Center for Great Apes">
            <a:extLst>
              <a:ext uri="{FF2B5EF4-FFF2-40B4-BE49-F238E27FC236}">
                <a16:creationId xmlns:a16="http://schemas.microsoft.com/office/drawing/2014/main" id="{AD6A174F-5201-3C8D-E44D-C1435769481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01568" y="831945"/>
            <a:ext cx="2390431" cy="164295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Deforestation and Forest Degradation | Threats | WWF">
            <a:extLst>
              <a:ext uri="{FF2B5EF4-FFF2-40B4-BE49-F238E27FC236}">
                <a16:creationId xmlns:a16="http://schemas.microsoft.com/office/drawing/2014/main" id="{EFFE8842-F44B-44A2-516B-F4943823121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01567" y="2474895"/>
            <a:ext cx="2390433" cy="164295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より良い未来のために！一緒に「森のためにできること」を始めよう | 【ヒトトキ】三井住友カード">
            <a:extLst>
              <a:ext uri="{FF2B5EF4-FFF2-40B4-BE49-F238E27FC236}">
                <a16:creationId xmlns:a16="http://schemas.microsoft.com/office/drawing/2014/main" id="{71873F62-D337-7016-BB61-2E2A5337196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01567" y="4111810"/>
            <a:ext cx="2390433"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83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654D2-FA48-3CD1-8494-6032861E0370}"/>
            </a:ext>
          </a:extLst>
        </p:cNvPr>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F7B550AF-596C-A884-671E-C4DF85CC7E6B}"/>
              </a:ext>
            </a:extLst>
          </p:cNvPr>
          <p:cNvGraphicFramePr>
            <a:graphicFrameLocks noGrp="1"/>
          </p:cNvGraphicFramePr>
          <p:nvPr>
            <p:extLst>
              <p:ext uri="{D42A27DB-BD31-4B8C-83A1-F6EECF244321}">
                <p14:modId xmlns:p14="http://schemas.microsoft.com/office/powerpoint/2010/main" val="1738880644"/>
              </p:ext>
            </p:extLst>
          </p:nvPr>
        </p:nvGraphicFramePr>
        <p:xfrm>
          <a:off x="2390431" y="837980"/>
          <a:ext cx="7411138" cy="4988751"/>
        </p:xfrm>
        <a:graphic>
          <a:graphicData uri="http://schemas.openxmlformats.org/drawingml/2006/table">
            <a:tbl>
              <a:tblPr firstRow="1" firstCol="1" bandRow="1"/>
              <a:tblGrid>
                <a:gridCol w="1474452">
                  <a:extLst>
                    <a:ext uri="{9D8B030D-6E8A-4147-A177-3AD203B41FA5}">
                      <a16:colId xmlns:a16="http://schemas.microsoft.com/office/drawing/2014/main" val="3005051374"/>
                    </a:ext>
                  </a:extLst>
                </a:gridCol>
                <a:gridCol w="2871752">
                  <a:extLst>
                    <a:ext uri="{9D8B030D-6E8A-4147-A177-3AD203B41FA5}">
                      <a16:colId xmlns:a16="http://schemas.microsoft.com/office/drawing/2014/main" val="3696119476"/>
                    </a:ext>
                  </a:extLst>
                </a:gridCol>
                <a:gridCol w="3064934">
                  <a:extLst>
                    <a:ext uri="{9D8B030D-6E8A-4147-A177-3AD203B41FA5}">
                      <a16:colId xmlns:a16="http://schemas.microsoft.com/office/drawing/2014/main" val="979152652"/>
                    </a:ext>
                  </a:extLst>
                </a:gridCol>
              </a:tblGrid>
              <a:tr h="243978">
                <a:tc>
                  <a:txBody>
                    <a:bodyPr/>
                    <a:lstStyle/>
                    <a:p>
                      <a:pPr algn="ctr"/>
                      <a:r>
                        <a:rPr lang="en-US" sz="105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endParaRPr lang="ja-JP" sz="105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Sakura</a:t>
                      </a:r>
                      <a:endParaRPr lang="ja-JP" sz="24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24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Kenta</a:t>
                      </a:r>
                      <a:endParaRPr lang="ja-JP" sz="24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16540609"/>
                  </a:ext>
                </a:extLst>
              </a:tr>
              <a:tr h="796801">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動物の名前</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White rhinoceros</a:t>
                      </a:r>
                    </a:p>
                    <a:p>
                      <a:pPr algn="ctr"/>
                      <a:r>
                        <a:rPr lang="ja-JP" alt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シロサイ</a:t>
                      </a: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p>
                    <a:p>
                      <a:pPr algn="ct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0040773"/>
                  </a:ext>
                </a:extLst>
              </a:tr>
              <a:tr h="821973">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今何匹いる？</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2 </a:t>
                      </a: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2260986"/>
                  </a:ext>
                </a:extLst>
              </a:tr>
              <a:tr h="1491943">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絶滅の理由</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People hunt them a lot. </a:t>
                      </a:r>
                    </a:p>
                    <a:p>
                      <a:pPr algn="ctr"/>
                      <a:r>
                        <a:rPr lang="ja-JP" alt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人がたくさん狩ったから</a:t>
                      </a: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47642549"/>
                  </a:ext>
                </a:extLst>
              </a:tr>
              <a:tr h="1512274">
                <a:tc>
                  <a:txBody>
                    <a:bodyPr/>
                    <a:lstStyle/>
                    <a:p>
                      <a:pPr algn="ctr"/>
                      <a:r>
                        <a:rPr lang="ja-JP" sz="1600" b="1"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その動物を守るためにできること</a:t>
                      </a:r>
                      <a:endParaRPr lang="ja-JP" sz="1600" kern="100" dirty="0">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algn="ctr"/>
                      <a:r>
                        <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Monitor white rhinoceros and protect them from dangers. </a:t>
                      </a:r>
                    </a:p>
                    <a:p>
                      <a:pPr algn="ctr"/>
                      <a:r>
                        <a:rPr lang="ja-JP" alt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シロサイを監視して危険から守る</a:t>
                      </a:r>
                      <a:endParaRPr lang="ja-JP" sz="1600"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endParaRPr lang="en-US" sz="1600" b="1" kern="100" dirty="0">
                        <a:solidFill>
                          <a:srgbClr val="FF0000"/>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63395596"/>
                  </a:ext>
                </a:extLst>
              </a:tr>
            </a:tbl>
          </a:graphicData>
        </a:graphic>
      </p:graphicFrame>
      <p:sp>
        <p:nvSpPr>
          <p:cNvPr id="3" name="Rectangle 1">
            <a:extLst>
              <a:ext uri="{FF2B5EF4-FFF2-40B4-BE49-F238E27FC236}">
                <a16:creationId xmlns:a16="http://schemas.microsoft.com/office/drawing/2014/main" id="{B0694D04-544C-75BF-944B-D1AA2A555818}"/>
              </a:ext>
            </a:extLst>
          </p:cNvPr>
          <p:cNvSpPr>
            <a:spLocks noChangeArrowheads="1"/>
          </p:cNvSpPr>
          <p:nvPr/>
        </p:nvSpPr>
        <p:spPr bwMode="auto">
          <a:xfrm>
            <a:off x="1806258" y="289584"/>
            <a:ext cx="837921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b="1"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Step1 </a:t>
            </a:r>
            <a:r>
              <a:rPr kumimoji="0" lang="en-US" altLang="ja-JP"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Sakura</a:t>
            </a:r>
            <a:r>
              <a:rPr kumimoji="0" lang="ja-JP" altLang="en-US"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と</a:t>
            </a:r>
            <a:r>
              <a:rPr kumimoji="0" lang="en-US" altLang="ja-JP"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Kenta</a:t>
            </a:r>
            <a:r>
              <a:rPr kumimoji="0" lang="ja-JP" altLang="en-US"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の会話を聞いて下のリストに分かったことをまとめよう。</a:t>
            </a:r>
            <a:endParaRPr kumimoji="0" lang="ja-JP" altLang="en-US" b="0" i="0" u="none" strike="noStrike" cap="none" normalizeH="0" baseline="0" dirty="0">
              <a:ln>
                <a:noFill/>
              </a:ln>
              <a:solidFill>
                <a:schemeClr val="tx1"/>
              </a:solidFill>
              <a:effectLst/>
              <a:latin typeface="UD デジタル 教科書体 N-B" panose="02020700000000000000" pitchFamily="17" charset="-128"/>
              <a:ea typeface="UD デジタル 教科書体 N-B" panose="02020700000000000000" pitchFamily="17" charset="-128"/>
            </a:endParaRPr>
          </a:p>
        </p:txBody>
      </p:sp>
      <p:pic>
        <p:nvPicPr>
          <p:cNvPr id="13" name="図 12">
            <a:extLst>
              <a:ext uri="{FF2B5EF4-FFF2-40B4-BE49-F238E27FC236}">
                <a16:creationId xmlns:a16="http://schemas.microsoft.com/office/drawing/2014/main" id="{F34D3442-2C7E-55B4-2285-E7560263E8C8}"/>
              </a:ext>
            </a:extLst>
          </p:cNvPr>
          <p:cNvPicPr>
            <a:picLocks noChangeAspect="1"/>
          </p:cNvPicPr>
          <p:nvPr/>
        </p:nvPicPr>
        <p:blipFill>
          <a:blip r:embed="rId3"/>
          <a:stretch>
            <a:fillRect/>
          </a:stretch>
        </p:blipFill>
        <p:spPr>
          <a:xfrm>
            <a:off x="-1" y="831945"/>
            <a:ext cx="2390431" cy="1704777"/>
          </a:xfrm>
          <a:prstGeom prst="rect">
            <a:avLst/>
          </a:prstGeom>
        </p:spPr>
      </p:pic>
      <p:pic>
        <p:nvPicPr>
          <p:cNvPr id="1027" name="Picture 3" descr="The 8 Best Tips For New Deer Hunters | Moultrie Mobile">
            <a:extLst>
              <a:ext uri="{FF2B5EF4-FFF2-40B4-BE49-F238E27FC236}">
                <a16:creationId xmlns:a16="http://schemas.microsoft.com/office/drawing/2014/main" id="{C7480FBF-5EF9-EB12-2149-54EFD4FDFC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536722"/>
            <a:ext cx="2390430" cy="1781175"/>
          </a:xfrm>
          <a:prstGeom prst="rect">
            <a:avLst/>
          </a:prstGeom>
          <a:noFill/>
          <a:extLst>
            <a:ext uri="{909E8E84-426E-40DD-AFC4-6F175D3DCCD1}">
              <a14:hiddenFill xmlns:a14="http://schemas.microsoft.com/office/drawing/2010/main">
                <a:solidFill>
                  <a:srgbClr val="FFFFFF"/>
                </a:solidFill>
              </a14:hiddenFill>
            </a:ext>
          </a:extLst>
        </p:spPr>
      </p:pic>
      <p:pic>
        <p:nvPicPr>
          <p:cNvPr id="15" name="図 14">
            <a:extLst>
              <a:ext uri="{FF2B5EF4-FFF2-40B4-BE49-F238E27FC236}">
                <a16:creationId xmlns:a16="http://schemas.microsoft.com/office/drawing/2014/main" id="{793C60E6-57F6-C31D-76E4-D64AD2E7E880}"/>
              </a:ext>
            </a:extLst>
          </p:cNvPr>
          <p:cNvPicPr>
            <a:picLocks noChangeAspect="1"/>
          </p:cNvPicPr>
          <p:nvPr/>
        </p:nvPicPr>
        <p:blipFill>
          <a:blip r:embed="rId5"/>
          <a:stretch>
            <a:fillRect/>
          </a:stretch>
        </p:blipFill>
        <p:spPr>
          <a:xfrm>
            <a:off x="37642" y="4317897"/>
            <a:ext cx="2352787" cy="2078776"/>
          </a:xfrm>
          <a:prstGeom prst="rect">
            <a:avLst/>
          </a:prstGeom>
        </p:spPr>
      </p:pic>
      <p:pic>
        <p:nvPicPr>
          <p:cNvPr id="1029" name="Picture 5" descr="About Chimpanzees - Center for Great Apes">
            <a:extLst>
              <a:ext uri="{FF2B5EF4-FFF2-40B4-BE49-F238E27FC236}">
                <a16:creationId xmlns:a16="http://schemas.microsoft.com/office/drawing/2014/main" id="{B6327B15-F575-0C26-BBAE-B8B89A90D32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01568" y="831945"/>
            <a:ext cx="2390431" cy="164295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Deforestation and Forest Degradation | Threats | WWF">
            <a:extLst>
              <a:ext uri="{FF2B5EF4-FFF2-40B4-BE49-F238E27FC236}">
                <a16:creationId xmlns:a16="http://schemas.microsoft.com/office/drawing/2014/main" id="{41773C8C-E79D-3596-73B8-4A0B86F4C60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01567" y="2474895"/>
            <a:ext cx="2390433" cy="164295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より良い未来のために！一緒に「森のためにできること」を始めよう | 【ヒトトキ】三井住友カード">
            <a:extLst>
              <a:ext uri="{FF2B5EF4-FFF2-40B4-BE49-F238E27FC236}">
                <a16:creationId xmlns:a16="http://schemas.microsoft.com/office/drawing/2014/main" id="{67C8ADC5-90C8-6457-EC88-C39A5505DF1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01567" y="4111810"/>
            <a:ext cx="2390433"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902755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295</TotalTime>
  <Words>1353</Words>
  <Application>Microsoft Office PowerPoint</Application>
  <PresentationFormat>ワイド画面</PresentationFormat>
  <Paragraphs>309</Paragraphs>
  <Slides>19</Slides>
  <Notes>11</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19</vt:i4>
      </vt:variant>
    </vt:vector>
  </HeadingPairs>
  <TitlesOfParts>
    <vt:vector size="29" baseType="lpstr">
      <vt:lpstr>BIZ UDPゴシック</vt:lpstr>
      <vt:lpstr>HGP創英角ﾎﾟｯﾌﾟ体</vt:lpstr>
      <vt:lpstr>HG丸ｺﾞｼｯｸM-PRO</vt:lpstr>
      <vt:lpstr>ＭＳ Ｐゴシック</vt:lpstr>
      <vt:lpstr>UD デジタル 教科書体 N-B</vt:lpstr>
      <vt:lpstr>游ゴシック</vt:lpstr>
      <vt:lpstr>游ゴシック Light</vt:lpstr>
      <vt:lpstr>游明朝</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Otoka MORI</dc:creator>
  <cp:lastModifiedBy>Otoka MORI</cp:lastModifiedBy>
  <cp:revision>3</cp:revision>
  <cp:lastPrinted>2025-01-04T17:26:48Z</cp:lastPrinted>
  <dcterms:created xsi:type="dcterms:W3CDTF">2024-11-02T11:34:54Z</dcterms:created>
  <dcterms:modified xsi:type="dcterms:W3CDTF">2025-01-04T17:29:00Z</dcterms:modified>
</cp:coreProperties>
</file>