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7" r:id="rId2"/>
    <p:sldId id="268" r:id="rId3"/>
    <p:sldId id="269" r:id="rId4"/>
    <p:sldId id="303" r:id="rId5"/>
    <p:sldId id="270" r:id="rId6"/>
    <p:sldId id="294" r:id="rId7"/>
    <p:sldId id="304" r:id="rId8"/>
    <p:sldId id="298" r:id="rId9"/>
    <p:sldId id="299" r:id="rId10"/>
    <p:sldId id="300" r:id="rId11"/>
    <p:sldId id="301" r:id="rId12"/>
    <p:sldId id="302" r:id="rId13"/>
    <p:sldId id="280" r:id="rId14"/>
    <p:sldId id="295" r:id="rId15"/>
    <p:sldId id="282" r:id="rId16"/>
    <p:sldId id="296" r:id="rId17"/>
    <p:sldId id="284" r:id="rId18"/>
    <p:sldId id="297" r:id="rId19"/>
    <p:sldId id="288" r:id="rId20"/>
    <p:sldId id="285" r:id="rId2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7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18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3DA6F-C6D9-4333-BC5B-651510BA4574}" type="datetimeFigureOut">
              <a:rPr kumimoji="1" lang="ja-JP" altLang="en-US" smtClean="0"/>
              <a:t>2025/10/21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2935BE-3F52-4290-BE9A-77D1C8107A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438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F9ADC-5554-BEBB-41F1-D51A9D497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5F1BFF8-9F8B-D5C8-0E3D-C74191689B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79D3FFE-9E5F-20E9-ACFD-199AA2966E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CC29E0A-66FC-B9A9-3569-5BE3DEAB1D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A1004A-2AF9-40EA-A87D-430FE1BB5D7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93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D477C-65E5-0729-2BEE-7C6D48033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62CC18A-3DCF-69DA-397C-96A6B8F63E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615312B-B1F5-967C-A33B-8A5BF0717B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F35C201-F4F7-9045-1D60-718D240F75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A1004A-2AF9-40EA-A87D-430FE1BB5D7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9013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E48CA0-BF61-9A5E-97D2-4D72D39D73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E2CF972-64C9-40B2-CD8A-A8E8F27CC4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4762AE3-2FD0-178B-B092-FCAA44E57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204C3-6E9F-462A-951E-1279366C293E}" type="datetimeFigureOut">
              <a:rPr kumimoji="1" lang="ja-JP" altLang="en-US" smtClean="0"/>
              <a:t>2025/10/21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0833694-F03A-5668-EA51-D06B174AF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5A0158-817C-0644-88DD-CB1952F40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40CCB-45D7-4882-8286-5A029A6BAB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2207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5D0917-90A0-6E26-9D07-0E16DC54D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E6A9952-6EB8-668B-4A13-3D38BEC0BF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F6B14AC-E038-8E18-E414-18042D4B7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204C3-6E9F-462A-951E-1279366C293E}" type="datetimeFigureOut">
              <a:rPr kumimoji="1" lang="ja-JP" altLang="en-US" smtClean="0"/>
              <a:t>2025/10/21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5FF301A-1EEE-7195-5E2F-D656AFFAB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169B48E-BDE8-D584-C990-9EA6F3A75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40CCB-45D7-4882-8286-5A029A6BAB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6722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2286915-6D5B-C323-4605-2D86757F79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DCCAEBC-ABC7-A19B-7AEC-F2B53E6DDA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2CF9D9-F7B5-2214-11E3-61E9E0286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204C3-6E9F-462A-951E-1279366C293E}" type="datetimeFigureOut">
              <a:rPr kumimoji="1" lang="ja-JP" altLang="en-US" smtClean="0"/>
              <a:t>2025/10/21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1CC14A2-FFCA-61CB-849C-255529B01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B3B06BE-A1A9-B2CC-5ED0-71D67F905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40CCB-45D7-4882-8286-5A029A6BAB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4530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A1C2AC-B56F-3DBD-04A4-9C45DA78C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36D31BC-58CF-D2B2-36FD-0938D22C93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C9E38BB-A683-1479-DA2D-F04E7379D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204C3-6E9F-462A-951E-1279366C293E}" type="datetimeFigureOut">
              <a:rPr kumimoji="1" lang="ja-JP" altLang="en-US" smtClean="0"/>
              <a:t>2025/10/21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80D202-047E-79DE-7878-26E8783F9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4735D7E-A207-5D07-4BA8-FC485CEBE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40CCB-45D7-4882-8286-5A029A6BAB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2717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3115DB-7656-0AE0-7474-3EFD916A1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1496E9F-C097-F117-E022-1DC5D9D2B2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3DDA588-4924-8C3B-1D2A-C7D309023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204C3-6E9F-462A-951E-1279366C293E}" type="datetimeFigureOut">
              <a:rPr kumimoji="1" lang="ja-JP" altLang="en-US" smtClean="0"/>
              <a:t>2025/10/21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DD63B1B-321C-DCF7-4753-66B5E4712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D15EC4-6AB8-542E-E0D1-8E951C945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40CCB-45D7-4882-8286-5A029A6BAB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383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3BA7181-CF2E-EEA4-B99B-389DD5B8E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21F61F0-163E-5D92-D0AB-254F418A64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1960D90-A440-6F25-8F42-0EFB570A2E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E577AAA-82C3-D491-B0E3-36E62952B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204C3-6E9F-462A-951E-1279366C293E}" type="datetimeFigureOut">
              <a:rPr kumimoji="1" lang="ja-JP" altLang="en-US" smtClean="0"/>
              <a:t>2025/10/21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14E9710-5459-2417-3FFA-45EE9B042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632285F-48CE-6BBE-9563-534CB4BDE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40CCB-45D7-4882-8286-5A029A6BAB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6424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340C94-38E4-5990-CCCD-B2EAC89D4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28A3AFE-0F29-572D-70ED-A9D1DF7E7A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6B9D6FA-5DF2-A84B-6147-2FD794BC0B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35D7A4D-11B7-26D3-5206-025E77EDB9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AE83A07-3217-58ED-289C-C3DE9C048B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FA1024E-9434-2DB2-A284-36868B9BB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204C3-6E9F-462A-951E-1279366C293E}" type="datetimeFigureOut">
              <a:rPr kumimoji="1" lang="ja-JP" altLang="en-US" smtClean="0"/>
              <a:t>2025/10/21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10089C4-EF3C-3FB3-89AB-86E4D33A5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F35F32A-B923-1C6F-3A38-CAE84C4E4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40CCB-45D7-4882-8286-5A029A6BAB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4799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C5CE30-285C-5886-02AB-47099BE81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9757AB0-47E3-1A3A-099F-86124AF29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204C3-6E9F-462A-951E-1279366C293E}" type="datetimeFigureOut">
              <a:rPr kumimoji="1" lang="ja-JP" altLang="en-US" smtClean="0"/>
              <a:t>2025/10/21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31A7D95-7166-63BF-9AAA-F02170B75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6A734F8-7C1E-6106-24FC-C467BA198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40CCB-45D7-4882-8286-5A029A6BAB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7192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EE95889-F1C2-E4B2-A2EE-8104616DE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204C3-6E9F-462A-951E-1279366C293E}" type="datetimeFigureOut">
              <a:rPr kumimoji="1" lang="ja-JP" altLang="en-US" smtClean="0"/>
              <a:t>2025/10/21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A42CC6D-7025-74E8-2632-C8F7407DD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59C057B-B957-44D4-1EB8-22A492D5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40CCB-45D7-4882-8286-5A029A6BAB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5448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9E4975-BB32-C1CC-3BD3-A599C41C8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FD4CF77-5585-33DF-49B3-EB7A2A9D4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6EADADE-CB35-147F-A4F1-C8C5F62ED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014F7C7-472C-63AC-BA3B-B87ABE3A0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204C3-6E9F-462A-951E-1279366C293E}" type="datetimeFigureOut">
              <a:rPr kumimoji="1" lang="ja-JP" altLang="en-US" smtClean="0"/>
              <a:t>2025/10/21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D08AB05-17FA-FA0A-D56D-5399D499A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C9A71CF-0258-00BC-0D8C-79B31A941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40CCB-45D7-4882-8286-5A029A6BAB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4183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41AC88-DAE9-A306-B6B9-87D0CED73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A96AF97-9AC4-38D5-8041-1E05FB6EE9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BB03A4B-3986-81D8-1058-8BAC5E46A8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FC2402C-C58D-42A5-B931-61A2A6C37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204C3-6E9F-462A-951E-1279366C293E}" type="datetimeFigureOut">
              <a:rPr kumimoji="1" lang="ja-JP" altLang="en-US" smtClean="0"/>
              <a:t>2025/10/21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DF19C89-E143-15A1-6720-161157601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853427A-5E8D-C087-993C-E35AFD4F7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40CCB-45D7-4882-8286-5A029A6BAB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1887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26A6012-70B2-E321-8A37-D2FE27585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B44499F-89A1-331C-195E-743CF8FA0B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3784DDC-C58C-B28E-EB21-A66A2F0FD0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A204C3-6E9F-462A-951E-1279366C293E}" type="datetimeFigureOut">
              <a:rPr kumimoji="1" lang="ja-JP" altLang="en-US" smtClean="0"/>
              <a:t>2025/10/21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5BE0498-2594-26D8-3791-09F7342A9A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420A40-8DBB-AC16-85F4-0B8DEA532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540CCB-45D7-4882-8286-5A029A6BAB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662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sv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6E6083-EF3F-3BEE-9DA6-99705A9F6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D9C414A-A284-4D73-B9C7-54C138F6DC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D382D62-6622-7729-80DE-4655B652563F}"/>
              </a:ext>
            </a:extLst>
          </p:cNvPr>
          <p:cNvSpPr txBox="1"/>
          <p:nvPr/>
        </p:nvSpPr>
        <p:spPr>
          <a:xfrm>
            <a:off x="267922" y="3818536"/>
            <a:ext cx="4249202" cy="32831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kumimoji="1" lang="en-US" altLang="ja-JP" sz="2800" kern="12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ja-JP" altLang="en-US" sz="44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+mj-cs"/>
              </a:rPr>
              <a:t>誕生日に</a:t>
            </a:r>
            <a:endParaRPr lang="en-US" altLang="ja-JP" sz="4400" b="1" kern="1200" dirty="0">
              <a:solidFill>
                <a:schemeClr val="tx1">
                  <a:lumMod val="65000"/>
                  <a:lumOff val="35000"/>
                </a:schemeClr>
              </a:solidFill>
              <a:latin typeface="HG創英角ﾎﾟｯﾌﾟ体" panose="040B0A09000000000000" pitchFamily="49" charset="-128"/>
              <a:ea typeface="HG創英角ﾎﾟｯﾌﾟ体" panose="040B0A09000000000000" pitchFamily="49" charset="-128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ja-JP" altLang="en-US" sz="44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+mj-cs"/>
              </a:rPr>
              <a:t>何が欲しい？</a:t>
            </a:r>
            <a:endParaRPr lang="en-US" altLang="ja-JP" sz="4400" b="1" kern="1200" dirty="0">
              <a:solidFill>
                <a:schemeClr val="tx1">
                  <a:lumMod val="65000"/>
                  <a:lumOff val="35000"/>
                </a:schemeClr>
              </a:solidFill>
              <a:latin typeface="HG創英角ﾎﾟｯﾌﾟ体" panose="040B0A09000000000000" pitchFamily="49" charset="-128"/>
              <a:ea typeface="HG創英角ﾎﾟｯﾌﾟ体" panose="040B0A09000000000000" pitchFamily="49" charset="-128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ja-JP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+mj-cs"/>
              </a:rPr>
              <a:t>What do you want for your birthday</a:t>
            </a:r>
            <a:r>
              <a:rPr lang="ja-JP" altLang="en-US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+mj-cs"/>
              </a:rPr>
              <a:t>？</a:t>
            </a:r>
            <a:endParaRPr lang="en-US" altLang="ja-JP" sz="3000" b="1" kern="1200" dirty="0">
              <a:solidFill>
                <a:schemeClr val="tx1">
                  <a:lumMod val="65000"/>
                  <a:lumOff val="35000"/>
                </a:schemeClr>
              </a:solidFill>
              <a:latin typeface="HG創英角ﾎﾟｯﾌﾟ体" panose="040B0A09000000000000" pitchFamily="49" charset="-128"/>
              <a:ea typeface="HG創英角ﾎﾟｯﾌﾟ体" panose="040B0A09000000000000" pitchFamily="49" charset="-128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altLang="ja-JP" sz="2800" kern="12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kumimoji="1" lang="en-US" altLang="ja-JP" sz="2800" kern="12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altLang="ja-JP" sz="2800" kern="12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kumimoji="1" lang="en-US" altLang="ja-JP" sz="2800" kern="12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altLang="ja-JP" sz="2800" kern="12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kumimoji="1" lang="en-US" altLang="ja-JP" sz="2800" kern="12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3DAD80A-CFC8-4003-858B-671FF2048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5045" y="0"/>
            <a:ext cx="7406956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pic>
        <p:nvPicPr>
          <p:cNvPr id="3" name="Picture 9" descr="パーティーをしている人達のイラスト | かわいいフリー素材集 いらすとや">
            <a:extLst>
              <a:ext uri="{FF2B5EF4-FFF2-40B4-BE49-F238E27FC236}">
                <a16:creationId xmlns:a16="http://schemas.microsoft.com/office/drawing/2014/main" id="{E4B083D2-4D11-E41C-2454-BA90E6B0D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62674" y="924981"/>
            <a:ext cx="6052010" cy="500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297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CAD87-C743-1922-D9F2-6ED86E1DC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1B684916-3D52-B995-0166-C92E4E45AD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853362"/>
              </p:ext>
            </p:extLst>
          </p:nvPr>
        </p:nvGraphicFramePr>
        <p:xfrm>
          <a:off x="389466" y="1082596"/>
          <a:ext cx="11413068" cy="4986311"/>
        </p:xfrm>
        <a:graphic>
          <a:graphicData uri="http://schemas.openxmlformats.org/drawingml/2006/table">
            <a:tbl>
              <a:tblPr firstRow="1" firstCol="1" bandRow="1"/>
              <a:tblGrid>
                <a:gridCol w="3803915">
                  <a:extLst>
                    <a:ext uri="{9D8B030D-6E8A-4147-A177-3AD203B41FA5}">
                      <a16:colId xmlns:a16="http://schemas.microsoft.com/office/drawing/2014/main" val="1385257425"/>
                    </a:ext>
                  </a:extLst>
                </a:gridCol>
                <a:gridCol w="3803915">
                  <a:extLst>
                    <a:ext uri="{9D8B030D-6E8A-4147-A177-3AD203B41FA5}">
                      <a16:colId xmlns:a16="http://schemas.microsoft.com/office/drawing/2014/main" val="3986812203"/>
                    </a:ext>
                  </a:extLst>
                </a:gridCol>
                <a:gridCol w="3805238">
                  <a:extLst>
                    <a:ext uri="{9D8B030D-6E8A-4147-A177-3AD203B41FA5}">
                      <a16:colId xmlns:a16="http://schemas.microsoft.com/office/drawing/2014/main" val="2650054033"/>
                    </a:ext>
                  </a:extLst>
                </a:gridCol>
              </a:tblGrid>
              <a:tr h="68797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Taiyo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Otoka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8532264"/>
                  </a:ext>
                </a:extLst>
              </a:tr>
              <a:tr h="11758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誕生日に何が欲しい？</a:t>
                      </a:r>
                      <a:endParaRPr 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プロジェクタ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Projector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３</a:t>
                      </a: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ペン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3D pen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8048519"/>
                  </a:ext>
                </a:extLst>
              </a:tr>
              <a:tr h="11514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それは何をするためのもの？</a:t>
                      </a:r>
                      <a:endParaRPr lang="en-US" alt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壁で映画を見るための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もの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It’s something to watch movies on the wall.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9386680"/>
                  </a:ext>
                </a:extLst>
              </a:tr>
              <a:tr h="16594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それで何をしたい？</a:t>
                      </a:r>
                      <a:endParaRPr lang="en-US" alt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ムービーナイトを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開きたい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He wants to hold a movie night.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456441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2F2AD73D-209E-6B3C-E492-AA1D037F3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558" y="255038"/>
            <a:ext cx="10241375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Step 1   </a:t>
            </a:r>
            <a:r>
              <a:rPr kumimoji="0" lang="en-US" altLang="ja-JP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Taiyo</a:t>
            </a:r>
            <a:r>
              <a:rPr kumimoji="0" lang="ja-JP" altLang="en-US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と</a:t>
            </a:r>
            <a:r>
              <a:rPr kumimoji="0" lang="en-US" altLang="ja-JP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Otoka</a:t>
            </a:r>
            <a:r>
              <a:rPr kumimoji="0" lang="ja-JP" altLang="en-US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kumimoji="0" lang="ja-JP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会話を聞いて分かったことを下のリストにまとめよう。</a:t>
            </a:r>
            <a:endParaRPr kumimoji="0" lang="ja-JP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581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6EFB6-9E9E-1F61-6AF6-DF664059A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AAC9C6A1-0925-850D-8EB2-085F21351F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169446"/>
              </p:ext>
            </p:extLst>
          </p:nvPr>
        </p:nvGraphicFramePr>
        <p:xfrm>
          <a:off x="389466" y="1082596"/>
          <a:ext cx="11413068" cy="4986311"/>
        </p:xfrm>
        <a:graphic>
          <a:graphicData uri="http://schemas.openxmlformats.org/drawingml/2006/table">
            <a:tbl>
              <a:tblPr firstRow="1" firstCol="1" bandRow="1"/>
              <a:tblGrid>
                <a:gridCol w="3803915">
                  <a:extLst>
                    <a:ext uri="{9D8B030D-6E8A-4147-A177-3AD203B41FA5}">
                      <a16:colId xmlns:a16="http://schemas.microsoft.com/office/drawing/2014/main" val="1385257425"/>
                    </a:ext>
                  </a:extLst>
                </a:gridCol>
                <a:gridCol w="3803915">
                  <a:extLst>
                    <a:ext uri="{9D8B030D-6E8A-4147-A177-3AD203B41FA5}">
                      <a16:colId xmlns:a16="http://schemas.microsoft.com/office/drawing/2014/main" val="3986812203"/>
                    </a:ext>
                  </a:extLst>
                </a:gridCol>
                <a:gridCol w="3805238">
                  <a:extLst>
                    <a:ext uri="{9D8B030D-6E8A-4147-A177-3AD203B41FA5}">
                      <a16:colId xmlns:a16="http://schemas.microsoft.com/office/drawing/2014/main" val="2650054033"/>
                    </a:ext>
                  </a:extLst>
                </a:gridCol>
              </a:tblGrid>
              <a:tr h="68797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Taiyo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Otoka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8532264"/>
                  </a:ext>
                </a:extLst>
              </a:tr>
              <a:tr h="11758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誕生日に何が欲しい？</a:t>
                      </a:r>
                      <a:endParaRPr 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プロジェクタ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Projector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３</a:t>
                      </a: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ペン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3D pen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8048519"/>
                  </a:ext>
                </a:extLst>
              </a:tr>
              <a:tr h="11514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それは何をするためのもの？</a:t>
                      </a:r>
                      <a:endParaRPr lang="en-US" alt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壁で映画を見るための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もの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It’s something to watch movies on the wall.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３</a:t>
                      </a: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モデルを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作るためのもの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It’s something to make 3D models. 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9386680"/>
                  </a:ext>
                </a:extLst>
              </a:tr>
              <a:tr h="16594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それで何をしたい？</a:t>
                      </a:r>
                      <a:endParaRPr lang="en-US" alt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ムービーナイトを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開きたい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He wants to hold a movie night.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456441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1F7EB06D-9BEF-F12C-347F-92D2BBD0A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558" y="255038"/>
            <a:ext cx="10241375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Step 1   </a:t>
            </a:r>
            <a:r>
              <a:rPr kumimoji="0" lang="en-US" altLang="ja-JP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Taiyo</a:t>
            </a:r>
            <a:r>
              <a:rPr kumimoji="0" lang="ja-JP" altLang="en-US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と</a:t>
            </a:r>
            <a:r>
              <a:rPr kumimoji="0" lang="en-US" altLang="ja-JP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Otoka</a:t>
            </a:r>
            <a:r>
              <a:rPr kumimoji="0" lang="ja-JP" altLang="en-US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kumimoji="0" lang="ja-JP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会話を聞いて分かったことを下のリストにまとめよう。</a:t>
            </a:r>
            <a:endParaRPr kumimoji="0" lang="ja-JP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973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F5C41-938A-23D5-D8A0-658DE0A46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E5C647D4-9CF4-8292-2E9B-E08AB6808717}"/>
              </a:ext>
            </a:extLst>
          </p:cNvPr>
          <p:cNvGraphicFramePr>
            <a:graphicFrameLocks noGrp="1"/>
          </p:cNvGraphicFramePr>
          <p:nvPr/>
        </p:nvGraphicFramePr>
        <p:xfrm>
          <a:off x="389466" y="1082596"/>
          <a:ext cx="11413068" cy="5155644"/>
        </p:xfrm>
        <a:graphic>
          <a:graphicData uri="http://schemas.openxmlformats.org/drawingml/2006/table">
            <a:tbl>
              <a:tblPr firstRow="1" firstCol="1" bandRow="1"/>
              <a:tblGrid>
                <a:gridCol w="3803915">
                  <a:extLst>
                    <a:ext uri="{9D8B030D-6E8A-4147-A177-3AD203B41FA5}">
                      <a16:colId xmlns:a16="http://schemas.microsoft.com/office/drawing/2014/main" val="1385257425"/>
                    </a:ext>
                  </a:extLst>
                </a:gridCol>
                <a:gridCol w="3803915">
                  <a:extLst>
                    <a:ext uri="{9D8B030D-6E8A-4147-A177-3AD203B41FA5}">
                      <a16:colId xmlns:a16="http://schemas.microsoft.com/office/drawing/2014/main" val="3986812203"/>
                    </a:ext>
                  </a:extLst>
                </a:gridCol>
                <a:gridCol w="3805238">
                  <a:extLst>
                    <a:ext uri="{9D8B030D-6E8A-4147-A177-3AD203B41FA5}">
                      <a16:colId xmlns:a16="http://schemas.microsoft.com/office/drawing/2014/main" val="2650054033"/>
                    </a:ext>
                  </a:extLst>
                </a:gridCol>
              </a:tblGrid>
              <a:tr h="68797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Taiyo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Otoka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8532264"/>
                  </a:ext>
                </a:extLst>
              </a:tr>
              <a:tr h="11758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誕生日に何が欲しい？</a:t>
                      </a:r>
                      <a:endParaRPr 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プロジェクタ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Projector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３</a:t>
                      </a: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ペン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3D pen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8048519"/>
                  </a:ext>
                </a:extLst>
              </a:tr>
              <a:tr h="11514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それは何をするためのもの？</a:t>
                      </a:r>
                      <a:endParaRPr lang="en-US" alt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壁で映画を見るための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もの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It’s something to watch movies on the wall.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３</a:t>
                      </a: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モデルを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作るためのもの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It’s something to make 3D models. 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9386680"/>
                  </a:ext>
                </a:extLst>
              </a:tr>
              <a:tr h="16594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それで何をしたい？</a:t>
                      </a:r>
                      <a:endParaRPr lang="en-US" alt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ムービーナイトを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開きたい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He wants to hold a movie night.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お気に入りのキャラクターのフィギュアを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作りたい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She wants to make a figure of her favorite character.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456441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81AB8071-ABB0-0F6C-ADA0-62CD6EAEE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558" y="255038"/>
            <a:ext cx="10241375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Step 1   </a:t>
            </a:r>
            <a:r>
              <a:rPr kumimoji="0" lang="en-US" altLang="ja-JP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Taiyo</a:t>
            </a:r>
            <a:r>
              <a:rPr kumimoji="0" lang="ja-JP" altLang="en-US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と</a:t>
            </a:r>
            <a:r>
              <a:rPr kumimoji="0" lang="en-US" altLang="ja-JP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Otoka</a:t>
            </a:r>
            <a:r>
              <a:rPr kumimoji="0" lang="ja-JP" altLang="en-US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kumimoji="0" lang="ja-JP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会話を聞いて分かったことを下のリストにまとめよう。</a:t>
            </a:r>
            <a:endParaRPr kumimoji="0" lang="ja-JP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554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6D912-3DF6-5E53-994B-FFC40FE84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59A0C1AB-6941-D5FC-4FF8-AC46013ED1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927196"/>
              </p:ext>
            </p:extLst>
          </p:nvPr>
        </p:nvGraphicFramePr>
        <p:xfrm>
          <a:off x="1582993" y="1300316"/>
          <a:ext cx="9370142" cy="4493342"/>
        </p:xfrm>
        <a:graphic>
          <a:graphicData uri="http://schemas.openxmlformats.org/drawingml/2006/table">
            <a:tbl>
              <a:tblPr firstRow="1" firstCol="1" bandRow="1"/>
              <a:tblGrid>
                <a:gridCol w="4965291">
                  <a:extLst>
                    <a:ext uri="{9D8B030D-6E8A-4147-A177-3AD203B41FA5}">
                      <a16:colId xmlns:a16="http://schemas.microsoft.com/office/drawing/2014/main" val="293851226"/>
                    </a:ext>
                  </a:extLst>
                </a:gridCol>
                <a:gridCol w="4404851">
                  <a:extLst>
                    <a:ext uri="{9D8B030D-6E8A-4147-A177-3AD203B41FA5}">
                      <a16:colId xmlns:a16="http://schemas.microsoft.com/office/drawing/2014/main" val="2478979520"/>
                    </a:ext>
                  </a:extLst>
                </a:gridCol>
              </a:tblGrid>
              <a:tr h="114326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誕生日に何が欲しい？</a:t>
                      </a:r>
                      <a:endParaRPr 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2000" kern="10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0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284417"/>
                  </a:ext>
                </a:extLst>
              </a:tr>
              <a:tr h="114326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それは何をするためのもの？</a:t>
                      </a:r>
                      <a:endParaRPr 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0864594"/>
                  </a:ext>
                </a:extLst>
              </a:tr>
              <a:tr h="110341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それで何をしたい？①</a:t>
                      </a:r>
                      <a:endParaRPr 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1808030"/>
                  </a:ext>
                </a:extLst>
              </a:tr>
              <a:tr h="110341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それで何をしたい？②</a:t>
                      </a:r>
                      <a:endParaRPr 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9051115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D989DC2A-775A-A618-E48B-79E1565378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558" y="255038"/>
            <a:ext cx="8141972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Step </a:t>
            </a:r>
            <a:r>
              <a:rPr kumimoji="0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2 </a:t>
            </a: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自分が</a:t>
            </a:r>
            <a:r>
              <a:rPr kumimoji="0" lang="ja-JP" altLang="en-US" sz="2000" dirty="0">
                <a:solidFill>
                  <a:prstClr val="black"/>
                </a:solidFill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誕生日に欲しいもの</a:t>
            </a: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について調べたことをまとめよう。</a:t>
            </a:r>
            <a:endParaRPr kumimoji="0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526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B7A44-8BBE-27AB-8DFA-838CE87B6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88208EBB-008D-DAD0-7D07-DB6C3EA80F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854134"/>
              </p:ext>
            </p:extLst>
          </p:nvPr>
        </p:nvGraphicFramePr>
        <p:xfrm>
          <a:off x="1582993" y="1300316"/>
          <a:ext cx="9370142" cy="4493342"/>
        </p:xfrm>
        <a:graphic>
          <a:graphicData uri="http://schemas.openxmlformats.org/drawingml/2006/table">
            <a:tbl>
              <a:tblPr firstRow="1" firstCol="1" bandRow="1"/>
              <a:tblGrid>
                <a:gridCol w="4965291">
                  <a:extLst>
                    <a:ext uri="{9D8B030D-6E8A-4147-A177-3AD203B41FA5}">
                      <a16:colId xmlns:a16="http://schemas.microsoft.com/office/drawing/2014/main" val="293851226"/>
                    </a:ext>
                  </a:extLst>
                </a:gridCol>
                <a:gridCol w="4404851">
                  <a:extLst>
                    <a:ext uri="{9D8B030D-6E8A-4147-A177-3AD203B41FA5}">
                      <a16:colId xmlns:a16="http://schemas.microsoft.com/office/drawing/2014/main" val="2478979520"/>
                    </a:ext>
                  </a:extLst>
                </a:gridCol>
              </a:tblGrid>
              <a:tr h="114326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誕生日に何が欲しい？</a:t>
                      </a:r>
                      <a:endParaRPr 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0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プロジェクタ</a:t>
                      </a:r>
                      <a:endParaRPr lang="ja-JP" sz="20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284417"/>
                  </a:ext>
                </a:extLst>
              </a:tr>
              <a:tr h="114326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それは何をするためのもの？</a:t>
                      </a:r>
                      <a:endParaRPr 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壁で映画を見るためのもの</a:t>
                      </a:r>
                      <a:endParaRPr lang="ja-JP" sz="20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0864594"/>
                  </a:ext>
                </a:extLst>
              </a:tr>
              <a:tr h="110341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それで何をしたい？①</a:t>
                      </a:r>
                      <a:endParaRPr 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0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ムービーナイトを開催したい</a:t>
                      </a:r>
                      <a:endParaRPr lang="ja-JP" sz="20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1808030"/>
                  </a:ext>
                </a:extLst>
              </a:tr>
              <a:tr h="110341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それで何をしたい？②</a:t>
                      </a:r>
                      <a:endParaRPr 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0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ディズニー映画を見たい</a:t>
                      </a:r>
                      <a:endParaRPr lang="ja-JP" sz="20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9051115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E5898367-115F-8CD8-BDFC-748265CD7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558" y="255038"/>
            <a:ext cx="8141972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Step </a:t>
            </a:r>
            <a:r>
              <a:rPr kumimoji="0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2 </a:t>
            </a: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自分が</a:t>
            </a:r>
            <a:r>
              <a:rPr kumimoji="0" lang="ja-JP" altLang="en-US" sz="2000" dirty="0">
                <a:solidFill>
                  <a:prstClr val="black"/>
                </a:solidFill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誕生日に欲しいもの</a:t>
            </a: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について調べたことをまとめよう。</a:t>
            </a:r>
            <a:endParaRPr kumimoji="0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621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5CE33-4A41-7F87-CF90-34034F4A6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>
            <a:extLst>
              <a:ext uri="{FF2B5EF4-FFF2-40B4-BE49-F238E27FC236}">
                <a16:creationId xmlns:a16="http://schemas.microsoft.com/office/drawing/2014/main" id="{66BEE496-34F8-9712-E1BE-1EE1DF2A2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726" y="146506"/>
            <a:ext cx="77027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Step </a:t>
            </a:r>
            <a:r>
              <a:rPr kumimoji="0" lang="en-US" altLang="ja-JP" sz="2000" dirty="0">
                <a:solidFill>
                  <a:prstClr val="black"/>
                </a:solidFill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3   </a:t>
            </a:r>
            <a:r>
              <a:rPr kumimoji="0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altLang="ja-JP" sz="2000" dirty="0">
                <a:effectLst/>
                <a:latin typeface="游明朝" panose="02020400000000000000" pitchFamily="18" charset="-128"/>
                <a:cs typeface="Times New Roman" panose="02020603050405020304" pitchFamily="18" charset="0"/>
              </a:rPr>
              <a:t>Step 2</a:t>
            </a:r>
            <a:r>
              <a:rPr lang="ja-JP" altLang="ja-JP" sz="2000" dirty="0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でまとめたことをもとに、以下の質問に答えよう。</a:t>
            </a:r>
            <a:endParaRPr kumimoji="0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8FAE816-2182-7151-52E0-C8F381B8B557}"/>
              </a:ext>
            </a:extLst>
          </p:cNvPr>
          <p:cNvSpPr txBox="1"/>
          <p:nvPr/>
        </p:nvSpPr>
        <p:spPr>
          <a:xfrm>
            <a:off x="609600" y="1494473"/>
            <a:ext cx="8908026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altLang="ja-JP" sz="2400" dirty="0"/>
              <a:t>What do you want for your birthday</a:t>
            </a:r>
            <a:r>
              <a:rPr lang="ja-JP" altLang="en-US" sz="2400" dirty="0"/>
              <a:t>？</a:t>
            </a:r>
            <a:endParaRPr lang="en-US" altLang="ja-JP" sz="2400" dirty="0"/>
          </a:p>
          <a:p>
            <a:pPr marL="342900" indent="-342900">
              <a:buAutoNum type="arabicPeriod"/>
            </a:pPr>
            <a:endParaRPr lang="en-US" altLang="ja-JP" sz="2400" dirty="0"/>
          </a:p>
          <a:p>
            <a:endParaRPr lang="ja-JP" altLang="en-US" sz="2400" dirty="0"/>
          </a:p>
          <a:p>
            <a:endParaRPr lang="ja-JP" altLang="en-US" sz="2400" dirty="0"/>
          </a:p>
          <a:p>
            <a:pPr marL="342900" indent="-342900">
              <a:buAutoNum type="arabicPeriod" startAt="2"/>
            </a:pPr>
            <a:r>
              <a:rPr lang="en-US" altLang="ja-JP" sz="2400" dirty="0"/>
              <a:t>What is that for</a:t>
            </a:r>
            <a:r>
              <a:rPr lang="ja-JP" altLang="en-US" sz="2400" dirty="0"/>
              <a:t>？</a:t>
            </a:r>
            <a:r>
              <a:rPr lang="en-US" altLang="ja-JP" sz="2400" dirty="0"/>
              <a:t>(It’s something to~)</a:t>
            </a:r>
          </a:p>
          <a:p>
            <a:pPr marL="342900" indent="-342900">
              <a:buAutoNum type="arabicPeriod" startAt="2"/>
            </a:pPr>
            <a:endParaRPr lang="en-US" altLang="ja-JP" sz="2400" dirty="0"/>
          </a:p>
          <a:p>
            <a:pPr marL="342900" indent="-342900">
              <a:buAutoNum type="arabicPeriod" startAt="2"/>
            </a:pPr>
            <a:endParaRPr lang="ja-JP" altLang="en-US" sz="2400" dirty="0"/>
          </a:p>
          <a:p>
            <a:endParaRPr lang="ja-JP" altLang="en-US" sz="2400" dirty="0"/>
          </a:p>
          <a:p>
            <a:pPr marL="342900" indent="-342900">
              <a:buAutoNum type="arabicPeriod" startAt="3"/>
            </a:pPr>
            <a:r>
              <a:rPr lang="en-US" altLang="ja-JP" sz="2400" dirty="0"/>
              <a:t>What do you want to do with it</a:t>
            </a:r>
            <a:r>
              <a:rPr lang="ja-JP" altLang="en-US" sz="2400" dirty="0"/>
              <a:t>？</a:t>
            </a:r>
            <a:r>
              <a:rPr lang="en-US" altLang="ja-JP" sz="2400" dirty="0"/>
              <a:t>(</a:t>
            </a:r>
            <a:r>
              <a:rPr lang="ja-JP" altLang="en-US" sz="2400" dirty="0"/>
              <a:t>二つ書こう）</a:t>
            </a:r>
            <a:endParaRPr lang="en-US" altLang="ja-JP" sz="2400" dirty="0"/>
          </a:p>
          <a:p>
            <a:endParaRPr lang="en-US" altLang="ja-JP" sz="2400" dirty="0"/>
          </a:p>
          <a:p>
            <a:endParaRPr lang="en-US" altLang="ja-JP" dirty="0"/>
          </a:p>
        </p:txBody>
      </p:sp>
      <p:pic>
        <p:nvPicPr>
          <p:cNvPr id="2" name="Picture 9" descr="パーティーをしている人達のイラスト | かわいいフリー素材集 いらすとや">
            <a:extLst>
              <a:ext uri="{FF2B5EF4-FFF2-40B4-BE49-F238E27FC236}">
                <a16:creationId xmlns:a16="http://schemas.microsoft.com/office/drawing/2014/main" id="{38205F17-E7A9-C89B-6D4D-4155E1552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1905431"/>
            <a:ext cx="4419600" cy="3651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グラフィックス 4" descr="プレゼント 単色塗りつぶし">
            <a:extLst>
              <a:ext uri="{FF2B5EF4-FFF2-40B4-BE49-F238E27FC236}">
                <a16:creationId xmlns:a16="http://schemas.microsoft.com/office/drawing/2014/main" id="{424FFB1C-969C-4DB1-62E5-662B813B9F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49742">
            <a:off x="11520335" y="1658888"/>
            <a:ext cx="914400" cy="914400"/>
          </a:xfrm>
          <a:prstGeom prst="rect">
            <a:avLst/>
          </a:prstGeom>
        </p:spPr>
      </p:pic>
      <p:pic>
        <p:nvPicPr>
          <p:cNvPr id="10" name="グラフィックス 9" descr="プレゼント 単色塗りつぶし">
            <a:extLst>
              <a:ext uri="{FF2B5EF4-FFF2-40B4-BE49-F238E27FC236}">
                <a16:creationId xmlns:a16="http://schemas.microsoft.com/office/drawing/2014/main" id="{7F0D9076-C6EE-98D3-E811-62D44CE72D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458476">
            <a:off x="7597996" y="114595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441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06FAB-BF07-C90A-FC14-DD2706B23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>
            <a:extLst>
              <a:ext uri="{FF2B5EF4-FFF2-40B4-BE49-F238E27FC236}">
                <a16:creationId xmlns:a16="http://schemas.microsoft.com/office/drawing/2014/main" id="{CB2E4283-783B-228F-F13C-C830D03C3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726" y="146506"/>
            <a:ext cx="77027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Step </a:t>
            </a:r>
            <a:r>
              <a:rPr kumimoji="0" lang="en-US" altLang="ja-JP" sz="2000" dirty="0">
                <a:solidFill>
                  <a:prstClr val="black"/>
                </a:solidFill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3   </a:t>
            </a:r>
            <a:r>
              <a:rPr kumimoji="0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altLang="ja-JP" sz="2000" dirty="0">
                <a:effectLst/>
                <a:latin typeface="游明朝" panose="02020400000000000000" pitchFamily="18" charset="-128"/>
                <a:cs typeface="Times New Roman" panose="02020603050405020304" pitchFamily="18" charset="0"/>
              </a:rPr>
              <a:t>Step 2</a:t>
            </a:r>
            <a:r>
              <a:rPr lang="ja-JP" altLang="ja-JP" sz="2000" dirty="0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でまとめたことをもとに、以下の質問に答えよう。</a:t>
            </a:r>
            <a:endParaRPr kumimoji="0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F87E4F2-2965-24F3-6ED8-B72547FDC3AA}"/>
              </a:ext>
            </a:extLst>
          </p:cNvPr>
          <p:cNvSpPr txBox="1"/>
          <p:nvPr/>
        </p:nvSpPr>
        <p:spPr>
          <a:xfrm>
            <a:off x="609600" y="1494473"/>
            <a:ext cx="8908026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altLang="ja-JP" sz="2400" dirty="0"/>
              <a:t>What do you want for your birthday</a:t>
            </a:r>
            <a:r>
              <a:rPr lang="ja-JP" altLang="en-US" sz="2400" dirty="0"/>
              <a:t>？</a:t>
            </a:r>
            <a:endParaRPr lang="en-US" altLang="ja-JP" sz="2400" dirty="0"/>
          </a:p>
          <a:p>
            <a:r>
              <a:rPr lang="en-US" altLang="ja-JP" sz="2400" dirty="0"/>
              <a:t>    </a:t>
            </a:r>
            <a:r>
              <a:rPr lang="en-US" altLang="ja-JP" sz="2400" u="sng" dirty="0">
                <a:solidFill>
                  <a:srgbClr val="FF0000"/>
                </a:solidFill>
              </a:rPr>
              <a:t>I want a projector.</a:t>
            </a:r>
          </a:p>
          <a:p>
            <a:endParaRPr lang="ja-JP" altLang="en-US" sz="2400" dirty="0"/>
          </a:p>
          <a:p>
            <a:endParaRPr lang="ja-JP" altLang="en-US" sz="2400" dirty="0"/>
          </a:p>
          <a:p>
            <a:pPr marL="342900" indent="-342900">
              <a:buAutoNum type="arabicPeriod" startAt="2"/>
            </a:pPr>
            <a:r>
              <a:rPr lang="en-US" altLang="ja-JP" sz="2400" dirty="0"/>
              <a:t>What is that for</a:t>
            </a:r>
            <a:r>
              <a:rPr lang="ja-JP" altLang="en-US" sz="2400" dirty="0"/>
              <a:t>？</a:t>
            </a:r>
            <a:r>
              <a:rPr lang="en-US" altLang="ja-JP" sz="2400" dirty="0"/>
              <a:t>(It’s something to~)</a:t>
            </a:r>
          </a:p>
          <a:p>
            <a:r>
              <a:rPr lang="en-US" altLang="ja-JP" sz="2400" dirty="0"/>
              <a:t>    </a:t>
            </a:r>
            <a:r>
              <a:rPr lang="en-US" altLang="ja-JP" sz="2400" u="sng" dirty="0">
                <a:solidFill>
                  <a:srgbClr val="FF0000"/>
                </a:solidFill>
              </a:rPr>
              <a:t>It’s something to watch a movie on the wall.</a:t>
            </a:r>
          </a:p>
          <a:p>
            <a:pPr marL="342900" indent="-342900">
              <a:buAutoNum type="arabicPeriod" startAt="2"/>
            </a:pPr>
            <a:endParaRPr lang="ja-JP" altLang="en-US" sz="2400" dirty="0"/>
          </a:p>
          <a:p>
            <a:endParaRPr lang="ja-JP" altLang="en-US" sz="2400" dirty="0"/>
          </a:p>
          <a:p>
            <a:pPr marL="342900" indent="-342900">
              <a:buAutoNum type="arabicPeriod" startAt="3"/>
            </a:pPr>
            <a:r>
              <a:rPr lang="en-US" altLang="ja-JP" sz="2400" dirty="0"/>
              <a:t>What do you want to do with it</a:t>
            </a:r>
            <a:r>
              <a:rPr lang="ja-JP" altLang="en-US" sz="2400" dirty="0"/>
              <a:t>？</a:t>
            </a:r>
            <a:r>
              <a:rPr lang="en-US" altLang="ja-JP" sz="2400" dirty="0"/>
              <a:t>(</a:t>
            </a:r>
            <a:r>
              <a:rPr lang="ja-JP" altLang="en-US" sz="2400" dirty="0"/>
              <a:t>二つ書こう）</a:t>
            </a:r>
            <a:endParaRPr lang="en-US" altLang="ja-JP" sz="2400" dirty="0"/>
          </a:p>
          <a:p>
            <a:r>
              <a:rPr lang="ja-JP" altLang="en-US" sz="2400" u="sng" dirty="0">
                <a:solidFill>
                  <a:srgbClr val="FF0000"/>
                </a:solidFill>
              </a:rPr>
              <a:t>①　</a:t>
            </a:r>
            <a:r>
              <a:rPr lang="en-US" altLang="ja-JP" sz="2400" u="sng" dirty="0">
                <a:solidFill>
                  <a:srgbClr val="FF0000"/>
                </a:solidFill>
              </a:rPr>
              <a:t>I want to hold a movie night.</a:t>
            </a:r>
          </a:p>
          <a:p>
            <a:r>
              <a:rPr lang="ja-JP" altLang="en-US" sz="2400" u="sng" dirty="0">
                <a:solidFill>
                  <a:srgbClr val="FF0000"/>
                </a:solidFill>
              </a:rPr>
              <a:t>②　</a:t>
            </a:r>
            <a:r>
              <a:rPr lang="en-US" altLang="ja-JP" sz="2400" u="sng" dirty="0">
                <a:solidFill>
                  <a:srgbClr val="FF0000"/>
                </a:solidFill>
              </a:rPr>
              <a:t>I want to watch Disney movies.</a:t>
            </a:r>
          </a:p>
          <a:p>
            <a:endParaRPr lang="en-US" altLang="ja-JP" dirty="0"/>
          </a:p>
        </p:txBody>
      </p:sp>
      <p:pic>
        <p:nvPicPr>
          <p:cNvPr id="2" name="Picture 9" descr="パーティーをしている人達のイラスト | かわいいフリー素材集 いらすとや">
            <a:extLst>
              <a:ext uri="{FF2B5EF4-FFF2-40B4-BE49-F238E27FC236}">
                <a16:creationId xmlns:a16="http://schemas.microsoft.com/office/drawing/2014/main" id="{36778960-8A8C-254F-4B59-9E648C0E4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1905431"/>
            <a:ext cx="4419600" cy="3651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グラフィックス 4" descr="プレゼント 単色塗りつぶし">
            <a:extLst>
              <a:ext uri="{FF2B5EF4-FFF2-40B4-BE49-F238E27FC236}">
                <a16:creationId xmlns:a16="http://schemas.microsoft.com/office/drawing/2014/main" id="{8D18BFA0-EDCB-DB17-795A-268A298E99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49742">
            <a:off x="11520335" y="1658888"/>
            <a:ext cx="914400" cy="914400"/>
          </a:xfrm>
          <a:prstGeom prst="rect">
            <a:avLst/>
          </a:prstGeom>
        </p:spPr>
      </p:pic>
      <p:pic>
        <p:nvPicPr>
          <p:cNvPr id="10" name="グラフィックス 9" descr="プレゼント 単色塗りつぶし">
            <a:extLst>
              <a:ext uri="{FF2B5EF4-FFF2-40B4-BE49-F238E27FC236}">
                <a16:creationId xmlns:a16="http://schemas.microsoft.com/office/drawing/2014/main" id="{643572E3-1A9C-5B54-1C17-2AD6517230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458476">
            <a:off x="7597996" y="114595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187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08A1F-DCB4-97F9-6C0F-FD535C126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821525E-690C-C177-D19E-9AB7AC978203}"/>
              </a:ext>
            </a:extLst>
          </p:cNvPr>
          <p:cNvSpPr txBox="1"/>
          <p:nvPr/>
        </p:nvSpPr>
        <p:spPr>
          <a:xfrm>
            <a:off x="117986" y="102324"/>
            <a:ext cx="1129726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Step 4</a:t>
            </a:r>
            <a:r>
              <a:rPr lang="ja-JP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r>
              <a:rPr lang="en-US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Step 2, Step 3</a:t>
            </a:r>
            <a:r>
              <a:rPr lang="ja-JP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で用意した情報を友達に伝えあい、得た情報をリストにまとめよう。</a:t>
            </a:r>
          </a:p>
          <a:p>
            <a:pPr algn="just">
              <a:buNone/>
            </a:pPr>
            <a:r>
              <a:rPr lang="en-US" altLang="ja-JP" sz="18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altLang="ja-JP" sz="1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E206E29C-2528-9DB9-C464-18FFD7A2CA49}"/>
              </a:ext>
            </a:extLst>
          </p:cNvPr>
          <p:cNvSpPr/>
          <p:nvPr/>
        </p:nvSpPr>
        <p:spPr>
          <a:xfrm>
            <a:off x="558253" y="881756"/>
            <a:ext cx="9085007" cy="58739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FF7C0B5-D675-B635-7259-A1989EC11394}"/>
              </a:ext>
            </a:extLst>
          </p:cNvPr>
          <p:cNvSpPr txBox="1"/>
          <p:nvPr/>
        </p:nvSpPr>
        <p:spPr>
          <a:xfrm>
            <a:off x="607413" y="849047"/>
            <a:ext cx="9370142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b="1" dirty="0"/>
              <a:t>Model Dialog          </a:t>
            </a:r>
            <a:r>
              <a:rPr lang="en-US" altLang="ja-JP" b="1" dirty="0">
                <a:highlight>
                  <a:srgbClr val="FFFF00"/>
                </a:highlight>
              </a:rPr>
              <a:t>Your answer</a:t>
            </a:r>
            <a:r>
              <a:rPr lang="en-US" altLang="ja-JP" b="1" dirty="0"/>
              <a:t>       </a:t>
            </a:r>
            <a:r>
              <a:rPr lang="en-US" altLang="ja-JP" b="1" dirty="0">
                <a:highlight>
                  <a:srgbClr val="00FFFF"/>
                </a:highlight>
              </a:rPr>
              <a:t>Conversation strategy</a:t>
            </a:r>
            <a:r>
              <a:rPr lang="en-US" altLang="ja-JP" b="1" dirty="0"/>
              <a:t>  </a:t>
            </a:r>
          </a:p>
          <a:p>
            <a:pPr>
              <a:lnSpc>
                <a:spcPct val="150000"/>
              </a:lnSpc>
            </a:pPr>
            <a:r>
              <a:rPr lang="en-US" altLang="ja-JP" b="1" dirty="0"/>
              <a:t>A: </a:t>
            </a:r>
            <a:r>
              <a:rPr lang="en-US" altLang="ja-JP" dirty="0"/>
              <a:t>Winner     </a:t>
            </a:r>
            <a:r>
              <a:rPr lang="en-US" altLang="ja-JP" b="1" dirty="0"/>
              <a:t>B: </a:t>
            </a:r>
            <a:r>
              <a:rPr lang="en-US" altLang="ja-JP" dirty="0"/>
              <a:t>Loser</a:t>
            </a:r>
          </a:p>
          <a:p>
            <a:pPr>
              <a:lnSpc>
                <a:spcPct val="150000"/>
              </a:lnSpc>
            </a:pPr>
            <a:r>
              <a:rPr lang="ja-JP" altLang="en-US" b="1" dirty="0"/>
              <a:t>　</a:t>
            </a:r>
            <a:r>
              <a:rPr lang="en-US" altLang="ja-JP" b="1" dirty="0"/>
              <a:t>A: </a:t>
            </a:r>
            <a:r>
              <a:rPr lang="en-US" altLang="ja-JP" dirty="0"/>
              <a:t>Hi </a:t>
            </a:r>
            <a:r>
              <a:rPr lang="ja-JP" altLang="en-US" dirty="0">
                <a:highlight>
                  <a:srgbClr val="FFFF00"/>
                </a:highlight>
              </a:rPr>
              <a:t>〇〇</a:t>
            </a:r>
            <a:r>
              <a:rPr lang="en-US" altLang="ja-JP" dirty="0"/>
              <a:t>. How are you?</a:t>
            </a:r>
          </a:p>
          <a:p>
            <a:pPr>
              <a:lnSpc>
                <a:spcPct val="150000"/>
              </a:lnSpc>
            </a:pPr>
            <a:r>
              <a:rPr lang="ja-JP" altLang="en-US" b="1" dirty="0"/>
              <a:t>　</a:t>
            </a:r>
            <a:r>
              <a:rPr lang="en-US" altLang="ja-JP" b="1" dirty="0"/>
              <a:t>B: </a:t>
            </a:r>
            <a:r>
              <a:rPr lang="en-US" altLang="ja-JP" dirty="0"/>
              <a:t>Hi </a:t>
            </a:r>
            <a:r>
              <a:rPr lang="ja-JP" altLang="en-US" dirty="0">
                <a:highlight>
                  <a:srgbClr val="FFFF00"/>
                </a:highlight>
              </a:rPr>
              <a:t>〇〇</a:t>
            </a:r>
            <a:r>
              <a:rPr lang="en-US" altLang="ja-JP" dirty="0"/>
              <a:t>. I’m </a:t>
            </a:r>
            <a:r>
              <a:rPr lang="en-US" altLang="ja-JP" dirty="0">
                <a:highlight>
                  <a:srgbClr val="FFFF00"/>
                </a:highlight>
              </a:rPr>
              <a:t>(fine / good / so </a:t>
            </a:r>
            <a:r>
              <a:rPr lang="en-US" altLang="ja-JP" dirty="0" err="1">
                <a:highlight>
                  <a:srgbClr val="FFFF00"/>
                </a:highlight>
              </a:rPr>
              <a:t>so</a:t>
            </a:r>
            <a:r>
              <a:rPr lang="en-US" altLang="ja-JP" dirty="0">
                <a:highlight>
                  <a:srgbClr val="FFFF00"/>
                </a:highlight>
              </a:rPr>
              <a:t> / great / not bad </a:t>
            </a:r>
            <a:r>
              <a:rPr lang="en-US" altLang="ja-JP" dirty="0" err="1">
                <a:highlight>
                  <a:srgbClr val="FFFF00"/>
                </a:highlight>
              </a:rPr>
              <a:t>etc</a:t>
            </a:r>
            <a:r>
              <a:rPr lang="en-US" altLang="ja-JP" dirty="0">
                <a:highlight>
                  <a:srgbClr val="FFFF00"/>
                </a:highlight>
              </a:rPr>
              <a:t>…).</a:t>
            </a:r>
            <a:r>
              <a:rPr lang="en-US" altLang="ja-JP" dirty="0"/>
              <a:t> How about you?</a:t>
            </a:r>
          </a:p>
          <a:p>
            <a:pPr>
              <a:lnSpc>
                <a:spcPct val="150000"/>
              </a:lnSpc>
            </a:pPr>
            <a:r>
              <a:rPr lang="ja-JP" altLang="en-US" b="1" dirty="0"/>
              <a:t>　</a:t>
            </a:r>
            <a:r>
              <a:rPr lang="en-US" altLang="ja-JP" b="1" dirty="0"/>
              <a:t>A: </a:t>
            </a:r>
            <a:r>
              <a:rPr lang="en-US" altLang="ja-JP" dirty="0"/>
              <a:t>I’m </a:t>
            </a:r>
            <a:r>
              <a:rPr lang="en-US" altLang="ja-JP" dirty="0">
                <a:highlight>
                  <a:srgbClr val="FFFF00"/>
                </a:highlight>
              </a:rPr>
              <a:t>(fine / good / so </a:t>
            </a:r>
            <a:r>
              <a:rPr lang="en-US" altLang="ja-JP" dirty="0" err="1">
                <a:highlight>
                  <a:srgbClr val="FFFF00"/>
                </a:highlight>
              </a:rPr>
              <a:t>so</a:t>
            </a:r>
            <a:r>
              <a:rPr lang="en-US" altLang="ja-JP" dirty="0">
                <a:highlight>
                  <a:srgbClr val="FFFF00"/>
                </a:highlight>
              </a:rPr>
              <a:t> / great / not bad </a:t>
            </a:r>
            <a:r>
              <a:rPr lang="en-US" altLang="ja-JP" dirty="0" err="1">
                <a:highlight>
                  <a:srgbClr val="FFFF00"/>
                </a:highlight>
              </a:rPr>
              <a:t>etc</a:t>
            </a:r>
            <a:r>
              <a:rPr lang="en-US" altLang="ja-JP" dirty="0">
                <a:highlight>
                  <a:srgbClr val="FFFF00"/>
                </a:highlight>
              </a:rPr>
              <a:t>…).</a:t>
            </a:r>
          </a:p>
          <a:p>
            <a:pPr>
              <a:lnSpc>
                <a:spcPct val="150000"/>
              </a:lnSpc>
            </a:pPr>
            <a:r>
              <a:rPr lang="ja-JP" altLang="en-US" b="1" dirty="0"/>
              <a:t>　</a:t>
            </a:r>
            <a:r>
              <a:rPr lang="en-US" altLang="ja-JP" b="1" dirty="0"/>
              <a:t>B: </a:t>
            </a:r>
            <a:r>
              <a:rPr lang="en-US" altLang="ja-JP" dirty="0"/>
              <a:t>So, let’s talk about our birthday presents! What do you want for your birthday?</a:t>
            </a:r>
          </a:p>
          <a:p>
            <a:pPr>
              <a:lnSpc>
                <a:spcPct val="150000"/>
              </a:lnSpc>
            </a:pPr>
            <a:r>
              <a:rPr lang="ja-JP" altLang="en-US" b="1" dirty="0"/>
              <a:t>　</a:t>
            </a:r>
            <a:r>
              <a:rPr lang="en-US" altLang="ja-JP" b="1" dirty="0"/>
              <a:t>A: </a:t>
            </a:r>
            <a:r>
              <a:rPr lang="en-US" altLang="ja-JP" dirty="0"/>
              <a:t>I want </a:t>
            </a:r>
            <a:r>
              <a:rPr lang="ja-JP" altLang="en-US" dirty="0">
                <a:highlight>
                  <a:srgbClr val="FFFF00"/>
                </a:highlight>
              </a:rPr>
              <a:t>〇〇</a:t>
            </a:r>
            <a:r>
              <a:rPr lang="en-US" altLang="ja-JP" dirty="0"/>
              <a:t>. </a:t>
            </a:r>
          </a:p>
          <a:p>
            <a:pPr>
              <a:lnSpc>
                <a:spcPct val="150000"/>
              </a:lnSpc>
            </a:pPr>
            <a:r>
              <a:rPr lang="ja-JP" altLang="en-US" b="1" dirty="0"/>
              <a:t>　</a:t>
            </a:r>
            <a:r>
              <a:rPr lang="en-US" altLang="ja-JP" b="1" dirty="0"/>
              <a:t>B: </a:t>
            </a:r>
            <a:r>
              <a:rPr lang="en-US" altLang="ja-JP" dirty="0">
                <a:highlight>
                  <a:srgbClr val="00FFFF"/>
                </a:highlight>
              </a:rPr>
              <a:t>Wow.</a:t>
            </a:r>
            <a:r>
              <a:rPr lang="ja-JP" altLang="en-US" dirty="0">
                <a:highlight>
                  <a:srgbClr val="FFFF00"/>
                </a:highlight>
              </a:rPr>
              <a:t>〇〇</a:t>
            </a:r>
            <a:r>
              <a:rPr lang="en-US" altLang="ja-JP" dirty="0">
                <a:highlight>
                  <a:srgbClr val="FFFF00"/>
                </a:highlight>
              </a:rPr>
              <a:t>?</a:t>
            </a:r>
            <a:r>
              <a:rPr lang="en-US" altLang="ja-JP" dirty="0"/>
              <a:t> What is that for?</a:t>
            </a:r>
          </a:p>
          <a:p>
            <a:pPr>
              <a:lnSpc>
                <a:spcPct val="150000"/>
              </a:lnSpc>
            </a:pPr>
            <a:r>
              <a:rPr lang="ja-JP" altLang="en-US" b="1" dirty="0"/>
              <a:t>　</a:t>
            </a:r>
            <a:r>
              <a:rPr lang="en-US" altLang="ja-JP" b="1" dirty="0"/>
              <a:t>A: </a:t>
            </a:r>
            <a:r>
              <a:rPr lang="en-US" altLang="ja-JP" dirty="0"/>
              <a:t>It is something to </a:t>
            </a:r>
            <a:r>
              <a:rPr lang="ja-JP" altLang="en-US" dirty="0">
                <a:highlight>
                  <a:srgbClr val="FFFF00"/>
                </a:highlight>
              </a:rPr>
              <a:t>〇〇</a:t>
            </a:r>
            <a:r>
              <a:rPr lang="en-US" altLang="ja-JP" dirty="0"/>
              <a:t>.</a:t>
            </a:r>
          </a:p>
          <a:p>
            <a:pPr>
              <a:lnSpc>
                <a:spcPct val="150000"/>
              </a:lnSpc>
            </a:pPr>
            <a:r>
              <a:rPr lang="ja-JP" altLang="en-US" b="1" dirty="0"/>
              <a:t>　</a:t>
            </a:r>
            <a:r>
              <a:rPr lang="en-US" altLang="ja-JP" b="1" dirty="0"/>
              <a:t>B: </a:t>
            </a:r>
            <a:r>
              <a:rPr lang="en-US" altLang="ja-JP" dirty="0">
                <a:highlight>
                  <a:srgbClr val="00FFFF"/>
                </a:highlight>
              </a:rPr>
              <a:t>That’s nice! </a:t>
            </a:r>
            <a:r>
              <a:rPr lang="en-US" altLang="ja-JP" dirty="0"/>
              <a:t>So, what do you want to do with it?</a:t>
            </a:r>
          </a:p>
          <a:p>
            <a:pPr>
              <a:lnSpc>
                <a:spcPct val="150000"/>
              </a:lnSpc>
            </a:pPr>
            <a:r>
              <a:rPr lang="ja-JP" altLang="en-US" b="1" dirty="0"/>
              <a:t>　</a:t>
            </a:r>
            <a:r>
              <a:rPr lang="en-US" altLang="ja-JP" b="1" dirty="0"/>
              <a:t>A: </a:t>
            </a:r>
            <a:r>
              <a:rPr lang="en-US" altLang="ja-JP" dirty="0"/>
              <a:t>I want to </a:t>
            </a:r>
            <a:r>
              <a:rPr lang="ja-JP" altLang="en-US" dirty="0">
                <a:highlight>
                  <a:srgbClr val="FFFF00"/>
                </a:highlight>
              </a:rPr>
              <a:t>〇〇</a:t>
            </a:r>
            <a:r>
              <a:rPr lang="en-US" altLang="ja-JP" dirty="0"/>
              <a:t>, and I want to </a:t>
            </a:r>
            <a:r>
              <a:rPr lang="ja-JP" altLang="en-US" dirty="0">
                <a:highlight>
                  <a:srgbClr val="FFFF00"/>
                </a:highlight>
              </a:rPr>
              <a:t>〇〇</a:t>
            </a:r>
            <a:r>
              <a:rPr lang="en-US" altLang="ja-JP" dirty="0"/>
              <a:t>.</a:t>
            </a:r>
          </a:p>
          <a:p>
            <a:pPr>
              <a:lnSpc>
                <a:spcPct val="150000"/>
              </a:lnSpc>
            </a:pPr>
            <a:r>
              <a:rPr lang="ja-JP" altLang="en-US" b="1" dirty="0"/>
              <a:t>　</a:t>
            </a:r>
            <a:r>
              <a:rPr lang="en-US" altLang="ja-JP" b="1" dirty="0"/>
              <a:t>B: </a:t>
            </a:r>
            <a:r>
              <a:rPr lang="en-US" altLang="ja-JP" dirty="0">
                <a:highlight>
                  <a:srgbClr val="00FFFF"/>
                </a:highlight>
              </a:rPr>
              <a:t>That’s cool!!! </a:t>
            </a:r>
          </a:p>
          <a:p>
            <a:pPr>
              <a:lnSpc>
                <a:spcPct val="150000"/>
              </a:lnSpc>
            </a:pPr>
            <a:r>
              <a:rPr lang="ja-JP" altLang="en-US" dirty="0"/>
              <a:t>　     </a:t>
            </a:r>
            <a:r>
              <a:rPr lang="ja-JP" altLang="en-US" b="1" dirty="0"/>
              <a:t>＊</a:t>
            </a:r>
            <a:r>
              <a:rPr lang="en-US" altLang="ja-JP" b="1" dirty="0"/>
              <a:t>Change your role.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en-US" altLang="ja-JP" b="1" dirty="0"/>
              <a:t>   A&amp;B:</a:t>
            </a:r>
            <a:r>
              <a:rPr lang="en-US" altLang="ja-JP" dirty="0"/>
              <a:t> Nice talking with you!</a:t>
            </a:r>
          </a:p>
          <a:p>
            <a:br>
              <a:rPr lang="en-US" altLang="ja-JP" dirty="0"/>
            </a:br>
            <a:endParaRPr lang="en-US" altLang="ja-JP" dirty="0"/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434445A7-280C-5FA8-01B2-32CBD7590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27333" y1="39250" x2="27333" y2="39250"/>
                        <a14:foregroundMark x1="27333" y1="38917" x2="26833" y2="56583"/>
                        <a14:foregroundMark x1="27333" y1="26167" x2="26250" y2="32583"/>
                        <a14:foregroundMark x1="26000" y1="55750" x2="24667" y2="82333"/>
                        <a14:foregroundMark x1="33250" y1="56000" x2="37500" y2="78000"/>
                        <a14:foregroundMark x1="35917" y1="83500" x2="35917" y2="84333"/>
                        <a14:foregroundMark x1="40750" y1="13500" x2="40750" y2="13500"/>
                        <a14:foregroundMark x1="43417" y1="12000" x2="43417" y2="12000"/>
                        <a14:foregroundMark x1="45333" y1="12000" x2="45333" y2="17833"/>
                        <a14:foregroundMark x1="45333" y1="10333" x2="45333" y2="10333"/>
                        <a14:foregroundMark x1="47167" y1="10583" x2="47750" y2="13167"/>
                        <a14:foregroundMark x1="49583" y1="13500" x2="39917" y2="23583"/>
                        <a14:foregroundMark x1="39917" y1="23583" x2="37000" y2="25333"/>
                        <a14:foregroundMark x1="36750" y1="17250" x2="36750" y2="19833"/>
                        <a14:foregroundMark x1="37000" y1="21583" x2="37000" y2="23583"/>
                        <a14:foregroundMark x1="36167" y1="25667" x2="36500" y2="27083"/>
                        <a14:foregroundMark x1="42083" y1="25083" x2="44500" y2="25083"/>
                        <a14:foregroundMark x1="59250" y1="25917" x2="49833" y2="29417"/>
                        <a14:foregroundMark x1="63833" y1="32250" x2="67000" y2="34000"/>
                        <a14:foregroundMark x1="73167" y1="23333" x2="72667" y2="27333"/>
                        <a14:foregroundMark x1="81750" y1="41500" x2="83917" y2="43833"/>
                        <a14:foregroundMark x1="83917" y1="45583" x2="83917" y2="47000"/>
                        <a14:foregroundMark x1="62750" y1="86667" x2="62250" y2="88500"/>
                        <a14:foregroundMark x1="74750" y1="89917" x2="76417" y2="89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760" y="3264899"/>
            <a:ext cx="3952240" cy="3662716"/>
          </a:xfrm>
          <a:prstGeom prst="rect">
            <a:avLst/>
          </a:prstGeom>
        </p:spPr>
      </p:pic>
      <p:pic>
        <p:nvPicPr>
          <p:cNvPr id="16" name="グラフィックス 15" descr="星 単色塗りつぶし">
            <a:extLst>
              <a:ext uri="{FF2B5EF4-FFF2-40B4-BE49-F238E27FC236}">
                <a16:creationId xmlns:a16="http://schemas.microsoft.com/office/drawing/2014/main" id="{30824203-3E8E-0F50-754D-812C3E019A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50880" y="10232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5309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D3762-916E-6D86-2C86-00F318BDA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10C4A73-FBD2-5AEF-94BE-FA8F6919ED7A}"/>
              </a:ext>
            </a:extLst>
          </p:cNvPr>
          <p:cNvSpPr txBox="1"/>
          <p:nvPr/>
        </p:nvSpPr>
        <p:spPr>
          <a:xfrm>
            <a:off x="117986" y="102324"/>
            <a:ext cx="1129726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Step 4</a:t>
            </a:r>
            <a:r>
              <a:rPr lang="ja-JP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r>
              <a:rPr lang="en-US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Step 2, Step 3</a:t>
            </a:r>
            <a:r>
              <a:rPr lang="ja-JP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で用意した情報を友達に伝えあい、得た情報をリストにまとめよう。</a:t>
            </a:r>
          </a:p>
          <a:p>
            <a:pPr algn="just">
              <a:buNone/>
            </a:pPr>
            <a:r>
              <a:rPr lang="en-US" altLang="ja-JP" sz="18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altLang="ja-JP" sz="1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A4520-5B05-A2E1-4F7A-70F05E2C0BFD}"/>
              </a:ext>
            </a:extLst>
          </p:cNvPr>
          <p:cNvSpPr/>
          <p:nvPr/>
        </p:nvSpPr>
        <p:spPr>
          <a:xfrm>
            <a:off x="558253" y="881756"/>
            <a:ext cx="9085007" cy="58739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AE5220A-F268-0A3B-83C4-10EE026AA3D7}"/>
              </a:ext>
            </a:extLst>
          </p:cNvPr>
          <p:cNvSpPr txBox="1"/>
          <p:nvPr/>
        </p:nvSpPr>
        <p:spPr>
          <a:xfrm>
            <a:off x="607413" y="849047"/>
            <a:ext cx="9370142" cy="58704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b="1" dirty="0"/>
              <a:t>Example          </a:t>
            </a:r>
            <a:r>
              <a:rPr lang="en-US" altLang="ja-JP" b="1" dirty="0">
                <a:highlight>
                  <a:srgbClr val="FFFF00"/>
                </a:highlight>
              </a:rPr>
              <a:t>Your answer</a:t>
            </a:r>
            <a:r>
              <a:rPr lang="en-US" altLang="ja-JP" b="1" dirty="0"/>
              <a:t>       </a:t>
            </a:r>
            <a:r>
              <a:rPr lang="en-US" altLang="ja-JP" b="1" dirty="0">
                <a:highlight>
                  <a:srgbClr val="00FFFF"/>
                </a:highlight>
              </a:rPr>
              <a:t>Conversation strategy</a:t>
            </a:r>
            <a:r>
              <a:rPr lang="en-US" altLang="ja-JP" b="1" dirty="0"/>
              <a:t>  </a:t>
            </a:r>
          </a:p>
          <a:p>
            <a:pPr>
              <a:lnSpc>
                <a:spcPct val="150000"/>
              </a:lnSpc>
            </a:pPr>
            <a:r>
              <a:rPr lang="en-US" altLang="ja-JP" b="1" dirty="0"/>
              <a:t>A: </a:t>
            </a:r>
            <a:r>
              <a:rPr lang="en-US" altLang="ja-JP" dirty="0"/>
              <a:t>Winner     </a:t>
            </a:r>
            <a:r>
              <a:rPr lang="en-US" altLang="ja-JP" b="1" dirty="0"/>
              <a:t>B: </a:t>
            </a:r>
            <a:r>
              <a:rPr lang="en-US" altLang="ja-JP" dirty="0"/>
              <a:t>Loser</a:t>
            </a:r>
          </a:p>
          <a:p>
            <a:pPr>
              <a:lnSpc>
                <a:spcPct val="150000"/>
              </a:lnSpc>
            </a:pPr>
            <a:r>
              <a:rPr lang="ja-JP" altLang="en-US" b="1" dirty="0"/>
              <a:t>　</a:t>
            </a:r>
            <a:r>
              <a:rPr lang="en-US" altLang="ja-JP" b="1" dirty="0"/>
              <a:t>A: </a:t>
            </a:r>
            <a:r>
              <a:rPr lang="en-US" altLang="ja-JP" dirty="0"/>
              <a:t>Hi</a:t>
            </a:r>
            <a:r>
              <a:rPr lang="ja-JP" altLang="en-US" dirty="0"/>
              <a:t> </a:t>
            </a:r>
            <a:r>
              <a:rPr lang="en-US" altLang="ja-JP" dirty="0">
                <a:highlight>
                  <a:srgbClr val="FFFF00"/>
                </a:highlight>
              </a:rPr>
              <a:t>Taiyo</a:t>
            </a:r>
            <a:r>
              <a:rPr lang="en-US" altLang="ja-JP" dirty="0"/>
              <a:t>. How are you?</a:t>
            </a:r>
          </a:p>
          <a:p>
            <a:pPr>
              <a:lnSpc>
                <a:spcPct val="150000"/>
              </a:lnSpc>
            </a:pPr>
            <a:r>
              <a:rPr lang="ja-JP" altLang="en-US" b="1" dirty="0"/>
              <a:t>　</a:t>
            </a:r>
            <a:r>
              <a:rPr lang="en-US" altLang="ja-JP" b="1" dirty="0"/>
              <a:t>B: </a:t>
            </a:r>
            <a:r>
              <a:rPr lang="en-US" altLang="ja-JP" dirty="0"/>
              <a:t>Hi </a:t>
            </a:r>
            <a:r>
              <a:rPr lang="en-US" altLang="ja-JP" dirty="0">
                <a:highlight>
                  <a:srgbClr val="FFFF00"/>
                </a:highlight>
              </a:rPr>
              <a:t>Otoka</a:t>
            </a:r>
            <a:r>
              <a:rPr lang="en-US" altLang="ja-JP" dirty="0"/>
              <a:t>. I’m good. How about you?</a:t>
            </a:r>
          </a:p>
          <a:p>
            <a:pPr>
              <a:lnSpc>
                <a:spcPct val="150000"/>
              </a:lnSpc>
            </a:pPr>
            <a:r>
              <a:rPr lang="ja-JP" altLang="en-US" b="1" dirty="0"/>
              <a:t>　</a:t>
            </a:r>
            <a:r>
              <a:rPr lang="en-US" altLang="ja-JP" b="1" dirty="0"/>
              <a:t>A: </a:t>
            </a:r>
            <a:r>
              <a:rPr lang="en-US" altLang="ja-JP" dirty="0"/>
              <a:t>I’m fine.</a:t>
            </a:r>
            <a:endParaRPr lang="en-US" altLang="ja-JP" dirty="0">
              <a:highlight>
                <a:srgbClr val="FFFF00"/>
              </a:highlight>
            </a:endParaRPr>
          </a:p>
          <a:p>
            <a:pPr>
              <a:lnSpc>
                <a:spcPct val="150000"/>
              </a:lnSpc>
            </a:pPr>
            <a:r>
              <a:rPr lang="ja-JP" altLang="en-US" b="1" dirty="0"/>
              <a:t>　</a:t>
            </a:r>
            <a:r>
              <a:rPr lang="en-US" altLang="ja-JP" b="1" dirty="0"/>
              <a:t>B: </a:t>
            </a:r>
            <a:r>
              <a:rPr lang="en-US" altLang="ja-JP" dirty="0"/>
              <a:t>So, let’s talk about our birthday presents! What do you want for your birthday?</a:t>
            </a:r>
          </a:p>
          <a:p>
            <a:pPr>
              <a:lnSpc>
                <a:spcPct val="150000"/>
              </a:lnSpc>
            </a:pPr>
            <a:r>
              <a:rPr lang="ja-JP" altLang="en-US" b="1" dirty="0"/>
              <a:t>　</a:t>
            </a:r>
            <a:r>
              <a:rPr lang="en-US" altLang="ja-JP" b="1" dirty="0"/>
              <a:t>A: </a:t>
            </a:r>
            <a:r>
              <a:rPr lang="en-US" altLang="ja-JP" dirty="0"/>
              <a:t>I want </a:t>
            </a:r>
            <a:r>
              <a:rPr lang="en-US" altLang="ja-JP" dirty="0">
                <a:highlight>
                  <a:srgbClr val="FFFF00"/>
                </a:highlight>
              </a:rPr>
              <a:t>a projector</a:t>
            </a:r>
            <a:r>
              <a:rPr lang="en-US" altLang="ja-JP" dirty="0"/>
              <a:t>. </a:t>
            </a:r>
          </a:p>
          <a:p>
            <a:pPr>
              <a:lnSpc>
                <a:spcPct val="150000"/>
              </a:lnSpc>
            </a:pPr>
            <a:r>
              <a:rPr lang="ja-JP" altLang="en-US" b="1" dirty="0"/>
              <a:t>　</a:t>
            </a:r>
            <a:r>
              <a:rPr lang="en-US" altLang="ja-JP" b="1" dirty="0"/>
              <a:t>B: </a:t>
            </a:r>
            <a:r>
              <a:rPr lang="en-US" altLang="ja-JP" b="1" dirty="0">
                <a:highlight>
                  <a:srgbClr val="FFFF00"/>
                </a:highlight>
              </a:rPr>
              <a:t>Projector?</a:t>
            </a:r>
            <a:r>
              <a:rPr lang="en-US" altLang="ja-JP" dirty="0"/>
              <a:t> What is that for?</a:t>
            </a:r>
          </a:p>
          <a:p>
            <a:pPr>
              <a:lnSpc>
                <a:spcPct val="150000"/>
              </a:lnSpc>
            </a:pPr>
            <a:r>
              <a:rPr lang="ja-JP" altLang="en-US" b="1" dirty="0"/>
              <a:t>　</a:t>
            </a:r>
            <a:r>
              <a:rPr lang="en-US" altLang="ja-JP" b="1" dirty="0"/>
              <a:t>A: </a:t>
            </a:r>
            <a:r>
              <a:rPr lang="en-US" altLang="ja-JP" dirty="0"/>
              <a:t>It is something </a:t>
            </a:r>
            <a:r>
              <a:rPr lang="en-US" altLang="ja-JP" dirty="0">
                <a:highlight>
                  <a:srgbClr val="FFFF00"/>
                </a:highlight>
              </a:rPr>
              <a:t>to watch movies on the wall</a:t>
            </a:r>
            <a:r>
              <a:rPr lang="en-US" altLang="ja-JP" dirty="0"/>
              <a:t>.</a:t>
            </a:r>
          </a:p>
          <a:p>
            <a:pPr>
              <a:lnSpc>
                <a:spcPct val="150000"/>
              </a:lnSpc>
            </a:pPr>
            <a:r>
              <a:rPr lang="ja-JP" altLang="en-US" b="1" dirty="0"/>
              <a:t>　</a:t>
            </a:r>
            <a:r>
              <a:rPr lang="en-US" altLang="ja-JP" b="1" dirty="0"/>
              <a:t>B: </a:t>
            </a:r>
            <a:r>
              <a:rPr lang="en-US" altLang="ja-JP" dirty="0">
                <a:highlight>
                  <a:srgbClr val="00FFFF"/>
                </a:highlight>
              </a:rPr>
              <a:t>That’s nice! </a:t>
            </a:r>
            <a:r>
              <a:rPr lang="en-US" altLang="ja-JP" dirty="0"/>
              <a:t>So, what do you want to do with it?</a:t>
            </a:r>
          </a:p>
          <a:p>
            <a:pPr>
              <a:lnSpc>
                <a:spcPct val="150000"/>
              </a:lnSpc>
            </a:pPr>
            <a:r>
              <a:rPr lang="ja-JP" altLang="en-US" b="1" dirty="0"/>
              <a:t>　</a:t>
            </a:r>
            <a:r>
              <a:rPr lang="en-US" altLang="ja-JP" b="1" dirty="0"/>
              <a:t>A: </a:t>
            </a:r>
            <a:r>
              <a:rPr lang="en-US" altLang="ja-JP" dirty="0"/>
              <a:t>I want </a:t>
            </a:r>
            <a:r>
              <a:rPr lang="en-US" altLang="ja-JP" dirty="0">
                <a:highlight>
                  <a:srgbClr val="FFFF00"/>
                </a:highlight>
              </a:rPr>
              <a:t>to hold a movie night, and I want to watch Disney movies</a:t>
            </a:r>
            <a:r>
              <a:rPr lang="en-US" altLang="ja-JP" dirty="0"/>
              <a:t>.</a:t>
            </a:r>
          </a:p>
          <a:p>
            <a:pPr>
              <a:lnSpc>
                <a:spcPct val="150000"/>
              </a:lnSpc>
            </a:pPr>
            <a:r>
              <a:rPr lang="ja-JP" altLang="en-US" b="1" dirty="0"/>
              <a:t>　</a:t>
            </a:r>
            <a:r>
              <a:rPr lang="en-US" altLang="ja-JP" b="1" dirty="0"/>
              <a:t>B: </a:t>
            </a:r>
            <a:r>
              <a:rPr lang="en-US" altLang="ja-JP" dirty="0">
                <a:highlight>
                  <a:srgbClr val="00FFFF"/>
                </a:highlight>
              </a:rPr>
              <a:t>That’s cool!!! </a:t>
            </a:r>
          </a:p>
          <a:p>
            <a:pPr>
              <a:lnSpc>
                <a:spcPct val="150000"/>
              </a:lnSpc>
            </a:pPr>
            <a:r>
              <a:rPr lang="ja-JP" altLang="en-US" dirty="0"/>
              <a:t>　    </a:t>
            </a:r>
            <a:br>
              <a:rPr lang="en-US" altLang="ja-JP" dirty="0"/>
            </a:br>
            <a:endParaRPr lang="en-US" altLang="ja-JP" dirty="0"/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1F3C865F-C879-6775-582A-126FCD4714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27333" y1="39250" x2="27333" y2="39250"/>
                        <a14:foregroundMark x1="27333" y1="38917" x2="26833" y2="56583"/>
                        <a14:foregroundMark x1="27333" y1="26167" x2="26250" y2="32583"/>
                        <a14:foregroundMark x1="26000" y1="55750" x2="24667" y2="82333"/>
                        <a14:foregroundMark x1="33250" y1="56000" x2="37500" y2="78000"/>
                        <a14:foregroundMark x1="35917" y1="83500" x2="35917" y2="84333"/>
                        <a14:foregroundMark x1="40750" y1="13500" x2="40750" y2="13500"/>
                        <a14:foregroundMark x1="43417" y1="12000" x2="43417" y2="12000"/>
                        <a14:foregroundMark x1="45333" y1="12000" x2="45333" y2="17833"/>
                        <a14:foregroundMark x1="45333" y1="10333" x2="45333" y2="10333"/>
                        <a14:foregroundMark x1="47167" y1="10583" x2="47750" y2="13167"/>
                        <a14:foregroundMark x1="49583" y1="13500" x2="39917" y2="23583"/>
                        <a14:foregroundMark x1="39917" y1="23583" x2="37000" y2="25333"/>
                        <a14:foregroundMark x1="36750" y1="17250" x2="36750" y2="19833"/>
                        <a14:foregroundMark x1="37000" y1="21583" x2="37000" y2="23583"/>
                        <a14:foregroundMark x1="36167" y1="25667" x2="36500" y2="27083"/>
                        <a14:foregroundMark x1="42083" y1="25083" x2="44500" y2="25083"/>
                        <a14:foregroundMark x1="59250" y1="25917" x2="49833" y2="29417"/>
                        <a14:foregroundMark x1="63833" y1="32250" x2="67000" y2="34000"/>
                        <a14:foregroundMark x1="73167" y1="23333" x2="72667" y2="27333"/>
                        <a14:foregroundMark x1="81750" y1="41500" x2="83917" y2="43833"/>
                        <a14:foregroundMark x1="83917" y1="45583" x2="83917" y2="47000"/>
                        <a14:foregroundMark x1="62750" y1="86667" x2="62250" y2="88500"/>
                        <a14:foregroundMark x1="74750" y1="89917" x2="76417" y2="89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760" y="3264899"/>
            <a:ext cx="3952240" cy="3662716"/>
          </a:xfrm>
          <a:prstGeom prst="rect">
            <a:avLst/>
          </a:prstGeom>
        </p:spPr>
      </p:pic>
      <p:pic>
        <p:nvPicPr>
          <p:cNvPr id="16" name="グラフィックス 15" descr="星 単色塗りつぶし">
            <a:extLst>
              <a:ext uri="{FF2B5EF4-FFF2-40B4-BE49-F238E27FC236}">
                <a16:creationId xmlns:a16="http://schemas.microsoft.com/office/drawing/2014/main" id="{F6239575-CE5D-0C31-7757-2E0D500373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50880" y="10232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046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DBF76-04B3-D781-DC0D-A8A902650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69BCC39-DF36-3AAA-EA86-C1EE38DA429A}"/>
              </a:ext>
            </a:extLst>
          </p:cNvPr>
          <p:cNvSpPr txBox="1"/>
          <p:nvPr/>
        </p:nvSpPr>
        <p:spPr>
          <a:xfrm>
            <a:off x="117986" y="102324"/>
            <a:ext cx="1129726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Step 4</a:t>
            </a:r>
            <a:r>
              <a:rPr lang="ja-JP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r>
              <a:rPr lang="en-US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Step 2, Step 3</a:t>
            </a:r>
            <a:r>
              <a:rPr lang="ja-JP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で用意した情報を友達に伝えあい、得た情報をリストにまとめよう。</a:t>
            </a:r>
          </a:p>
          <a:p>
            <a:pPr algn="just">
              <a:buNone/>
            </a:pPr>
            <a:r>
              <a:rPr lang="en-US" altLang="ja-JP" sz="18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altLang="ja-JP" sz="1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C4CF6E45-431D-25D2-F7A8-3985F9F35A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27333" y1="39250" x2="27333" y2="39250"/>
                        <a14:foregroundMark x1="27333" y1="38917" x2="26833" y2="56583"/>
                        <a14:foregroundMark x1="27333" y1="26167" x2="26250" y2="32583"/>
                        <a14:foregroundMark x1="26000" y1="55750" x2="24667" y2="82333"/>
                        <a14:foregroundMark x1="33250" y1="56000" x2="37500" y2="78000"/>
                        <a14:foregroundMark x1="35917" y1="83500" x2="35917" y2="84333"/>
                        <a14:foregroundMark x1="40750" y1="13500" x2="40750" y2="13500"/>
                        <a14:foregroundMark x1="43417" y1="12000" x2="43417" y2="12000"/>
                        <a14:foregroundMark x1="45333" y1="12000" x2="45333" y2="17833"/>
                        <a14:foregroundMark x1="45333" y1="10333" x2="45333" y2="10333"/>
                        <a14:foregroundMark x1="47167" y1="10583" x2="47750" y2="13167"/>
                        <a14:foregroundMark x1="49583" y1="13500" x2="39917" y2="23583"/>
                        <a14:foregroundMark x1="39917" y1="23583" x2="37000" y2="25333"/>
                        <a14:foregroundMark x1="36750" y1="17250" x2="36750" y2="19833"/>
                        <a14:foregroundMark x1="37000" y1="21583" x2="37000" y2="23583"/>
                        <a14:foregroundMark x1="36167" y1="25667" x2="36500" y2="27083"/>
                        <a14:foregroundMark x1="42083" y1="25083" x2="44500" y2="25083"/>
                        <a14:foregroundMark x1="59250" y1="25917" x2="49833" y2="29417"/>
                        <a14:foregroundMark x1="63833" y1="32250" x2="67000" y2="34000"/>
                        <a14:foregroundMark x1="73167" y1="23333" x2="72667" y2="27333"/>
                        <a14:foregroundMark x1="81750" y1="41500" x2="83917" y2="43833"/>
                        <a14:foregroundMark x1="83917" y1="45583" x2="83917" y2="47000"/>
                        <a14:foregroundMark x1="62750" y1="86667" x2="62250" y2="88500"/>
                        <a14:foregroundMark x1="74750" y1="89917" x2="76417" y2="89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760" y="3264899"/>
            <a:ext cx="3952240" cy="3662716"/>
          </a:xfrm>
          <a:prstGeom prst="rect">
            <a:avLst/>
          </a:prstGeom>
        </p:spPr>
      </p:pic>
      <p:pic>
        <p:nvPicPr>
          <p:cNvPr id="16" name="グラフィックス 15" descr="星 単色塗りつぶし">
            <a:extLst>
              <a:ext uri="{FF2B5EF4-FFF2-40B4-BE49-F238E27FC236}">
                <a16:creationId xmlns:a16="http://schemas.microsoft.com/office/drawing/2014/main" id="{F53C80FB-1B55-CAB3-7CCD-806C82E4B6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50880" y="102324"/>
            <a:ext cx="914400" cy="9144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3B53D76-2466-CB50-2753-A2089933A92B}"/>
              </a:ext>
            </a:extLst>
          </p:cNvPr>
          <p:cNvSpPr/>
          <p:nvPr/>
        </p:nvSpPr>
        <p:spPr>
          <a:xfrm>
            <a:off x="519880" y="1240257"/>
            <a:ext cx="9409471" cy="2337553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＜</a:t>
            </a:r>
            <a:r>
              <a:rPr kumimoji="1" lang="en-AU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Communication Strategies</a:t>
            </a:r>
            <a:r>
              <a:rPr kumimoji="1" lang="ja-JP" alt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＞</a:t>
            </a:r>
            <a:endParaRPr kumimoji="1" lang="en-AU" altLang="ja-JP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丸ｺﾞｼｯｸM-PRO" panose="020F0600000000000000" pitchFamily="50" charset="-128"/>
              <a:ea typeface="HG丸ｺﾞｼｯｸM-PRO" panose="020F0600000000000000" pitchFamily="50" charset="-128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間をつなぐ（えーと。あの～。）</a:t>
            </a:r>
            <a:r>
              <a:rPr kumimoji="1" lang="en-AU" altLang="ja-JP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Well…  Um…</a:t>
            </a:r>
            <a:r>
              <a:rPr kumimoji="1" lang="ja-JP" altLang="en-A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　</a:t>
            </a:r>
            <a:r>
              <a:rPr kumimoji="1" lang="en-AU" altLang="ja-JP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Uh…  Hmm…  Let's see.</a:t>
            </a:r>
            <a:endParaRPr kumimoji="1" lang="en-AU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丸ｺﾞｼｯｸM-PRO" panose="020F0600000000000000" pitchFamily="50" charset="-128"/>
              <a:ea typeface="HG丸ｺﾞｼｯｸM-PRO" panose="020F0600000000000000" pitchFamily="50" charset="-128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相手の言ったことを確かめる（シャドーイング）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（例）</a:t>
            </a:r>
            <a:r>
              <a:rPr kumimoji="1" lang="en-AU" altLang="ja-JP" sz="16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When</a:t>
            </a:r>
            <a:r>
              <a:rPr kumimoji="1" lang="en-AU" altLang="ja-JP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 do you study? →</a:t>
            </a:r>
            <a:r>
              <a:rPr kumimoji="1" lang="en-AU" altLang="ja-JP" sz="16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When</a:t>
            </a:r>
            <a:r>
              <a:rPr kumimoji="1" lang="en-AU" altLang="ja-JP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?</a:t>
            </a:r>
            <a:endParaRPr kumimoji="1" lang="en-AU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丸ｺﾞｼｯｸM-PRO" panose="020F0600000000000000" pitchFamily="50" charset="-128"/>
              <a:ea typeface="HG丸ｺﾞｼｯｸM-PRO" panose="020F0600000000000000" pitchFamily="50" charset="-128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相手の言ったことにうなずく（ええ。うんうん。そのとおり。）</a:t>
            </a:r>
            <a:r>
              <a:rPr kumimoji="1" lang="en-AU" altLang="ja-JP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Yes. Uh-huh. That's right.</a:t>
            </a:r>
            <a:endParaRPr kumimoji="1" lang="en-AU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丸ｺﾞｼｯｸM-PRO" panose="020F0600000000000000" pitchFamily="50" charset="-128"/>
              <a:ea typeface="HG丸ｺﾞｼｯｸM-PRO" panose="020F0600000000000000" pitchFamily="50" charset="-128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驚きをつたえる（え、本当に？わぁ、すごいね！）</a:t>
            </a:r>
            <a:r>
              <a:rPr kumimoji="1" lang="en-AU" altLang="ja-JP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Oh, really? Wow! </a:t>
            </a:r>
            <a:endParaRPr kumimoji="1" lang="en-AU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丸ｺﾞｼｯｸM-PRO" panose="020F0600000000000000" pitchFamily="50" charset="-128"/>
              <a:ea typeface="HG丸ｺﾞｼｯｸM-PRO" panose="020F0600000000000000" pitchFamily="50" charset="-128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興味を示す（私も。おもしろいね。いいね。）</a:t>
            </a:r>
            <a:r>
              <a:rPr kumimoji="1" lang="en-AU" altLang="ja-JP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Me, too! That's interesting! That's great!</a:t>
            </a:r>
            <a:endParaRPr kumimoji="1" lang="en-AU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丸ｺﾞｼｯｸM-PRO" panose="020F0600000000000000" pitchFamily="50" charset="-128"/>
              <a:ea typeface="HG丸ｺﾞｼｯｸM-PRO" panose="020F06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7967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48D8E-5DA3-B0C2-5402-1E7511059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>
            <a:extLst>
              <a:ext uri="{FF2B5EF4-FFF2-40B4-BE49-F238E27FC236}">
                <a16:creationId xmlns:a16="http://schemas.microsoft.com/office/drawing/2014/main" id="{4EE2D66A-4D45-7C34-8D2F-F4283692C0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186" y="0"/>
            <a:ext cx="3054814" cy="2831032"/>
          </a:xfrm>
          <a:prstGeom prst="rect">
            <a:avLst/>
          </a:prstGeom>
        </p:spPr>
      </p:pic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2F1FB9C8-B343-4511-B1BD-F75D6DAE86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66613"/>
              </p:ext>
            </p:extLst>
          </p:nvPr>
        </p:nvGraphicFramePr>
        <p:xfrm>
          <a:off x="0" y="883920"/>
          <a:ext cx="12192000" cy="605536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1711971635"/>
                    </a:ext>
                  </a:extLst>
                </a:gridCol>
              </a:tblGrid>
              <a:tr h="1209040">
                <a:tc>
                  <a:txBody>
                    <a:bodyPr/>
                    <a:lstStyle/>
                    <a:p>
                      <a:pPr algn="l"/>
                      <a:r>
                        <a:rPr lang="ja-JP" altLang="en-US" sz="2000" kern="100" dirty="0">
                          <a:effectLst/>
                          <a:highlight>
                            <a:srgbClr val="FFFF00"/>
                          </a:highlight>
                        </a:rPr>
                        <a:t>流暢さ</a:t>
                      </a:r>
                      <a:r>
                        <a:rPr lang="en-US" sz="2000" kern="100" dirty="0">
                          <a:effectLst/>
                        </a:rPr>
                        <a:t> </a:t>
                      </a:r>
                      <a:endParaRPr lang="ja-JP" sz="2000" kern="100" dirty="0">
                        <a:effectLst/>
                      </a:endParaRPr>
                    </a:p>
                    <a:p>
                      <a:pPr algn="l"/>
                      <a:endParaRPr lang="en-US" sz="2000" kern="100" dirty="0">
                        <a:effectLst/>
                      </a:endParaRPr>
                    </a:p>
                    <a:p>
                      <a:pPr algn="l"/>
                      <a:r>
                        <a:rPr lang="ja-JP" altLang="en-US" sz="2000" kern="100" dirty="0">
                          <a:effectLst/>
                        </a:rPr>
                        <a:t>ワークシート</a:t>
                      </a:r>
                      <a:r>
                        <a:rPr lang="ja-JP" sz="2000" kern="100" dirty="0">
                          <a:effectLst/>
                        </a:rPr>
                        <a:t>を見ずに</a:t>
                      </a:r>
                      <a:r>
                        <a:rPr lang="en-US" altLang="ja-JP" sz="2000" kern="100" dirty="0">
                          <a:effectLst/>
                        </a:rPr>
                        <a:t>3</a:t>
                      </a:r>
                      <a:r>
                        <a:rPr lang="ja-JP" sz="2000" kern="100" dirty="0">
                          <a:effectLst/>
                        </a:rPr>
                        <a:t>分間自然な会話ができた</a:t>
                      </a:r>
                      <a:endParaRPr lang="ja-JP" sz="2000" kern="100" dirty="0">
                        <a:effectLst/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4172" marR="54172" marT="0" marB="0"/>
                </a:tc>
                <a:extLst>
                  <a:ext uri="{0D108BD9-81ED-4DB2-BD59-A6C34878D82A}">
                    <a16:rowId xmlns:a16="http://schemas.microsoft.com/office/drawing/2014/main" val="1892243159"/>
                  </a:ext>
                </a:extLst>
              </a:tr>
              <a:tr h="1209040">
                <a:tc>
                  <a:txBody>
                    <a:bodyPr/>
                    <a:lstStyle/>
                    <a:p>
                      <a:pPr algn="l"/>
                      <a:r>
                        <a:rPr lang="ja-JP" altLang="en-US" sz="2000" kern="100" dirty="0">
                          <a:effectLst/>
                          <a:highlight>
                            <a:srgbClr val="FFFF00"/>
                          </a:highlight>
                        </a:rPr>
                        <a:t>やりとり</a:t>
                      </a:r>
                      <a:endParaRPr lang="en-US" sz="2000" kern="100" dirty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algn="l"/>
                      <a:endParaRPr lang="en-US" sz="2000" kern="100" dirty="0">
                        <a:effectLst/>
                      </a:endParaRPr>
                    </a:p>
                    <a:p>
                      <a:pPr algn="l"/>
                      <a:r>
                        <a:rPr lang="en-US" sz="2000" kern="100" dirty="0">
                          <a:effectLst/>
                        </a:rPr>
                        <a:t>Communication</a:t>
                      </a:r>
                      <a:r>
                        <a:rPr lang="ja-JP" sz="2000" kern="100" dirty="0">
                          <a:effectLst/>
                        </a:rPr>
                        <a:t>　</a:t>
                      </a:r>
                      <a:r>
                        <a:rPr lang="en-US" sz="2000" kern="100" dirty="0">
                          <a:effectLst/>
                        </a:rPr>
                        <a:t>strategy </a:t>
                      </a:r>
                      <a:r>
                        <a:rPr lang="ja-JP" sz="2000" kern="100" dirty="0">
                          <a:effectLst/>
                        </a:rPr>
                        <a:t>や　</a:t>
                      </a:r>
                      <a:r>
                        <a:rPr lang="en-US" sz="2000" kern="100" dirty="0">
                          <a:effectLst/>
                        </a:rPr>
                        <a:t>Follow-up question</a:t>
                      </a:r>
                      <a:r>
                        <a:rPr lang="ja-JP" sz="2000" kern="100" dirty="0">
                          <a:effectLst/>
                        </a:rPr>
                        <a:t>を効果的に使って自然な会話の流れを作ることができた。</a:t>
                      </a:r>
                      <a:endParaRPr lang="ja-JP" sz="2000" kern="100" dirty="0">
                        <a:effectLst/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4172" marR="54172" marT="0" marB="0"/>
                </a:tc>
                <a:extLst>
                  <a:ext uri="{0D108BD9-81ED-4DB2-BD59-A6C34878D82A}">
                    <a16:rowId xmlns:a16="http://schemas.microsoft.com/office/drawing/2014/main" val="955474956"/>
                  </a:ext>
                </a:extLst>
              </a:tr>
              <a:tr h="1209040">
                <a:tc>
                  <a:txBody>
                    <a:bodyPr/>
                    <a:lstStyle/>
                    <a:p>
                      <a:pPr algn="l"/>
                      <a:r>
                        <a:rPr lang="ja-JP" altLang="en-US" sz="2000" kern="100" dirty="0">
                          <a:effectLst/>
                          <a:highlight>
                            <a:srgbClr val="FFFF00"/>
                          </a:highlight>
                        </a:rPr>
                        <a:t>言語材料の活用</a:t>
                      </a:r>
                      <a:endParaRPr lang="en-US" altLang="ja-JP" sz="2000" kern="100" dirty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algn="l"/>
                      <a:endParaRPr lang="en-US" altLang="ja-JP" sz="2000" kern="100" dirty="0">
                        <a:effectLst/>
                      </a:endParaRPr>
                    </a:p>
                    <a:p>
                      <a:pPr algn="l"/>
                      <a:r>
                        <a:rPr lang="ja-JP" sz="2000" kern="100" dirty="0">
                          <a:effectLst/>
                        </a:rPr>
                        <a:t>既習の文法事項を十分に理解し、</a:t>
                      </a:r>
                      <a:r>
                        <a:rPr lang="ja-JP" altLang="en-US" sz="2000" kern="100" dirty="0">
                          <a:effectLst/>
                        </a:rPr>
                        <a:t>いろいろな表現を</a:t>
                      </a:r>
                      <a:r>
                        <a:rPr lang="ja-JP" sz="2000" kern="100" dirty="0">
                          <a:effectLst/>
                        </a:rPr>
                        <a:t>会話の中で正しく活用することができていた。</a:t>
                      </a:r>
                      <a:endParaRPr lang="ja-JP" sz="2000" kern="100" dirty="0">
                        <a:effectLst/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4172" marR="54172" marT="0" marB="0"/>
                </a:tc>
                <a:extLst>
                  <a:ext uri="{0D108BD9-81ED-4DB2-BD59-A6C34878D82A}">
                    <a16:rowId xmlns:a16="http://schemas.microsoft.com/office/drawing/2014/main" val="1145702254"/>
                  </a:ext>
                </a:extLst>
              </a:tr>
              <a:tr h="1209040">
                <a:tc>
                  <a:txBody>
                    <a:bodyPr/>
                    <a:lstStyle/>
                    <a:p>
                      <a:pPr algn="l"/>
                      <a:r>
                        <a:rPr lang="ja-JP" altLang="en-US" sz="2000" kern="100" dirty="0">
                          <a:effectLst/>
                          <a:highlight>
                            <a:srgbClr val="FFFF00"/>
                          </a:highlight>
                        </a:rPr>
                        <a:t>声の大きさ、アイコンタクト</a:t>
                      </a:r>
                      <a:endParaRPr lang="en-US" altLang="ja-JP" sz="2000" kern="100" dirty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algn="l"/>
                      <a:endParaRPr lang="en-US" altLang="ja-JP" sz="2000" kern="100" dirty="0">
                        <a:effectLst/>
                      </a:endParaRPr>
                    </a:p>
                    <a:p>
                      <a:pPr algn="l"/>
                      <a:r>
                        <a:rPr kumimoji="1" lang="ja-JP" altLang="ja-JP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はっきりと聞こえやすい声の大きさで</a:t>
                      </a:r>
                      <a:r>
                        <a:rPr kumimoji="1" lang="en-US" altLang="ja-JP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kumimoji="1" lang="ja-JP" altLang="ja-JP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アイコンタクトをしながら自然な笑顔で話すことができていた。</a:t>
                      </a:r>
                      <a:endParaRPr lang="ja-JP" sz="2000" kern="100" dirty="0">
                        <a:effectLst/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4172" marR="54172" marT="0" marB="0"/>
                </a:tc>
                <a:extLst>
                  <a:ext uri="{0D108BD9-81ED-4DB2-BD59-A6C34878D82A}">
                    <a16:rowId xmlns:a16="http://schemas.microsoft.com/office/drawing/2014/main" val="1340259890"/>
                  </a:ext>
                </a:extLst>
              </a:tr>
              <a:tr h="1209040">
                <a:tc>
                  <a:txBody>
                    <a:bodyPr/>
                    <a:lstStyle/>
                    <a:p>
                      <a:pPr algn="l"/>
                      <a:r>
                        <a:rPr lang="ja-JP" altLang="en-US" sz="2000" kern="100" dirty="0">
                          <a:effectLst/>
                          <a:highlight>
                            <a:srgbClr val="FFFF00"/>
                          </a:highlight>
                        </a:rPr>
                        <a:t>発音</a:t>
                      </a:r>
                      <a:endParaRPr lang="en-US" altLang="ja-JP" sz="2000" kern="100" dirty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algn="l"/>
                      <a:endParaRPr lang="en-US" altLang="ja-JP" sz="2000" kern="100" dirty="0">
                        <a:effectLst/>
                      </a:endParaRPr>
                    </a:p>
                    <a:p>
                      <a:pPr algn="l"/>
                      <a:r>
                        <a:rPr kumimoji="1" lang="ja-JP" altLang="ja-JP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ネイティブに近い英語らしい発音、イントネーション、アクセントを心がけることができていた。</a:t>
                      </a:r>
                      <a:endParaRPr lang="ja-JP" sz="2000" kern="100" dirty="0">
                        <a:effectLst/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4172" marR="54172" marT="0" marB="0"/>
                </a:tc>
                <a:extLst>
                  <a:ext uri="{0D108BD9-81ED-4DB2-BD59-A6C34878D82A}">
                    <a16:rowId xmlns:a16="http://schemas.microsoft.com/office/drawing/2014/main" val="575768831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F5EFAAD-25BA-848D-3DCB-0FCF480BD8EC}"/>
              </a:ext>
            </a:extLst>
          </p:cNvPr>
          <p:cNvSpPr txBox="1"/>
          <p:nvPr/>
        </p:nvSpPr>
        <p:spPr>
          <a:xfrm>
            <a:off x="152400" y="91440"/>
            <a:ext cx="30364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b="1" dirty="0"/>
              <a:t>Speaking Test</a:t>
            </a:r>
            <a:endParaRPr kumimoji="1" lang="ja-JP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513808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DBACA-4360-F26B-AA39-D495918A6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BA2E565-8971-95D0-102B-0015083F39CE}"/>
              </a:ext>
            </a:extLst>
          </p:cNvPr>
          <p:cNvSpPr txBox="1"/>
          <p:nvPr/>
        </p:nvSpPr>
        <p:spPr>
          <a:xfrm>
            <a:off x="117986" y="102324"/>
            <a:ext cx="1129726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Step 4</a:t>
            </a:r>
            <a:r>
              <a:rPr lang="ja-JP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r>
              <a:rPr lang="en-US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Step 2, Step 3</a:t>
            </a:r>
            <a:r>
              <a:rPr lang="ja-JP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で用意した情報を友達に伝えあい、得た情報をリストにまとめよう。</a:t>
            </a:r>
          </a:p>
          <a:p>
            <a:pPr algn="just">
              <a:buNone/>
            </a:pPr>
            <a:r>
              <a:rPr lang="en-US" altLang="ja-JP" sz="18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altLang="ja-JP" sz="1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3F78313E-440B-8CF2-2137-F37210072D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264117"/>
              </p:ext>
            </p:extLst>
          </p:nvPr>
        </p:nvGraphicFramePr>
        <p:xfrm>
          <a:off x="511277" y="928242"/>
          <a:ext cx="11297264" cy="5472558"/>
        </p:xfrm>
        <a:graphic>
          <a:graphicData uri="http://schemas.openxmlformats.org/drawingml/2006/table">
            <a:tbl>
              <a:tblPr firstRow="1" firstCol="1" bandRow="1"/>
              <a:tblGrid>
                <a:gridCol w="2028723">
                  <a:extLst>
                    <a:ext uri="{9D8B030D-6E8A-4147-A177-3AD203B41FA5}">
                      <a16:colId xmlns:a16="http://schemas.microsoft.com/office/drawing/2014/main" val="3998540523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3005039509"/>
                    </a:ext>
                  </a:extLst>
                </a:gridCol>
                <a:gridCol w="3281680">
                  <a:extLst>
                    <a:ext uri="{9D8B030D-6E8A-4147-A177-3AD203B41FA5}">
                      <a16:colId xmlns:a16="http://schemas.microsoft.com/office/drawing/2014/main" val="3647172555"/>
                    </a:ext>
                  </a:extLst>
                </a:gridCol>
                <a:gridCol w="3426541">
                  <a:extLst>
                    <a:ext uri="{9D8B030D-6E8A-4147-A177-3AD203B41FA5}">
                      <a16:colId xmlns:a16="http://schemas.microsoft.com/office/drawing/2014/main" val="176944489"/>
                    </a:ext>
                  </a:extLst>
                </a:gridCol>
              </a:tblGrid>
              <a:tr h="9697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Friend’s</a:t>
                      </a: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name</a:t>
                      </a:r>
                      <a:endParaRPr 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What does he/she want?</a:t>
                      </a:r>
                      <a:endParaRPr 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What is that for?</a:t>
                      </a:r>
                      <a:endParaRPr 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What does he/she want to do with it?</a:t>
                      </a:r>
                      <a:endParaRPr 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6008587"/>
                  </a:ext>
                </a:extLst>
              </a:tr>
              <a:tr h="1517612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Otoka </a:t>
                      </a:r>
                      <a:endParaRPr lang="ja-JP" sz="32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Projector</a:t>
                      </a:r>
                      <a:endParaRPr lang="ja-JP" sz="32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It’s something to watch a movie on the wall.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He wants to hold a movie night.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He wants to watch Disney movies.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3994873"/>
                  </a:ext>
                </a:extLst>
              </a:tr>
              <a:tr h="1517612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05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05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05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05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8053449"/>
                  </a:ext>
                </a:extLst>
              </a:tr>
              <a:tr h="146755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050" kern="10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050" kern="10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050" kern="10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05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31567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7294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195C6-A0AE-891A-51D6-C5020D6E6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4D1517B-1A3E-CECF-0954-FB1CB7CF0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0709" y="2418734"/>
            <a:ext cx="4111291" cy="2740861"/>
          </a:xfrm>
          <a:prstGeom prst="rect">
            <a:avLst/>
          </a:prstGeom>
        </p:spPr>
      </p:pic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53EFC3B9-E61B-361D-69AD-9ADB8E9178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3799221"/>
              </p:ext>
            </p:extLst>
          </p:nvPr>
        </p:nvGraphicFramePr>
        <p:xfrm>
          <a:off x="0" y="860771"/>
          <a:ext cx="12192000" cy="7745129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1711971635"/>
                    </a:ext>
                  </a:extLst>
                </a:gridCol>
              </a:tblGrid>
              <a:tr h="1764633">
                <a:tc>
                  <a:txBody>
                    <a:bodyPr/>
                    <a:lstStyle/>
                    <a:p>
                      <a:pPr algn="l"/>
                      <a:r>
                        <a:rPr lang="ja-JP" altLang="en-US" sz="2000" kern="100" dirty="0">
                          <a:effectLst/>
                          <a:highlight>
                            <a:srgbClr val="FFFF00"/>
                          </a:highlight>
                        </a:rPr>
                        <a:t>内容</a:t>
                      </a:r>
                      <a:r>
                        <a:rPr lang="en-US" sz="2000" kern="100" dirty="0">
                          <a:effectLst/>
                        </a:rPr>
                        <a:t> </a:t>
                      </a:r>
                    </a:p>
                    <a:p>
                      <a:pPr algn="l"/>
                      <a:endParaRPr lang="ja-JP" sz="2000" kern="100" dirty="0">
                        <a:effectLst/>
                      </a:endParaRPr>
                    </a:p>
                    <a:p>
                      <a:pPr algn="l"/>
                      <a:r>
                        <a:rPr lang="en-US" altLang="ja-JP" sz="2000" kern="100" dirty="0">
                          <a:effectLst/>
                        </a:rPr>
                        <a:t>Model dialog</a:t>
                      </a:r>
                      <a:r>
                        <a:rPr lang="ja-JP" altLang="en-US" sz="2000" kern="100" dirty="0">
                          <a:effectLst/>
                        </a:rPr>
                        <a:t>以外の文も使い、自分で考えたオリジナルの英文をたくさん入れて、とても個性的な内容になっている。</a:t>
                      </a:r>
                      <a:endParaRPr lang="en-US" altLang="ja-JP" sz="2000" kern="100" dirty="0">
                        <a:effectLst/>
                      </a:endParaRPr>
                    </a:p>
                    <a:p>
                      <a:pPr algn="l"/>
                      <a:endParaRPr lang="ja-JP" altLang="en-US" sz="2000" kern="100" dirty="0">
                        <a:effectLst/>
                      </a:endParaRPr>
                    </a:p>
                    <a:p>
                      <a:pPr algn="l"/>
                      <a:r>
                        <a:rPr lang="ja-JP" altLang="en-US" sz="2000" kern="100" dirty="0">
                          <a:effectLst/>
                        </a:rPr>
                        <a:t>構成にまとまりがあり、文の流れもスムーズで分かりやすい内容になっている</a:t>
                      </a:r>
                    </a:p>
                    <a:p>
                      <a:pPr algn="l"/>
                      <a:endParaRPr lang="ja-JP" sz="2000" kern="100" dirty="0">
                        <a:effectLst/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4172" marR="54172" marT="0" marB="0"/>
                </a:tc>
                <a:extLst>
                  <a:ext uri="{0D108BD9-81ED-4DB2-BD59-A6C34878D82A}">
                    <a16:rowId xmlns:a16="http://schemas.microsoft.com/office/drawing/2014/main" val="1892243159"/>
                  </a:ext>
                </a:extLst>
              </a:tr>
              <a:tr h="1411706">
                <a:tc>
                  <a:txBody>
                    <a:bodyPr/>
                    <a:lstStyle/>
                    <a:p>
                      <a:pPr algn="l"/>
                      <a:r>
                        <a:rPr lang="ja-JP" altLang="en-US" sz="2000" kern="100" dirty="0">
                          <a:effectLst/>
                          <a:highlight>
                            <a:srgbClr val="FFFF00"/>
                          </a:highlight>
                        </a:rPr>
                        <a:t>語数</a:t>
                      </a:r>
                      <a:endParaRPr lang="en-US" sz="2000" kern="100" dirty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algn="l"/>
                      <a:r>
                        <a:rPr lang="en-US" altLang="ja-JP" sz="2000" kern="100" dirty="0">
                          <a:effectLst/>
                        </a:rPr>
                        <a:t>150</a:t>
                      </a:r>
                      <a:r>
                        <a:rPr lang="ja-JP" altLang="en-US" sz="2000" kern="100" dirty="0">
                          <a:effectLst/>
                        </a:rPr>
                        <a:t>字以上 </a:t>
                      </a:r>
                      <a:r>
                        <a:rPr lang="en-US" altLang="ja-JP" sz="2000" kern="100" dirty="0">
                          <a:effectLst/>
                        </a:rPr>
                        <a:t>(3)</a:t>
                      </a:r>
                      <a:r>
                        <a:rPr lang="ja-JP" altLang="en-US" sz="2000" kern="100" dirty="0">
                          <a:effectLst/>
                        </a:rPr>
                        <a:t>　　　</a:t>
                      </a:r>
                      <a:r>
                        <a:rPr lang="en-US" altLang="ja-JP" sz="2000" kern="100" dirty="0">
                          <a:effectLst/>
                        </a:rPr>
                        <a:t>100</a:t>
                      </a:r>
                      <a:r>
                        <a:rPr lang="ja-JP" altLang="en-US" sz="2000" kern="100" dirty="0">
                          <a:effectLst/>
                        </a:rPr>
                        <a:t>字以上 </a:t>
                      </a:r>
                      <a:r>
                        <a:rPr lang="en-US" altLang="ja-JP" sz="2000" kern="100" dirty="0">
                          <a:effectLst/>
                        </a:rPr>
                        <a:t>(2)</a:t>
                      </a:r>
                      <a:r>
                        <a:rPr lang="ja-JP" altLang="en-US" sz="2000" kern="100" dirty="0">
                          <a:effectLst/>
                        </a:rPr>
                        <a:t>　　　</a:t>
                      </a:r>
                      <a:r>
                        <a:rPr lang="en-US" altLang="ja-JP" sz="2000" kern="100" dirty="0">
                          <a:effectLst/>
                        </a:rPr>
                        <a:t>70</a:t>
                      </a:r>
                      <a:r>
                        <a:rPr lang="ja-JP" altLang="en-US" sz="2000" kern="100" dirty="0">
                          <a:effectLst/>
                        </a:rPr>
                        <a:t>字以下 </a:t>
                      </a:r>
                      <a:r>
                        <a:rPr lang="en-US" altLang="ja-JP" sz="2000" kern="100" dirty="0">
                          <a:effectLst/>
                        </a:rPr>
                        <a:t>(1)</a:t>
                      </a:r>
                    </a:p>
                  </a:txBody>
                  <a:tcPr marL="54172" marR="54172" marT="0" marB="0"/>
                </a:tc>
                <a:extLst>
                  <a:ext uri="{0D108BD9-81ED-4DB2-BD59-A6C34878D82A}">
                    <a16:rowId xmlns:a16="http://schemas.microsoft.com/office/drawing/2014/main" val="955474956"/>
                  </a:ext>
                </a:extLst>
              </a:tr>
              <a:tr h="1399941">
                <a:tc>
                  <a:txBody>
                    <a:bodyPr/>
                    <a:lstStyle/>
                    <a:p>
                      <a:pPr algn="l"/>
                      <a:r>
                        <a:rPr lang="ja-JP" altLang="en-US" sz="2000" kern="100" dirty="0">
                          <a:effectLst/>
                          <a:highlight>
                            <a:srgbClr val="FFFF00"/>
                          </a:highlight>
                        </a:rPr>
                        <a:t>言語材料の活用</a:t>
                      </a:r>
                      <a:endParaRPr lang="en-US" altLang="ja-JP" sz="2000" kern="100" dirty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algn="l"/>
                      <a:endParaRPr lang="en-US" altLang="ja-JP" sz="2000" kern="100" dirty="0">
                        <a:effectLst/>
                      </a:endParaRPr>
                    </a:p>
                    <a:p>
                      <a:pPr algn="l"/>
                      <a:r>
                        <a:rPr lang="ja-JP" sz="2000" kern="100" dirty="0">
                          <a:effectLst/>
                        </a:rPr>
                        <a:t>既習の文法事項を十分に理解し、</a:t>
                      </a:r>
                      <a:r>
                        <a:rPr kumimoji="1" lang="ja-JP" altLang="ja-JP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いろいろな表現を</a:t>
                      </a:r>
                      <a:r>
                        <a:rPr kumimoji="1" lang="en-US" altLang="ja-JP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 Essay</a:t>
                      </a:r>
                      <a:r>
                        <a:rPr kumimoji="1" lang="ja-JP" altLang="ja-JP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の中で正しく活用することができていた。</a:t>
                      </a:r>
                      <a:endParaRPr lang="ja-JP" sz="2000" kern="100" dirty="0">
                        <a:effectLst/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4172" marR="54172" marT="0" marB="0"/>
                </a:tc>
                <a:extLst>
                  <a:ext uri="{0D108BD9-81ED-4DB2-BD59-A6C34878D82A}">
                    <a16:rowId xmlns:a16="http://schemas.microsoft.com/office/drawing/2014/main" val="1145702254"/>
                  </a:ext>
                </a:extLst>
              </a:tr>
              <a:tr h="1399941">
                <a:tc>
                  <a:txBody>
                    <a:bodyPr/>
                    <a:lstStyle/>
                    <a:p>
                      <a:pPr algn="l"/>
                      <a:r>
                        <a:rPr lang="ja-JP" altLang="en-US" sz="2000" kern="100" dirty="0">
                          <a:effectLst/>
                          <a:highlight>
                            <a:srgbClr val="FFFF00"/>
                          </a:highlight>
                        </a:rPr>
                        <a:t>丁寧さ</a:t>
                      </a:r>
                      <a:endParaRPr lang="en-US" altLang="ja-JP" sz="2000" kern="100" dirty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algn="l"/>
                      <a:endParaRPr lang="en-US" altLang="ja-JP" sz="2000" kern="100" dirty="0">
                        <a:effectLst/>
                      </a:endParaRPr>
                    </a:p>
                    <a:p>
                      <a:pPr algn="l"/>
                      <a:r>
                        <a:rPr kumimoji="1" lang="ja-JP" altLang="ja-JP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写真や絵を使ったり、丁寧な字で書いたり、ペンで清書をしたりして見やすさを重視している</a:t>
                      </a:r>
                      <a:r>
                        <a:rPr kumimoji="1" lang="ja-JP" alt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。</a:t>
                      </a:r>
                      <a:endParaRPr lang="ja-JP" sz="2000" kern="100" dirty="0">
                        <a:effectLst/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4172" marR="54172" marT="0" marB="0"/>
                </a:tc>
                <a:extLst>
                  <a:ext uri="{0D108BD9-81ED-4DB2-BD59-A6C34878D82A}">
                    <a16:rowId xmlns:a16="http://schemas.microsoft.com/office/drawing/2014/main" val="1340259890"/>
                  </a:ext>
                </a:extLst>
              </a:tr>
              <a:tr h="1399941">
                <a:tc>
                  <a:txBody>
                    <a:bodyPr/>
                    <a:lstStyle/>
                    <a:p>
                      <a:pPr algn="l"/>
                      <a:endParaRPr lang="ja-JP" sz="2000" kern="100" dirty="0">
                        <a:effectLst/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4172" marR="54172" marT="0" marB="0"/>
                </a:tc>
                <a:extLst>
                  <a:ext uri="{0D108BD9-81ED-4DB2-BD59-A6C34878D82A}">
                    <a16:rowId xmlns:a16="http://schemas.microsoft.com/office/drawing/2014/main" val="575768831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5D555F7-7CBB-2F65-3FF3-27FFF4D428C8}"/>
              </a:ext>
            </a:extLst>
          </p:cNvPr>
          <p:cNvSpPr txBox="1"/>
          <p:nvPr/>
        </p:nvSpPr>
        <p:spPr>
          <a:xfrm>
            <a:off x="152400" y="91440"/>
            <a:ext cx="22333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200" b="1" dirty="0"/>
              <a:t>Fun Essay</a:t>
            </a:r>
            <a:endParaRPr kumimoji="1" lang="ja-JP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222579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4B46F-8A21-2E23-8F07-9D5712B65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カレンダー&#10;&#10;自動的に生成された説明">
            <a:extLst>
              <a:ext uri="{FF2B5EF4-FFF2-40B4-BE49-F238E27FC236}">
                <a16:creationId xmlns:a16="http://schemas.microsoft.com/office/drawing/2014/main" id="{5F46B00A-DC4B-FFE7-5495-A68A02FB0D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6"/>
          <a:stretch/>
        </p:blipFill>
        <p:spPr>
          <a:xfrm rot="16200000">
            <a:off x="2666703" y="-2666702"/>
            <a:ext cx="6858598" cy="12192002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9729B84-16EC-2D9A-5EF3-E833754068A7}"/>
              </a:ext>
            </a:extLst>
          </p:cNvPr>
          <p:cNvSpPr/>
          <p:nvPr/>
        </p:nvSpPr>
        <p:spPr>
          <a:xfrm>
            <a:off x="1268721" y="2113472"/>
            <a:ext cx="9831538" cy="229137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AFC8245-A6CF-6766-A1F1-63D3B583193F}"/>
              </a:ext>
            </a:extLst>
          </p:cNvPr>
          <p:cNvSpPr txBox="1"/>
          <p:nvPr/>
        </p:nvSpPr>
        <p:spPr>
          <a:xfrm>
            <a:off x="2988743" y="1879100"/>
            <a:ext cx="6391493" cy="46935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400" dirty="0">
                <a:solidFill>
                  <a:schemeClr val="accent1">
                    <a:lumMod val="50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Today’s</a:t>
            </a:r>
            <a:r>
              <a:rPr kumimoji="1" lang="ja-JP" altLang="en-US" sz="4400" dirty="0">
                <a:solidFill>
                  <a:schemeClr val="accent1">
                    <a:lumMod val="50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kumimoji="1" lang="en-US" altLang="ja-JP" sz="4400" dirty="0">
                <a:solidFill>
                  <a:schemeClr val="accent1">
                    <a:lumMod val="50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Goal</a:t>
            </a:r>
          </a:p>
          <a:p>
            <a:endParaRPr lang="en-US" altLang="ja-JP" sz="4400" dirty="0">
              <a:solidFill>
                <a:schemeClr val="accent1">
                  <a:lumMod val="50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lang="ja-JP" altLang="en-US" sz="3500" dirty="0">
                <a:solidFill>
                  <a:schemeClr val="accent1">
                    <a:lumMod val="50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自分が欲しいプレゼントの詳細を</a:t>
            </a:r>
            <a:endParaRPr lang="en-US" altLang="ja-JP" sz="3500" dirty="0">
              <a:solidFill>
                <a:schemeClr val="accent1">
                  <a:lumMod val="50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lang="ja-JP" altLang="en-US" sz="3500" dirty="0">
                <a:solidFill>
                  <a:schemeClr val="accent1">
                    <a:lumMod val="50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説明することができる</a:t>
            </a:r>
            <a:endParaRPr lang="en-US" altLang="ja-JP" sz="3500" dirty="0">
              <a:solidFill>
                <a:schemeClr val="accent1">
                  <a:lumMod val="50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endParaRPr kumimoji="1" lang="en-US" altLang="ja-JP" sz="3500" dirty="0">
              <a:solidFill>
                <a:schemeClr val="accent1">
                  <a:lumMod val="50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endParaRPr lang="en-US" altLang="ja-JP" sz="3500" dirty="0">
              <a:solidFill>
                <a:schemeClr val="accent1">
                  <a:lumMod val="50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endParaRPr kumimoji="1" lang="en-US" altLang="ja-JP" sz="3500" dirty="0"/>
          </a:p>
          <a:p>
            <a:endParaRPr lang="en-US" altLang="ja-JP" dirty="0"/>
          </a:p>
          <a:p>
            <a:endParaRPr kumimoji="1" lang="ja-JP" altLang="en-US" dirty="0"/>
          </a:p>
        </p:txBody>
      </p:sp>
      <p:pic>
        <p:nvPicPr>
          <p:cNvPr id="3" name="Picture 9" descr="パーティーをしている人達のイラスト | かわいいフリー素材集 いらすとや">
            <a:extLst>
              <a:ext uri="{FF2B5EF4-FFF2-40B4-BE49-F238E27FC236}">
                <a16:creationId xmlns:a16="http://schemas.microsoft.com/office/drawing/2014/main" id="{1C29FF5A-5374-D82B-27D5-CBDB7C3DD0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6411" y="1126417"/>
            <a:ext cx="2389240" cy="197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043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41D24C4C-7A7E-1807-3BA9-5328AB92A2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667333"/>
              </p:ext>
            </p:extLst>
          </p:nvPr>
        </p:nvGraphicFramePr>
        <p:xfrm>
          <a:off x="389466" y="1082596"/>
          <a:ext cx="11413068" cy="5775404"/>
        </p:xfrm>
        <a:graphic>
          <a:graphicData uri="http://schemas.openxmlformats.org/drawingml/2006/table">
            <a:tbl>
              <a:tblPr firstRow="1" firstCol="1" bandRow="1"/>
              <a:tblGrid>
                <a:gridCol w="3803915">
                  <a:extLst>
                    <a:ext uri="{9D8B030D-6E8A-4147-A177-3AD203B41FA5}">
                      <a16:colId xmlns:a16="http://schemas.microsoft.com/office/drawing/2014/main" val="1385257425"/>
                    </a:ext>
                  </a:extLst>
                </a:gridCol>
                <a:gridCol w="3803915">
                  <a:extLst>
                    <a:ext uri="{9D8B030D-6E8A-4147-A177-3AD203B41FA5}">
                      <a16:colId xmlns:a16="http://schemas.microsoft.com/office/drawing/2014/main" val="3986812203"/>
                    </a:ext>
                  </a:extLst>
                </a:gridCol>
                <a:gridCol w="3805238">
                  <a:extLst>
                    <a:ext uri="{9D8B030D-6E8A-4147-A177-3AD203B41FA5}">
                      <a16:colId xmlns:a16="http://schemas.microsoft.com/office/drawing/2014/main" val="2650054033"/>
                    </a:ext>
                  </a:extLst>
                </a:gridCol>
              </a:tblGrid>
              <a:tr h="849952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Taiyo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Otoka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8532264"/>
                  </a:ext>
                </a:extLst>
              </a:tr>
              <a:tr h="14526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誕生日に何が欲しい？</a:t>
                      </a:r>
                      <a:endParaRPr 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8048519"/>
                  </a:ext>
                </a:extLst>
              </a:tr>
              <a:tr h="14225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それは何をするためのもの？</a:t>
                      </a:r>
                      <a:endParaRPr lang="en-US" alt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9386680"/>
                  </a:ext>
                </a:extLst>
              </a:tr>
              <a:tr h="205018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それで何をしたい？</a:t>
                      </a:r>
                      <a:endParaRPr lang="en-US" alt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456441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F4B331A0-821B-58FD-AD7D-EE93DA7E5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558" y="255038"/>
            <a:ext cx="10241375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Step 1   </a:t>
            </a:r>
            <a:r>
              <a:rPr kumimoji="0" lang="en-US" altLang="ja-JP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Taiyo</a:t>
            </a:r>
            <a:r>
              <a:rPr kumimoji="0" lang="ja-JP" altLang="en-US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と</a:t>
            </a:r>
            <a:r>
              <a:rPr kumimoji="0" lang="en-US" altLang="ja-JP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Otoka</a:t>
            </a:r>
            <a:r>
              <a:rPr kumimoji="0" lang="ja-JP" altLang="en-US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kumimoji="0" lang="ja-JP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会話を聞いて分かったことを下のリストにまとめよう。</a:t>
            </a:r>
            <a:endParaRPr kumimoji="0" lang="ja-JP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プロジェクターの無料イラスト｜透過PNG・商用利用OK / イラストセンター">
            <a:extLst>
              <a:ext uri="{FF2B5EF4-FFF2-40B4-BE49-F238E27FC236}">
                <a16:creationId xmlns:a16="http://schemas.microsoft.com/office/drawing/2014/main" id="{A43EF003-8196-D26A-5160-392115F1F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04" y="1316839"/>
            <a:ext cx="3135148" cy="2351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プロジェクターの投写のイラスト | かわいいフリー素材集 いらすとや">
            <a:extLst>
              <a:ext uri="{FF2B5EF4-FFF2-40B4-BE49-F238E27FC236}">
                <a16:creationId xmlns:a16="http://schemas.microsoft.com/office/drawing/2014/main" id="{8A20D674-E747-53C1-072B-CF40CC474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039" y="2999197"/>
            <a:ext cx="3931921" cy="2064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ovie night. : r/CozyPlaces">
            <a:extLst>
              <a:ext uri="{FF2B5EF4-FFF2-40B4-BE49-F238E27FC236}">
                <a16:creationId xmlns:a16="http://schemas.microsoft.com/office/drawing/2014/main" id="{69852FB8-60FE-E692-6956-5F912BE90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812" y="4031536"/>
            <a:ext cx="2338376" cy="282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3Doodler 3D-printing pen launches in professional version">
            <a:extLst>
              <a:ext uri="{FF2B5EF4-FFF2-40B4-BE49-F238E27FC236}">
                <a16:creationId xmlns:a16="http://schemas.microsoft.com/office/drawing/2014/main" id="{C27B7806-5A7E-75BB-0DA4-877F04388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301" b="89988" l="9983" r="89975">
                        <a14:foregroundMark x1="62986" y1="9301" x2="62986" y2="9301"/>
                        <a14:foregroundMark x1="62986" y1="9301" x2="62986" y2="9301"/>
                        <a14:foregroundMark x1="37183" y1="88507" x2="37183" y2="88507"/>
                        <a14:foregroundMark x1="37183" y1="86137" x2="37183" y2="86137"/>
                        <a14:foregroundMark x1="37183" y1="87855" x2="37183" y2="87855"/>
                        <a14:foregroundMark x1="37183" y1="87855" x2="37183" y2="87855"/>
                        <a14:foregroundMark x1="38113" y1="84064" x2="37352" y2="88092"/>
                        <a14:foregroundMark x1="36760" y1="87026" x2="36760" y2="87855"/>
                        <a14:foregroundMark x1="36421" y1="89573" x2="36591" y2="88270"/>
                        <a14:backgroundMark x1="36421" y1="46860" x2="36421" y2="46860"/>
                        <a14:backgroundMark x1="34179" y1="50474" x2="34179" y2="50474"/>
                        <a14:backgroundMark x1="36591" y1="57938" x2="36591" y2="57938"/>
                        <a14:backgroundMark x1="19755" y1="50711" x2="19755" y2="50711"/>
                        <a14:backgroundMark x1="61294" y1="73400" x2="61294" y2="73400"/>
                        <a14:backgroundMark x1="53723" y1="76185" x2="63452" y2="52844"/>
                        <a14:backgroundMark x1="63452" y1="52844" x2="63452" y2="52607"/>
                        <a14:backgroundMark x1="21870" y1="56635" x2="25085" y2="54976"/>
                        <a14:backgroundMark x1="30541" y1="66647" x2="31895" y2="58116"/>
                        <a14:backgroundMark x1="45981" y1="82583" x2="47800" y2="78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447">
            <a:off x="8065812" y="1359927"/>
            <a:ext cx="3732869" cy="2665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3D Pen Art | Hicksville NY">
            <a:extLst>
              <a:ext uri="{FF2B5EF4-FFF2-40B4-BE49-F238E27FC236}">
                <a16:creationId xmlns:a16="http://schemas.microsoft.com/office/drawing/2014/main" id="{0599DB8B-63A0-37E7-F862-476DF8CB0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792" y="3528435"/>
            <a:ext cx="3512528" cy="314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鬼滅の刃 - ⚫︎鬼滅の刃 絆ノ装 弐ノ型 竈門">
            <a:extLst>
              <a:ext uri="{FF2B5EF4-FFF2-40B4-BE49-F238E27FC236}">
                <a16:creationId xmlns:a16="http://schemas.microsoft.com/office/drawing/2014/main" id="{1385DCFC-6C1C-9D3D-DDA7-40BFB0AC5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62" b="94519" l="9732" r="89933">
                        <a14:foregroundMark x1="47315" y1="8054" x2="47315" y2="8054"/>
                        <a14:foregroundMark x1="47315" y1="4586" x2="47315" y2="4586"/>
                        <a14:foregroundMark x1="51119" y1="6040" x2="51119" y2="6040"/>
                        <a14:foregroundMark x1="55481" y1="94407" x2="55481" y2="94407"/>
                        <a14:foregroundMark x1="45638" y1="94519" x2="45638" y2="945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0450">
            <a:off x="7546407" y="3639470"/>
            <a:ext cx="3631149" cy="3422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19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5A361-710A-3008-8D85-108227FDA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68E75CA1-15F9-C8CE-A896-CE69733B41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3896571"/>
              </p:ext>
            </p:extLst>
          </p:nvPr>
        </p:nvGraphicFramePr>
        <p:xfrm>
          <a:off x="389466" y="1082596"/>
          <a:ext cx="11413068" cy="4674738"/>
        </p:xfrm>
        <a:graphic>
          <a:graphicData uri="http://schemas.openxmlformats.org/drawingml/2006/table">
            <a:tbl>
              <a:tblPr firstRow="1" firstCol="1" bandRow="1"/>
              <a:tblGrid>
                <a:gridCol w="3803915">
                  <a:extLst>
                    <a:ext uri="{9D8B030D-6E8A-4147-A177-3AD203B41FA5}">
                      <a16:colId xmlns:a16="http://schemas.microsoft.com/office/drawing/2014/main" val="1385257425"/>
                    </a:ext>
                  </a:extLst>
                </a:gridCol>
                <a:gridCol w="3803915">
                  <a:extLst>
                    <a:ext uri="{9D8B030D-6E8A-4147-A177-3AD203B41FA5}">
                      <a16:colId xmlns:a16="http://schemas.microsoft.com/office/drawing/2014/main" val="3986812203"/>
                    </a:ext>
                  </a:extLst>
                </a:gridCol>
                <a:gridCol w="3805238">
                  <a:extLst>
                    <a:ext uri="{9D8B030D-6E8A-4147-A177-3AD203B41FA5}">
                      <a16:colId xmlns:a16="http://schemas.microsoft.com/office/drawing/2014/main" val="2650054033"/>
                    </a:ext>
                  </a:extLst>
                </a:gridCol>
              </a:tblGrid>
              <a:tr h="68797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Taiyo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Otoka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8532264"/>
                  </a:ext>
                </a:extLst>
              </a:tr>
              <a:tr h="11758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誕生日に何が欲しい？</a:t>
                      </a:r>
                      <a:endParaRPr 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8048519"/>
                  </a:ext>
                </a:extLst>
              </a:tr>
              <a:tr h="11514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それは何をするためのもの？</a:t>
                      </a:r>
                      <a:endParaRPr lang="en-US" alt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9386680"/>
                  </a:ext>
                </a:extLst>
              </a:tr>
              <a:tr h="16594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それで何をしたい？</a:t>
                      </a:r>
                      <a:endParaRPr lang="en-US" alt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456441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240C3FB2-320B-ADA5-85D2-52F809783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558" y="255038"/>
            <a:ext cx="10241375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Step 1   </a:t>
            </a:r>
            <a:r>
              <a:rPr kumimoji="0" lang="en-US" altLang="ja-JP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Taiyo</a:t>
            </a:r>
            <a:r>
              <a:rPr kumimoji="0" lang="ja-JP" altLang="en-US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と</a:t>
            </a:r>
            <a:r>
              <a:rPr kumimoji="0" lang="en-US" altLang="ja-JP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Otoka</a:t>
            </a:r>
            <a:r>
              <a:rPr kumimoji="0" lang="ja-JP" altLang="en-US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kumimoji="0" lang="ja-JP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会話を聞いて分かったことを下のリストにまとめよう。</a:t>
            </a:r>
            <a:endParaRPr kumimoji="0" lang="ja-JP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666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9F79A-A894-3EDC-075E-0D4CFCAD1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7ECD5EB7-22F9-B6B5-E768-555CB8889E2F}"/>
              </a:ext>
            </a:extLst>
          </p:cNvPr>
          <p:cNvGraphicFramePr>
            <a:graphicFrameLocks noGrp="1"/>
          </p:cNvGraphicFramePr>
          <p:nvPr/>
        </p:nvGraphicFramePr>
        <p:xfrm>
          <a:off x="389466" y="1082596"/>
          <a:ext cx="11413068" cy="4674738"/>
        </p:xfrm>
        <a:graphic>
          <a:graphicData uri="http://schemas.openxmlformats.org/drawingml/2006/table">
            <a:tbl>
              <a:tblPr firstRow="1" firstCol="1" bandRow="1"/>
              <a:tblGrid>
                <a:gridCol w="3803915">
                  <a:extLst>
                    <a:ext uri="{9D8B030D-6E8A-4147-A177-3AD203B41FA5}">
                      <a16:colId xmlns:a16="http://schemas.microsoft.com/office/drawing/2014/main" val="1385257425"/>
                    </a:ext>
                  </a:extLst>
                </a:gridCol>
                <a:gridCol w="3803915">
                  <a:extLst>
                    <a:ext uri="{9D8B030D-6E8A-4147-A177-3AD203B41FA5}">
                      <a16:colId xmlns:a16="http://schemas.microsoft.com/office/drawing/2014/main" val="3986812203"/>
                    </a:ext>
                  </a:extLst>
                </a:gridCol>
                <a:gridCol w="3805238">
                  <a:extLst>
                    <a:ext uri="{9D8B030D-6E8A-4147-A177-3AD203B41FA5}">
                      <a16:colId xmlns:a16="http://schemas.microsoft.com/office/drawing/2014/main" val="2650054033"/>
                    </a:ext>
                  </a:extLst>
                </a:gridCol>
              </a:tblGrid>
              <a:tr h="68797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Taiyo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Otoka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8532264"/>
                  </a:ext>
                </a:extLst>
              </a:tr>
              <a:tr h="11758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誕生日に何が欲しい？</a:t>
                      </a:r>
                      <a:endParaRPr 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プロジェクタ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Projector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8048519"/>
                  </a:ext>
                </a:extLst>
              </a:tr>
              <a:tr h="11514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それは何をするためのもの？</a:t>
                      </a:r>
                      <a:endParaRPr lang="en-US" alt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9386680"/>
                  </a:ext>
                </a:extLst>
              </a:tr>
              <a:tr h="16594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それで何をしたい？</a:t>
                      </a:r>
                      <a:endParaRPr lang="en-US" alt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456441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FFBD9902-3293-C8F9-AD78-8AF11B7CC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558" y="255038"/>
            <a:ext cx="10241375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Step 1   </a:t>
            </a:r>
            <a:r>
              <a:rPr kumimoji="0" lang="en-US" altLang="ja-JP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Taiyo</a:t>
            </a:r>
            <a:r>
              <a:rPr kumimoji="0" lang="ja-JP" altLang="en-US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と</a:t>
            </a:r>
            <a:r>
              <a:rPr kumimoji="0" lang="en-US" altLang="ja-JP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Otoka</a:t>
            </a:r>
            <a:r>
              <a:rPr kumimoji="0" lang="ja-JP" altLang="en-US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kumimoji="0" lang="ja-JP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会話を聞いて分かったことを下のリストにまとめよう。</a:t>
            </a:r>
            <a:endParaRPr kumimoji="0" lang="ja-JP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695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1E01F-3A13-7147-C9E3-F59B97052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565860F2-0569-4A84-3C39-1D6DB76E78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117718"/>
              </p:ext>
            </p:extLst>
          </p:nvPr>
        </p:nvGraphicFramePr>
        <p:xfrm>
          <a:off x="389466" y="1082596"/>
          <a:ext cx="11413068" cy="4986311"/>
        </p:xfrm>
        <a:graphic>
          <a:graphicData uri="http://schemas.openxmlformats.org/drawingml/2006/table">
            <a:tbl>
              <a:tblPr firstRow="1" firstCol="1" bandRow="1"/>
              <a:tblGrid>
                <a:gridCol w="3803915">
                  <a:extLst>
                    <a:ext uri="{9D8B030D-6E8A-4147-A177-3AD203B41FA5}">
                      <a16:colId xmlns:a16="http://schemas.microsoft.com/office/drawing/2014/main" val="1385257425"/>
                    </a:ext>
                  </a:extLst>
                </a:gridCol>
                <a:gridCol w="3803915">
                  <a:extLst>
                    <a:ext uri="{9D8B030D-6E8A-4147-A177-3AD203B41FA5}">
                      <a16:colId xmlns:a16="http://schemas.microsoft.com/office/drawing/2014/main" val="3986812203"/>
                    </a:ext>
                  </a:extLst>
                </a:gridCol>
                <a:gridCol w="3805238">
                  <a:extLst>
                    <a:ext uri="{9D8B030D-6E8A-4147-A177-3AD203B41FA5}">
                      <a16:colId xmlns:a16="http://schemas.microsoft.com/office/drawing/2014/main" val="2650054033"/>
                    </a:ext>
                  </a:extLst>
                </a:gridCol>
              </a:tblGrid>
              <a:tr h="68797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Taiyo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Otoka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8532264"/>
                  </a:ext>
                </a:extLst>
              </a:tr>
              <a:tr h="11758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誕生日に何が欲しい？</a:t>
                      </a:r>
                      <a:endParaRPr 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プロジェクタ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Projector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8048519"/>
                  </a:ext>
                </a:extLst>
              </a:tr>
              <a:tr h="11514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それは何をするためのもの？</a:t>
                      </a:r>
                      <a:endParaRPr lang="en-US" alt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壁で映画を見るための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もの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It’s something to watch movies on the wall.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9386680"/>
                  </a:ext>
                </a:extLst>
              </a:tr>
              <a:tr h="16594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それで何をしたい？</a:t>
                      </a:r>
                      <a:endParaRPr lang="en-US" alt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456441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99935DB2-F456-1C47-F7CF-9B1951776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558" y="255038"/>
            <a:ext cx="10241375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Step 1   </a:t>
            </a:r>
            <a:r>
              <a:rPr kumimoji="0" lang="en-US" altLang="ja-JP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Taiyo</a:t>
            </a:r>
            <a:r>
              <a:rPr kumimoji="0" lang="ja-JP" altLang="en-US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と</a:t>
            </a:r>
            <a:r>
              <a:rPr kumimoji="0" lang="en-US" altLang="ja-JP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Otoka</a:t>
            </a:r>
            <a:r>
              <a:rPr kumimoji="0" lang="ja-JP" altLang="en-US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kumimoji="0" lang="ja-JP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会話を聞いて分かったことを下のリストにまとめよう。</a:t>
            </a:r>
            <a:endParaRPr kumimoji="0" lang="ja-JP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571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C5BB4-B5F7-1881-E7A8-A0DBF7DE1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A55ACA47-4B2B-25AF-6A0A-A853D29D92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533374"/>
              </p:ext>
            </p:extLst>
          </p:nvPr>
        </p:nvGraphicFramePr>
        <p:xfrm>
          <a:off x="389466" y="1082596"/>
          <a:ext cx="11413068" cy="4986311"/>
        </p:xfrm>
        <a:graphic>
          <a:graphicData uri="http://schemas.openxmlformats.org/drawingml/2006/table">
            <a:tbl>
              <a:tblPr firstRow="1" firstCol="1" bandRow="1"/>
              <a:tblGrid>
                <a:gridCol w="3803915">
                  <a:extLst>
                    <a:ext uri="{9D8B030D-6E8A-4147-A177-3AD203B41FA5}">
                      <a16:colId xmlns:a16="http://schemas.microsoft.com/office/drawing/2014/main" val="1385257425"/>
                    </a:ext>
                  </a:extLst>
                </a:gridCol>
                <a:gridCol w="3803915">
                  <a:extLst>
                    <a:ext uri="{9D8B030D-6E8A-4147-A177-3AD203B41FA5}">
                      <a16:colId xmlns:a16="http://schemas.microsoft.com/office/drawing/2014/main" val="3986812203"/>
                    </a:ext>
                  </a:extLst>
                </a:gridCol>
                <a:gridCol w="3805238">
                  <a:extLst>
                    <a:ext uri="{9D8B030D-6E8A-4147-A177-3AD203B41FA5}">
                      <a16:colId xmlns:a16="http://schemas.microsoft.com/office/drawing/2014/main" val="2650054033"/>
                    </a:ext>
                  </a:extLst>
                </a:gridCol>
              </a:tblGrid>
              <a:tr h="68797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Taiyo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Otoka</a:t>
                      </a:r>
                      <a:endParaRPr lang="ja-JP" sz="24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8532264"/>
                  </a:ext>
                </a:extLst>
              </a:tr>
              <a:tr h="11758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誕生日に何が欲しい？</a:t>
                      </a:r>
                      <a:endParaRPr 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プロジェクタ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Projector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8048519"/>
                  </a:ext>
                </a:extLst>
              </a:tr>
              <a:tr h="11514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それは何をするためのもの？</a:t>
                      </a:r>
                      <a:endParaRPr lang="en-US" alt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壁で映画を見るための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もの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It’s something to watch movies on the wall.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9386680"/>
                  </a:ext>
                </a:extLst>
              </a:tr>
              <a:tr h="16594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2000" kern="100" dirty="0"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それで何をしたい？</a:t>
                      </a:r>
                      <a:endParaRPr lang="en-US" altLang="ja-JP" sz="2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ムービーナイトを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ja-JP" altLang="en-US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開きたい</a:t>
                      </a:r>
                      <a:endParaRPr lang="en-US" alt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ja-JP" sz="2400" kern="100" dirty="0">
                          <a:solidFill>
                            <a:srgbClr val="FF0000"/>
                          </a:solidFill>
                          <a:effectLst/>
                          <a:latin typeface="游明朝" panose="020204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He wants to hold a movie night.</a:t>
                      </a: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ja-JP" sz="24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456441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00D1B8D5-C557-FBF8-EFAD-240F493F9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558" y="255038"/>
            <a:ext cx="10241375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Step 1   </a:t>
            </a:r>
            <a:r>
              <a:rPr kumimoji="0" lang="en-US" altLang="ja-JP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Taiyo</a:t>
            </a:r>
            <a:r>
              <a:rPr kumimoji="0" lang="ja-JP" altLang="en-US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と</a:t>
            </a:r>
            <a:r>
              <a:rPr kumimoji="0" lang="en-US" altLang="ja-JP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Otoka</a:t>
            </a:r>
            <a:r>
              <a:rPr kumimoji="0" lang="ja-JP" altLang="en-US" sz="20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kumimoji="0" lang="ja-JP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会話を聞いて分かったことを下のリストにまとめよう。</a:t>
            </a:r>
            <a:endParaRPr kumimoji="0" lang="ja-JP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86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1655</Words>
  <Application>Microsoft Office PowerPoint</Application>
  <PresentationFormat>ワイド画面</PresentationFormat>
  <Paragraphs>259</Paragraphs>
  <Slides>20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9" baseType="lpstr">
      <vt:lpstr>HGP創英角ﾎﾟｯﾌﾟ体</vt:lpstr>
      <vt:lpstr>HG丸ｺﾞｼｯｸM-PRO</vt:lpstr>
      <vt:lpstr>HG創英角ﾎﾟｯﾌﾟ体</vt:lpstr>
      <vt:lpstr>UD デジタル 教科書体 N-B</vt:lpstr>
      <vt:lpstr>游ゴシック</vt:lpstr>
      <vt:lpstr>游ゴシック Light</vt:lpstr>
      <vt:lpstr>游明朝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Otoka MORI</dc:creator>
  <cp:lastModifiedBy>Otoka MORI</cp:lastModifiedBy>
  <cp:revision>7</cp:revision>
  <dcterms:created xsi:type="dcterms:W3CDTF">2025-07-20T08:42:03Z</dcterms:created>
  <dcterms:modified xsi:type="dcterms:W3CDTF">2025-10-21T14:22:06Z</dcterms:modified>
</cp:coreProperties>
</file>